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1" r:id="rId6"/>
    <p:sldId id="260" r:id="rId7"/>
    <p:sldId id="262" r:id="rId8"/>
    <p:sldId id="264" r:id="rId9"/>
    <p:sldId id="265" r:id="rId10"/>
    <p:sldId id="266" r:id="rId11"/>
    <p:sldId id="263" r:id="rId12"/>
    <p:sldId id="268" r:id="rId13"/>
    <p:sldId id="267" r:id="rId14"/>
    <p:sldId id="269" r:id="rId15"/>
    <p:sldId id="270" r:id="rId16"/>
  </p:sldIdLst>
  <p:sldSz cx="9144000" cy="6858000" type="screen4x3"/>
  <p:notesSz cx="6858000" cy="9144000"/>
  <p:defaultTextStyle>
    <a:defPPr>
      <a:defRPr lang="ru-RU"/>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8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8145FF05-CD2B-42FE-8444-5160CB7214BC}" type="datetimeFigureOut">
              <a:rPr lang="ru-RU"/>
              <a:pPr>
                <a:defRPr/>
              </a:pPr>
              <a:t>24.10.2013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BEB12CC-E342-4ABD-ABE1-DF5137BBA14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9D65836-1BB2-40F0-AB9D-5DD5039E87E5}" type="datetimeFigureOut">
              <a:rPr lang="ru-RU"/>
              <a:pPr>
                <a:defRPr/>
              </a:pPr>
              <a:t>24.10.2013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ED3826AF-C3C9-4083-A278-80C6D711F52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274F941-64FC-4AC4-A4E9-7A9619F546C7}" type="datetimeFigureOut">
              <a:rPr lang="ru-RU"/>
              <a:pPr>
                <a:defRPr/>
              </a:pPr>
              <a:t>24.10.2013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E76AD43-1E9D-45DF-B81B-029F770FD4E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1ACF3BB-7168-434F-BD24-94ED581C9A5D}" type="datetimeFigureOut">
              <a:rPr lang="ru-RU"/>
              <a:pPr>
                <a:defRPr/>
              </a:pPr>
              <a:t>24.10.2013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053FBCB-F207-46EB-8375-065D2174693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6D5B1C0-27B9-446D-8C4A-90A816625241}" type="datetimeFigureOut">
              <a:rPr lang="ru-RU"/>
              <a:pPr>
                <a:defRPr/>
              </a:pPr>
              <a:t>24.10.2013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36629A1-7FDA-4F41-833A-7814531D965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BDF50695-911E-4F11-9F74-462525C2EE39}" type="datetimeFigureOut">
              <a:rPr lang="ru-RU"/>
              <a:pPr>
                <a:defRPr/>
              </a:pPr>
              <a:t>24.10.2013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7D2E7F6D-FF98-4B41-8C7B-EE431C3769A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5C29E75C-3803-428C-9C3F-0B635FE68D47}" type="datetimeFigureOut">
              <a:rPr lang="ru-RU"/>
              <a:pPr>
                <a:defRPr/>
              </a:pPr>
              <a:t>24.10.2013</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7CE51920-A627-4F2E-8C0B-E0C5EDFAEA4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DDAAD99D-F477-40B1-A238-BB2E986F8457}" type="datetimeFigureOut">
              <a:rPr lang="ru-RU"/>
              <a:pPr>
                <a:defRPr/>
              </a:pPr>
              <a:t>24.10.2013</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AFE18B40-8A32-4339-82CC-07C12C72C4E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EDCE5930-B3A2-483D-99CC-79BF43C4A672}" type="datetimeFigureOut">
              <a:rPr lang="ru-RU"/>
              <a:pPr>
                <a:defRPr/>
              </a:pPr>
              <a:t>24.10.2013</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CA5DC497-CFF8-40D3-A9C7-C31E6E56F23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5965F9F5-46DE-482F-9F4D-7B77C66A2D42}" type="datetimeFigureOut">
              <a:rPr lang="ru-RU"/>
              <a:pPr>
                <a:defRPr/>
              </a:pPr>
              <a:t>24.10.2013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B225AE4E-5BB4-48FB-94DE-8E21E0C44FD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6381EF93-6885-486C-8803-16423A935B8E}" type="datetimeFigureOut">
              <a:rPr lang="ru-RU"/>
              <a:pPr>
                <a:defRPr/>
              </a:pPr>
              <a:t>24.10.2013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383BAF2F-838C-40F2-AEBA-1E883EA48AD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CE0D2AF-AEA2-417C-A94B-9282F245EB1B}" type="datetimeFigureOut">
              <a:rPr lang="ru-RU"/>
              <a:pPr>
                <a:defRPr/>
              </a:pPr>
              <a:t>24.10.2013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098782E5-5FCC-4568-9631-3955D88F239A}"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67" r:id="rId1"/>
    <p:sldLayoutId id="2147483766" r:id="rId2"/>
    <p:sldLayoutId id="2147483768" r:id="rId3"/>
    <p:sldLayoutId id="2147483765" r:id="rId4"/>
    <p:sldLayoutId id="2147483764" r:id="rId5"/>
    <p:sldLayoutId id="2147483763" r:id="rId6"/>
    <p:sldLayoutId id="2147483762" r:id="rId7"/>
    <p:sldLayoutId id="2147483761" r:id="rId8"/>
    <p:sldLayoutId id="2147483760" r:id="rId9"/>
    <p:sldLayoutId id="2147483759" r:id="rId10"/>
    <p:sldLayoutId id="2147483758"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enbek.gov.kz/"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Объект 3"/>
          <p:cNvPicPr>
            <a:picLocks noGrp="1" noChangeAspect="1"/>
          </p:cNvPicPr>
          <p:nvPr>
            <p:ph idx="1"/>
          </p:nvPr>
        </p:nvPicPr>
        <p:blipFill>
          <a:blip r:embed="rId2"/>
          <a:srcRect/>
          <a:stretch>
            <a:fillRect/>
          </a:stretch>
        </p:blipFill>
        <p:spPr>
          <a:xfrm>
            <a:off x="1157288" y="1906588"/>
            <a:ext cx="6829425" cy="4095750"/>
          </a:xfrm>
        </p:spPr>
      </p:pic>
      <p:sp>
        <p:nvSpPr>
          <p:cNvPr id="13317" name="Text Box 5"/>
          <p:cNvSpPr txBox="1">
            <a:spLocks noChangeArrowheads="1"/>
          </p:cNvSpPr>
          <p:nvPr/>
        </p:nvSpPr>
        <p:spPr bwMode="auto">
          <a:xfrm>
            <a:off x="1187450" y="476250"/>
            <a:ext cx="6913563" cy="1006475"/>
          </a:xfrm>
          <a:prstGeom prst="rect">
            <a:avLst/>
          </a:prstGeom>
          <a:noFill/>
          <a:ln w="9525">
            <a:noFill/>
            <a:miter lim="800000"/>
            <a:headEnd/>
            <a:tailEnd/>
          </a:ln>
          <a:effectLst/>
        </p:spPr>
        <p:txBody>
          <a:bodyPr>
            <a:spAutoFit/>
          </a:bodyPr>
          <a:lstStyle/>
          <a:p>
            <a:pPr>
              <a:spcBef>
                <a:spcPct val="50000"/>
              </a:spcBef>
            </a:pPr>
            <a:r>
              <a:rPr lang="ru-RU" sz="3000" b="1">
                <a:solidFill>
                  <a:srgbClr val="FF0000"/>
                </a:solidFill>
              </a:rPr>
              <a:t>Агентство по трудоустройству «</a:t>
            </a:r>
            <a:r>
              <a:rPr lang="kk-KZ" sz="3000" b="1">
                <a:solidFill>
                  <a:srgbClr val="FF0000"/>
                </a:solidFill>
              </a:rPr>
              <a:t>Өрлеу</a:t>
            </a:r>
            <a:r>
              <a:rPr lang="ru-RU" sz="3000" b="1">
                <a:solidFill>
                  <a:srgbClr val="FF0000"/>
                </a:solidFill>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260648"/>
            <a:ext cx="4680520" cy="6264696"/>
          </a:xfrm>
          <a:solidFill>
            <a:schemeClr val="bg2">
              <a:lumMod val="20000"/>
              <a:lumOff val="80000"/>
            </a:schemeClr>
          </a:solidFill>
        </p:spPr>
        <p:txBody>
          <a:bodyPr>
            <a:noAutofit/>
          </a:bodyPr>
          <a:lstStyle/>
          <a:p>
            <a:pPr fontAlgn="auto">
              <a:spcAft>
                <a:spcPts val="0"/>
              </a:spcAft>
              <a:defRPr/>
            </a:pPr>
            <a:r>
              <a:rPr lang="ru-RU" sz="2800" dirty="0">
                <a:solidFill>
                  <a:schemeClr val="bg2">
                    <a:lumMod val="50000"/>
                  </a:schemeClr>
                </a:solidFill>
              </a:rPr>
              <a:t>Специально для агентства по трудоустройству «ОРЛЕУ»  было открыто  издательство  местной </a:t>
            </a:r>
            <a:r>
              <a:rPr lang="ru-RU" sz="2800" dirty="0" smtClean="0">
                <a:solidFill>
                  <a:schemeClr val="bg2">
                    <a:lumMod val="50000"/>
                  </a:schemeClr>
                </a:solidFill>
              </a:rPr>
              <a:t/>
            </a:r>
            <a:br>
              <a:rPr lang="ru-RU" sz="2800" dirty="0" smtClean="0">
                <a:solidFill>
                  <a:schemeClr val="bg2">
                    <a:lumMod val="50000"/>
                  </a:schemeClr>
                </a:solidFill>
              </a:rPr>
            </a:br>
            <a:r>
              <a:rPr lang="ru-RU" sz="2800" dirty="0" smtClean="0">
                <a:solidFill>
                  <a:srgbClr val="FF0000"/>
                </a:solidFill>
              </a:rPr>
              <a:t>газеты </a:t>
            </a:r>
            <a:r>
              <a:rPr lang="ru-RU" sz="2800" dirty="0">
                <a:solidFill>
                  <a:srgbClr val="FF0000"/>
                </a:solidFill>
              </a:rPr>
              <a:t>«Мой район». </a:t>
            </a:r>
            <a:r>
              <a:rPr lang="ru-RU" sz="2800" dirty="0" smtClean="0">
                <a:solidFill>
                  <a:srgbClr val="FF0000"/>
                </a:solidFill>
              </a:rPr>
              <a:t/>
            </a:r>
            <a:br>
              <a:rPr lang="ru-RU" sz="2800" dirty="0" smtClean="0">
                <a:solidFill>
                  <a:srgbClr val="FF0000"/>
                </a:solidFill>
              </a:rPr>
            </a:br>
            <a:r>
              <a:rPr lang="ru-RU" sz="2800" dirty="0" smtClean="0">
                <a:solidFill>
                  <a:schemeClr val="bg2">
                    <a:lumMod val="50000"/>
                  </a:schemeClr>
                </a:solidFill>
              </a:rPr>
              <a:t>С </a:t>
            </a:r>
            <a:r>
              <a:rPr lang="ru-RU" sz="2800" dirty="0">
                <a:solidFill>
                  <a:schemeClr val="bg2">
                    <a:lumMod val="50000"/>
                  </a:schemeClr>
                </a:solidFill>
              </a:rPr>
              <a:t>ее помощью  читатели всегда смогут узнавать о горячих вакансиях, последних интересных событиях, газета распространяется бесплатно! </a:t>
            </a:r>
          </a:p>
        </p:txBody>
      </p:sp>
      <p:pic>
        <p:nvPicPr>
          <p:cNvPr id="22530" name="Объект 3"/>
          <p:cNvPicPr>
            <a:picLocks noGrp="1" noChangeAspect="1"/>
          </p:cNvPicPr>
          <p:nvPr>
            <p:ph idx="1"/>
          </p:nvPr>
        </p:nvPicPr>
        <p:blipFill>
          <a:blip r:embed="rId2"/>
          <a:srcRect/>
          <a:stretch>
            <a:fillRect/>
          </a:stretch>
        </p:blipFill>
        <p:spPr>
          <a:xfrm>
            <a:off x="5364163" y="1125538"/>
            <a:ext cx="3462337" cy="446246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Прямоугольник 1"/>
          <p:cNvSpPr>
            <a:spLocks noChangeArrowheads="1"/>
          </p:cNvSpPr>
          <p:nvPr/>
        </p:nvSpPr>
        <p:spPr bwMode="auto">
          <a:xfrm>
            <a:off x="107950" y="0"/>
            <a:ext cx="8856663" cy="6427788"/>
          </a:xfrm>
          <a:prstGeom prst="rect">
            <a:avLst/>
          </a:prstGeom>
          <a:noFill/>
          <a:ln w="9525">
            <a:noFill/>
            <a:miter lim="800000"/>
            <a:headEnd/>
            <a:tailEnd/>
          </a:ln>
        </p:spPr>
        <p:txBody>
          <a:bodyPr>
            <a:spAutoFit/>
          </a:bodyPr>
          <a:lstStyle/>
          <a:p>
            <a:endParaRPr lang="ru-RU" sz="3200">
              <a:latin typeface="Times New Roman" pitchFamily="18" charset="0"/>
            </a:endParaRPr>
          </a:p>
          <a:p>
            <a:r>
              <a:rPr lang="ru-RU" sz="3200">
                <a:latin typeface="Times New Roman" pitchFamily="18" charset="0"/>
              </a:rPr>
              <a:t>Мы открылись в 2012 году летом. В среднем за месяц мы  трудоустраиваем 30 человек. Самые  востребованные профессии это врачи, учителя, бухгалтеры, офис-менеджеры, охранники, водители, электросварщики, повара, программисты, продавцы-консультанты, торговые агенты, кондитеры. Когда нам сложно найти вакансию таких специальностей как юрист, программист, мы не сдаемся.  Наши поиски продолжаются, и мы все равно находим им работу. Вот только иногда соискателей не хватает терпения.</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a:stretch>
            <a:fillRect/>
          </a:stretch>
        </p:blipFill>
        <p:spPr bwMode="auto">
          <a:xfrm>
            <a:off x="323850" y="204788"/>
            <a:ext cx="3527425" cy="2824162"/>
          </a:xfrm>
          <a:prstGeom prst="rect">
            <a:avLst/>
          </a:prstGeom>
          <a:noFill/>
          <a:ln w="9525">
            <a:noFill/>
            <a:miter lim="800000"/>
            <a:headEnd/>
            <a:tailEnd/>
          </a:ln>
        </p:spPr>
      </p:pic>
      <p:pic>
        <p:nvPicPr>
          <p:cNvPr id="24578" name="Picture 3"/>
          <p:cNvPicPr>
            <a:picLocks noChangeAspect="1" noChangeArrowheads="1"/>
          </p:cNvPicPr>
          <p:nvPr/>
        </p:nvPicPr>
        <p:blipFill>
          <a:blip r:embed="rId3"/>
          <a:srcRect/>
          <a:stretch>
            <a:fillRect/>
          </a:stretch>
        </p:blipFill>
        <p:spPr bwMode="auto">
          <a:xfrm>
            <a:off x="5186363" y="204788"/>
            <a:ext cx="3743325" cy="2808287"/>
          </a:xfrm>
          <a:prstGeom prst="rect">
            <a:avLst/>
          </a:prstGeom>
          <a:noFill/>
          <a:ln w="9525">
            <a:noFill/>
            <a:miter lim="800000"/>
            <a:headEnd/>
            <a:tailEnd/>
          </a:ln>
        </p:spPr>
      </p:pic>
      <p:pic>
        <p:nvPicPr>
          <p:cNvPr id="24579" name="Picture 4"/>
          <p:cNvPicPr>
            <a:picLocks noChangeAspect="1" noChangeArrowheads="1"/>
          </p:cNvPicPr>
          <p:nvPr/>
        </p:nvPicPr>
        <p:blipFill>
          <a:blip r:embed="rId4"/>
          <a:srcRect/>
          <a:stretch>
            <a:fillRect/>
          </a:stretch>
        </p:blipFill>
        <p:spPr bwMode="auto">
          <a:xfrm>
            <a:off x="323850" y="3429000"/>
            <a:ext cx="3527425" cy="3090863"/>
          </a:xfrm>
          <a:prstGeom prst="rect">
            <a:avLst/>
          </a:prstGeom>
          <a:noFill/>
          <a:ln w="9525">
            <a:noFill/>
            <a:miter lim="800000"/>
            <a:headEnd/>
            <a:tailEnd/>
          </a:ln>
        </p:spPr>
      </p:pic>
      <p:pic>
        <p:nvPicPr>
          <p:cNvPr id="24580" name="Picture 5"/>
          <p:cNvPicPr>
            <a:picLocks noChangeAspect="1" noChangeArrowheads="1"/>
          </p:cNvPicPr>
          <p:nvPr/>
        </p:nvPicPr>
        <p:blipFill>
          <a:blip r:embed="rId5"/>
          <a:srcRect/>
          <a:stretch>
            <a:fillRect/>
          </a:stretch>
        </p:blipFill>
        <p:spPr bwMode="auto">
          <a:xfrm>
            <a:off x="5186363" y="3422650"/>
            <a:ext cx="3743325" cy="3097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Прямоугольник 1"/>
          <p:cNvSpPr>
            <a:spLocks noChangeArrowheads="1"/>
          </p:cNvSpPr>
          <p:nvPr/>
        </p:nvSpPr>
        <p:spPr bwMode="auto">
          <a:xfrm>
            <a:off x="450850" y="188913"/>
            <a:ext cx="7920038" cy="5940425"/>
          </a:xfrm>
          <a:prstGeom prst="rect">
            <a:avLst/>
          </a:prstGeom>
          <a:noFill/>
          <a:ln w="9525">
            <a:noFill/>
            <a:miter lim="800000"/>
            <a:headEnd/>
            <a:tailEnd/>
          </a:ln>
        </p:spPr>
        <p:txBody>
          <a:bodyPr>
            <a:spAutoFit/>
          </a:bodyPr>
          <a:lstStyle/>
          <a:p>
            <a:r>
              <a:rPr lang="ru-RU" sz="3200">
                <a:latin typeface="Times New Roman" pitchFamily="18" charset="0"/>
              </a:rPr>
              <a:t>   В 2013 году был создан социальный проект  для социально уязвимых граждан (матери одиночки, женщины пред пенсионного  возраста, инвалиды 3 группы)  С  июль к нам обратились 10 инвалидов. Максимум поиск работы длится 1 месяц. Но если заявка не сложная, то мы устраиваем и за 3-7 дней. Очень рады, что руководители компании обращаются к нам, мы делаем полный набор сотрудников для организаций. Естественно, есть такие моменты</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1163" y="0"/>
            <a:ext cx="8496300" cy="6423025"/>
          </a:xfrm>
          <a:prstGeom prst="rect">
            <a:avLst/>
          </a:prstGeom>
        </p:spPr>
        <p:txBody>
          <a:bodyPr>
            <a:spAutoFit/>
          </a:bodyPr>
          <a:lstStyle/>
          <a:p>
            <a:r>
              <a:rPr lang="ru-RU" sz="2400">
                <a:latin typeface="Times New Roman" pitchFamily="18" charset="0"/>
              </a:rPr>
              <a:t>Агентство «Орлеу» работает на благо людей. </a:t>
            </a:r>
          </a:p>
          <a:p>
            <a:r>
              <a:rPr lang="ru-RU" sz="2400">
                <a:latin typeface="Times New Roman" pitchFamily="18" charset="0"/>
              </a:rPr>
              <a:t>Мы действительно хотим помочь каждому  человеку найти работу, утвердить  его на этой должности, и помогать в дальнейшем. Каждую неделю мы проводим мониторинг того, как они узнали о нашем агентстве, и по результатам каждый второй приходит по рекомендациям от близких знакомых, которые уже успешно трудоустроились. </a:t>
            </a:r>
          </a:p>
          <a:p>
            <a:r>
              <a:rPr lang="ru-RU" sz="2400">
                <a:latin typeface="Times New Roman" pitchFamily="18" charset="0"/>
              </a:rPr>
              <a:t>В данное время, мы планируем открыть курсы для переквалификации. Так как к нам обращаются девушки и женщины, у которых нет образования, либо они по свое профессии никогда не работали. Поэтому им предлагаются вакансии тех. персонала. В связи с тем что открылся сайт</a:t>
            </a:r>
            <a:r>
              <a:rPr lang="en-US" sz="2400">
                <a:latin typeface="Times New Roman" pitchFamily="18" charset="0"/>
              </a:rPr>
              <a:t> </a:t>
            </a:r>
            <a:r>
              <a:rPr lang="en-US" sz="2400">
                <a:latin typeface="Times New Roman" pitchFamily="18" charset="0"/>
                <a:hlinkClick r:id="rId2"/>
              </a:rPr>
              <a:t>www.enbek.gov.kz</a:t>
            </a:r>
            <a:r>
              <a:rPr lang="ru-RU" sz="2400">
                <a:latin typeface="Times New Roman" pitchFamily="18" charset="0"/>
              </a:rPr>
              <a:t>, мы будем публиковать их вакансии в нашей газете. Так у жителей района появится большая возможность трудоустроиться.  </a:t>
            </a:r>
          </a:p>
          <a:p>
            <a:r>
              <a:rPr lang="ru-RU" sz="2400">
                <a:latin typeface="Times New Roman" pitchFamily="18" charset="0"/>
              </a:rPr>
              <a:t>                        </a:t>
            </a:r>
            <a:r>
              <a:rPr lang="ru-RU" sz="2800">
                <a:latin typeface="Times New Roman" pitchFamily="18" charset="0"/>
              </a:rPr>
              <a:t>Приходите, и мы поможем вам!</a:t>
            </a:r>
          </a:p>
          <a:p>
            <a:pPr algn="l"/>
            <a:r>
              <a:rPr lang="ru-RU" sz="2800">
                <a:solidFill>
                  <a:srgbClr val="FF0000"/>
                </a:solidFill>
                <a:latin typeface="Times New Roman" pitchFamily="18"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340768"/>
            <a:ext cx="7920880" cy="3785652"/>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fontAlgn="auto">
              <a:spcBef>
                <a:spcPts val="0"/>
              </a:spcBef>
              <a:spcAft>
                <a:spcPts val="0"/>
              </a:spcAft>
              <a:defRPr/>
            </a:pPr>
            <a:endParaRPr lang="ru-RU" sz="8000" b="1" i="1" dirty="0">
              <a:ln w="50800"/>
              <a:solidFill>
                <a:srgbClr val="00B0F0"/>
              </a:solidFill>
              <a:latin typeface="Courier New" pitchFamily="49" charset="0"/>
              <a:cs typeface="Courier New" pitchFamily="49" charset="0"/>
            </a:endParaRPr>
          </a:p>
          <a:p>
            <a:pPr fontAlgn="auto">
              <a:spcBef>
                <a:spcPts val="0"/>
              </a:spcBef>
              <a:spcAft>
                <a:spcPts val="0"/>
              </a:spcAft>
              <a:defRPr/>
            </a:pPr>
            <a:r>
              <a:rPr lang="ru-RU" sz="8000" b="1" i="1" dirty="0">
                <a:ln w="50800"/>
                <a:solidFill>
                  <a:srgbClr val="00B0F0"/>
                </a:solidFill>
                <a:latin typeface="Courier New" pitchFamily="49" charset="0"/>
                <a:cs typeface="Courier New" pitchFamily="49" charset="0"/>
              </a:rPr>
              <a:t>БЛАГОДАРИМ ЗА ВНИМАНИЕ</a:t>
            </a:r>
            <a:endParaRPr lang="ru-RU" sz="8000" b="1" i="1" dirty="0">
              <a:ln w="50800"/>
              <a:solidFill>
                <a:srgbClr val="00B0F0"/>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188640"/>
            <a:ext cx="8136904" cy="3024336"/>
          </a:xfrm>
          <a:solidFill>
            <a:srgbClr val="00B0F0">
              <a:alpha val="0"/>
            </a:srgbClr>
          </a:solidFill>
        </p:spPr>
        <p:txBody>
          <a:bodyPr>
            <a:noAutofit/>
          </a:bodyPr>
          <a:lstStyle/>
          <a:p>
            <a:pPr fontAlgn="auto">
              <a:lnSpc>
                <a:spcPct val="115000"/>
              </a:lnSpc>
              <a:spcAft>
                <a:spcPts val="1000"/>
              </a:spcAft>
              <a:defRPr/>
            </a:pPr>
            <a:r>
              <a:rPr lang="ru-RU" sz="2400" dirty="0" smtClean="0">
                <a:solidFill>
                  <a:srgbClr val="7030A0"/>
                </a:solidFill>
                <a:latin typeface="Calibri"/>
                <a:ea typeface="Calibri"/>
                <a:cs typeface="Times New Roman"/>
              </a:rPr>
              <a:t/>
            </a:r>
            <a:br>
              <a:rPr lang="ru-RU" sz="2400" dirty="0" smtClean="0">
                <a:solidFill>
                  <a:srgbClr val="7030A0"/>
                </a:solidFill>
                <a:latin typeface="Calibri"/>
                <a:ea typeface="Calibri"/>
                <a:cs typeface="Times New Roman"/>
              </a:rPr>
            </a:br>
            <a:r>
              <a:rPr lang="ru-RU" sz="2800" dirty="0" smtClean="0">
                <a:solidFill>
                  <a:schemeClr val="bg1"/>
                </a:solidFill>
                <a:latin typeface="Calibri"/>
                <a:ea typeface="Calibri"/>
                <a:cs typeface="Times New Roman"/>
              </a:rPr>
              <a:t>Работа </a:t>
            </a:r>
            <a:r>
              <a:rPr lang="ru-RU" sz="2800" dirty="0">
                <a:solidFill>
                  <a:schemeClr val="bg1"/>
                </a:solidFill>
                <a:latin typeface="Calibri"/>
                <a:ea typeface="Calibri"/>
                <a:cs typeface="Times New Roman"/>
              </a:rPr>
              <a:t>в жизни каждого человека играет большую роль. Она становится основной деятельностью персоны. Еще с малого детства  мы начинаем мечтать  и думать о том кем будем, когда вырастим. Однако, вырастая, наши мечты расходятся с реальностью. </a:t>
            </a:r>
            <a:r>
              <a:rPr lang="ru-RU" sz="2800" dirty="0">
                <a:solidFill>
                  <a:schemeClr val="accent4">
                    <a:lumMod val="50000"/>
                  </a:schemeClr>
                </a:solidFill>
                <a:latin typeface="Calibri"/>
                <a:ea typeface="Calibri"/>
                <a:cs typeface="Times New Roman"/>
              </a:rPr>
              <a:t/>
            </a:r>
            <a:br>
              <a:rPr lang="ru-RU" sz="2800" dirty="0">
                <a:solidFill>
                  <a:schemeClr val="accent4">
                    <a:lumMod val="50000"/>
                  </a:schemeClr>
                </a:solidFill>
                <a:latin typeface="Calibri"/>
                <a:ea typeface="Calibri"/>
                <a:cs typeface="Times New Roman"/>
              </a:rPr>
            </a:br>
            <a:endParaRPr lang="ru-RU" sz="2800" dirty="0">
              <a:solidFill>
                <a:schemeClr val="accent4">
                  <a:lumMod val="50000"/>
                </a:schemeClr>
              </a:solidFill>
            </a:endParaRPr>
          </a:p>
        </p:txBody>
      </p:sp>
      <p:pic>
        <p:nvPicPr>
          <p:cNvPr id="14338" name="Объект 4"/>
          <p:cNvPicPr>
            <a:picLocks noGrp="1" noChangeAspect="1"/>
          </p:cNvPicPr>
          <p:nvPr>
            <p:ph sz="half" idx="1"/>
          </p:nvPr>
        </p:nvPicPr>
        <p:blipFill>
          <a:blip r:embed="rId2"/>
          <a:srcRect/>
          <a:stretch>
            <a:fillRect/>
          </a:stretch>
        </p:blipFill>
        <p:spPr>
          <a:xfrm>
            <a:off x="539750" y="3357563"/>
            <a:ext cx="3455988" cy="3095625"/>
          </a:xfrm>
        </p:spPr>
      </p:pic>
      <p:pic>
        <p:nvPicPr>
          <p:cNvPr id="14339" name="Объект 5"/>
          <p:cNvPicPr>
            <a:picLocks noGrp="1" noChangeAspect="1"/>
          </p:cNvPicPr>
          <p:nvPr>
            <p:ph sz="half" idx="2"/>
          </p:nvPr>
        </p:nvPicPr>
        <p:blipFill>
          <a:blip r:embed="rId3"/>
          <a:srcRect/>
          <a:stretch>
            <a:fillRect/>
          </a:stretch>
        </p:blipFill>
        <p:spPr>
          <a:xfrm>
            <a:off x="4716463" y="3429000"/>
            <a:ext cx="4038600" cy="302895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Прямоугольник 1"/>
          <p:cNvSpPr>
            <a:spLocks noChangeArrowheads="1"/>
          </p:cNvSpPr>
          <p:nvPr/>
        </p:nvSpPr>
        <p:spPr bwMode="auto">
          <a:xfrm>
            <a:off x="625475" y="-7938"/>
            <a:ext cx="7993063" cy="6494463"/>
          </a:xfrm>
          <a:prstGeom prst="rect">
            <a:avLst/>
          </a:prstGeom>
          <a:noFill/>
          <a:ln w="9525">
            <a:noFill/>
            <a:miter lim="800000"/>
            <a:headEnd/>
            <a:tailEnd/>
          </a:ln>
        </p:spPr>
        <p:txBody>
          <a:bodyPr>
            <a:spAutoFit/>
          </a:bodyPr>
          <a:lstStyle/>
          <a:p>
            <a:r>
              <a:rPr lang="ru-RU">
                <a:solidFill>
                  <a:srgbClr val="FFFF00"/>
                </a:solidFill>
                <a:latin typeface="Times New Roman" pitchFamily="18" charset="0"/>
              </a:rPr>
              <a:t> </a:t>
            </a:r>
            <a:r>
              <a:rPr lang="ru-RU" sz="3200">
                <a:solidFill>
                  <a:schemeClr val="bg1"/>
                </a:solidFill>
                <a:latin typeface="Times New Roman" pitchFamily="18" charset="0"/>
              </a:rPr>
              <a:t>По статистическим данным чаще всего работу ищут те, кто получил высшее образование . Одной из главных таких причин  может являться фактор отвержения своей мечты. Часто бывает такое что, вырастая, выбираем ту профессию, которую считаем более востребованной,  денежной или престижной, забывая о том, что нам на самом деле нравится. Конечно, здесь ключевую роль могут играть и родители, которые выбирают профессию, сами не вникая, в  суть того, что более интересно и на что способен ребенок.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Прямоугольник 1"/>
          <p:cNvSpPr>
            <a:spLocks noChangeArrowheads="1"/>
          </p:cNvSpPr>
          <p:nvPr/>
        </p:nvSpPr>
        <p:spPr bwMode="auto">
          <a:xfrm>
            <a:off x="347663" y="260350"/>
            <a:ext cx="8424862" cy="6124575"/>
          </a:xfrm>
          <a:prstGeom prst="rect">
            <a:avLst/>
          </a:prstGeom>
          <a:noFill/>
          <a:ln w="9525">
            <a:noFill/>
            <a:miter lim="800000"/>
            <a:headEnd/>
            <a:tailEnd/>
          </a:ln>
        </p:spPr>
        <p:txBody>
          <a:bodyPr>
            <a:spAutoFit/>
          </a:bodyPr>
          <a:lstStyle/>
          <a:p>
            <a:pPr algn="l"/>
            <a:r>
              <a:rPr lang="ru-RU" sz="2800">
                <a:solidFill>
                  <a:srgbClr val="002060"/>
                </a:solidFill>
                <a:latin typeface="Times New Roman" pitchFamily="18" charset="0"/>
              </a:rPr>
              <a:t>Мы люди все разные, каждый человек индивид, и от природы уникален. В каждом из нас от бога посеяно зерно таланта, которое нам стоит только взрастить. Поэтому при выборе профессии нужно прислушаться к внутреннему голосу, не отвергать того, чем мы одарены. </a:t>
            </a:r>
          </a:p>
          <a:p>
            <a:pPr algn="l"/>
            <a:endParaRPr lang="ru-RU" sz="2800">
              <a:solidFill>
                <a:srgbClr val="002060"/>
              </a:solidFill>
              <a:latin typeface="Times New Roman" pitchFamily="18" charset="0"/>
            </a:endParaRPr>
          </a:p>
          <a:p>
            <a:pPr algn="l"/>
            <a:r>
              <a:rPr lang="ru-RU" sz="2800">
                <a:solidFill>
                  <a:srgbClr val="002060"/>
                </a:solidFill>
                <a:latin typeface="Times New Roman" pitchFamily="18" charset="0"/>
              </a:rPr>
              <a:t>Если мы выбираем специальность, деятельность нашей работы,  которая не соприкасается с нашим внутренним миром, то такая работа может нас только поработить. У нас появляется раздражительность, возникает стресс, апатия и разочарования. В таком случае мы увольняемся, или просто всего становимся всего лишь роботом.</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188640"/>
            <a:ext cx="8568952" cy="1487760"/>
          </a:xfrm>
          <a:solidFill>
            <a:schemeClr val="tx1">
              <a:lumMod val="65000"/>
              <a:alpha val="0"/>
            </a:schemeClr>
          </a:solidFill>
        </p:spPr>
        <p:txBody>
          <a:bodyPr/>
          <a:lstStyle/>
          <a:p>
            <a:pPr fontAlgn="auto">
              <a:spcAft>
                <a:spcPts val="0"/>
              </a:spcAft>
              <a:defRPr/>
            </a:pPr>
            <a:r>
              <a:rPr lang="ru-RU" dirty="0">
                <a:solidFill>
                  <a:srgbClr val="FF0000"/>
                </a:solidFill>
              </a:rPr>
              <a:t> </a:t>
            </a:r>
            <a:r>
              <a:rPr lang="ru-RU" sz="4000" dirty="0">
                <a:solidFill>
                  <a:srgbClr val="FF0000"/>
                </a:solidFill>
              </a:rPr>
              <a:t>БЕЗРАБОТИЦА  -  ЭТО МИФ</a:t>
            </a:r>
          </a:p>
        </p:txBody>
      </p:sp>
      <p:pic>
        <p:nvPicPr>
          <p:cNvPr id="17410" name="Объект 5"/>
          <p:cNvPicPr>
            <a:picLocks noGrp="1" noChangeAspect="1"/>
          </p:cNvPicPr>
          <p:nvPr>
            <p:ph idx="1"/>
          </p:nvPr>
        </p:nvPicPr>
        <p:blipFill>
          <a:blip r:embed="rId2"/>
          <a:srcRect/>
          <a:stretch>
            <a:fillRect/>
          </a:stretch>
        </p:blipFill>
        <p:spPr>
          <a:xfrm>
            <a:off x="684213" y="1989138"/>
            <a:ext cx="8064500" cy="439261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850" y="260350"/>
            <a:ext cx="8351838" cy="6002338"/>
          </a:xfrm>
          <a:prstGeom prst="rect">
            <a:avLst/>
          </a:prstGeom>
        </p:spPr>
        <p:txBody>
          <a:bodyPr>
            <a:spAutoFit/>
          </a:bodyPr>
          <a:lstStyle/>
          <a:p>
            <a:pPr algn="l" fontAlgn="auto">
              <a:spcBef>
                <a:spcPts val="0"/>
              </a:spcBef>
              <a:spcAft>
                <a:spcPts val="0"/>
              </a:spcAft>
              <a:defRPr/>
            </a:pPr>
            <a:endParaRPr lang="ru-RU" sz="2400" dirty="0">
              <a:latin typeface="+mn-lt"/>
            </a:endParaRPr>
          </a:p>
          <a:p>
            <a:pPr fontAlgn="auto">
              <a:spcBef>
                <a:spcPts val="0"/>
              </a:spcBef>
              <a:spcAft>
                <a:spcPts val="0"/>
              </a:spcAft>
              <a:defRPr/>
            </a:pPr>
            <a:r>
              <a:rPr lang="ru-RU" sz="2400" dirty="0">
                <a:solidFill>
                  <a:schemeClr val="bg1">
                    <a:lumMod val="95000"/>
                    <a:lumOff val="5000"/>
                  </a:schemeClr>
                </a:solidFill>
                <a:latin typeface="+mn-lt"/>
              </a:rPr>
              <a:t>Если  </a:t>
            </a:r>
            <a:r>
              <a:rPr lang="ru-RU" sz="2400" dirty="0">
                <a:solidFill>
                  <a:schemeClr val="bg1">
                    <a:lumMod val="95000"/>
                    <a:lumOff val="5000"/>
                  </a:schemeClr>
                </a:solidFill>
                <a:latin typeface="+mn-lt"/>
              </a:rPr>
              <a:t>вы определились , чем вы  хотите заниматься, любите свою работу, то  найти ее всегда сможете. Если до этого момента вы не смогли найти свое рабочее место, это не означает, что этой вакансии вообще нет. Скорей всего, искали не в том направлении.</a:t>
            </a:r>
          </a:p>
          <a:p>
            <a:pPr fontAlgn="auto">
              <a:spcBef>
                <a:spcPts val="0"/>
              </a:spcBef>
              <a:spcAft>
                <a:spcPts val="0"/>
              </a:spcAft>
              <a:defRPr/>
            </a:pPr>
            <a:r>
              <a:rPr lang="ru-RU" sz="2400" dirty="0">
                <a:solidFill>
                  <a:schemeClr val="bg1">
                    <a:lumMod val="95000"/>
                    <a:lumOff val="5000"/>
                  </a:schemeClr>
                </a:solidFill>
                <a:latin typeface="+mn-lt"/>
              </a:rPr>
              <a:t>  Каждый день в новостях мы слышим о кризисе, о сокращении  рабочих мест, и, конечно, это горестное слово «безработица»  что найти работу в наше время очень сложно, особенно ту, которой вы любите заниматься. Однако это ошибочное мнение. Как говорит знаменитый психотерапевт, автор бестселлеров Луиза Хей : « Все, что говорят  другие, не обязательно, чтобы касалось вас. Может у кого-то  не получилось найти работу, но это вовсе не означает, что именно вы не сможете найти работу. Освободите свои мысли от негатива, поверьте в себя, и вы найдете  то, что искали.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p:cNvPicPr>
            <a:picLocks noChangeAspect="1" noChangeArrowheads="1"/>
          </p:cNvPicPr>
          <p:nvPr/>
        </p:nvPicPr>
        <p:blipFill>
          <a:blip r:embed="rId2"/>
          <a:srcRect/>
          <a:stretch>
            <a:fillRect/>
          </a:stretch>
        </p:blipFill>
        <p:spPr bwMode="auto">
          <a:xfrm>
            <a:off x="250825" y="115888"/>
            <a:ext cx="4070350" cy="2625725"/>
          </a:xfrm>
          <a:prstGeom prst="rect">
            <a:avLst/>
          </a:prstGeom>
          <a:noFill/>
          <a:ln w="9525">
            <a:noFill/>
            <a:miter lim="800000"/>
            <a:headEnd/>
            <a:tailEnd/>
          </a:ln>
        </p:spPr>
      </p:pic>
      <p:pic>
        <p:nvPicPr>
          <p:cNvPr id="19458" name="Picture 4"/>
          <p:cNvPicPr>
            <a:picLocks noChangeAspect="1" noChangeArrowheads="1"/>
          </p:cNvPicPr>
          <p:nvPr/>
        </p:nvPicPr>
        <p:blipFill>
          <a:blip r:embed="rId3"/>
          <a:srcRect/>
          <a:stretch>
            <a:fillRect/>
          </a:stretch>
        </p:blipFill>
        <p:spPr bwMode="auto">
          <a:xfrm>
            <a:off x="4932363" y="115888"/>
            <a:ext cx="3946525" cy="2625725"/>
          </a:xfrm>
          <a:prstGeom prst="rect">
            <a:avLst/>
          </a:prstGeom>
          <a:noFill/>
          <a:ln w="9525">
            <a:noFill/>
            <a:miter lim="800000"/>
            <a:headEnd/>
            <a:tailEnd/>
          </a:ln>
        </p:spPr>
      </p:pic>
      <p:sp>
        <p:nvSpPr>
          <p:cNvPr id="2" name="Прямоугольник 1"/>
          <p:cNvSpPr/>
          <p:nvPr/>
        </p:nvSpPr>
        <p:spPr>
          <a:xfrm>
            <a:off x="674688" y="2741613"/>
            <a:ext cx="7859712" cy="3538537"/>
          </a:xfrm>
          <a:prstGeom prst="rect">
            <a:avLst/>
          </a:prstGeom>
        </p:spPr>
        <p:txBody>
          <a:bodyPr>
            <a:spAutoFit/>
          </a:bodyPr>
          <a:lstStyle/>
          <a:p>
            <a:pPr fontAlgn="auto">
              <a:spcBef>
                <a:spcPts val="0"/>
              </a:spcBef>
              <a:spcAft>
                <a:spcPts val="0"/>
              </a:spcAft>
              <a:defRPr/>
            </a:pPr>
            <a:r>
              <a:rPr lang="ru-RU" dirty="0">
                <a:solidFill>
                  <a:schemeClr val="bg1">
                    <a:lumMod val="95000"/>
                    <a:lumOff val="5000"/>
                  </a:schemeClr>
                </a:solidFill>
                <a:latin typeface="+mn-lt"/>
              </a:rPr>
              <a:t> </a:t>
            </a:r>
            <a:r>
              <a:rPr lang="ru-RU" sz="2800" dirty="0">
                <a:solidFill>
                  <a:schemeClr val="bg1">
                    <a:lumMod val="95000"/>
                    <a:lumOff val="5000"/>
                  </a:schemeClr>
                </a:solidFill>
                <a:latin typeface="+mn-lt"/>
              </a:rPr>
              <a:t>В </a:t>
            </a:r>
            <a:r>
              <a:rPr lang="ru-RU" sz="2800" dirty="0">
                <a:solidFill>
                  <a:schemeClr val="bg1">
                    <a:lumMod val="95000"/>
                    <a:lumOff val="5000"/>
                  </a:schemeClr>
                </a:solidFill>
                <a:latin typeface="+mn-lt"/>
              </a:rPr>
              <a:t>наше время найти работу можно через объявления, через интернет портал, обойти организации и оставить резюме и т.п. Однако, если вы все вышеизложенное перепробовали , то можете обраться в агентство по трудоустройству. </a:t>
            </a:r>
            <a:endParaRPr lang="ru-RU" sz="2800" dirty="0">
              <a:solidFill>
                <a:schemeClr val="bg1">
                  <a:lumMod val="95000"/>
                  <a:lumOff val="5000"/>
                </a:schemeClr>
              </a:solidFill>
              <a:latin typeface="+mn-lt"/>
            </a:endParaRPr>
          </a:p>
          <a:p>
            <a:pPr algn="l" fontAlgn="auto">
              <a:spcBef>
                <a:spcPts val="0"/>
              </a:spcBef>
              <a:spcAft>
                <a:spcPts val="0"/>
              </a:spcAft>
              <a:defRPr/>
            </a:pPr>
            <a:endParaRPr lang="ru-RU" sz="2800" dirty="0">
              <a:solidFill>
                <a:srgbClr val="00B0F0"/>
              </a:solidFill>
              <a:latin typeface="+mn-lt"/>
            </a:endParaRPr>
          </a:p>
          <a:p>
            <a:pPr fontAlgn="auto">
              <a:spcBef>
                <a:spcPts val="0"/>
              </a:spcBef>
              <a:spcAft>
                <a:spcPts val="0"/>
              </a:spcAft>
              <a:defRPr/>
            </a:pPr>
            <a:r>
              <a:rPr lang="ru-RU" sz="2800" b="1" dirty="0">
                <a:solidFill>
                  <a:schemeClr val="tx1">
                    <a:lumMod val="95000"/>
                  </a:schemeClr>
                </a:solidFill>
                <a:latin typeface="+mn-lt"/>
              </a:rPr>
              <a:t>В </a:t>
            </a:r>
            <a:r>
              <a:rPr lang="ru-RU" sz="2800" b="1" dirty="0">
                <a:solidFill>
                  <a:schemeClr val="tx1">
                    <a:lumMod val="95000"/>
                  </a:schemeClr>
                </a:solidFill>
                <a:latin typeface="+mn-lt"/>
              </a:rPr>
              <a:t>Каскелене открылось агентство по трудоустройству «ОРЛЕУ»</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788024" y="404664"/>
            <a:ext cx="4114800" cy="6192688"/>
          </a:xfrm>
          <a:solidFill>
            <a:schemeClr val="tx1">
              <a:lumMod val="85000"/>
            </a:schemeClr>
          </a:solidFill>
        </p:spPr>
        <p:txBody>
          <a:bodyPr/>
          <a:lstStyle/>
          <a:p>
            <a:pPr fontAlgn="auto">
              <a:spcAft>
                <a:spcPts val="0"/>
              </a:spcAft>
              <a:defRPr/>
            </a:pPr>
            <a:r>
              <a:rPr lang="ru-RU" dirty="0"/>
              <a:t> </a:t>
            </a:r>
            <a:r>
              <a:rPr lang="ru-RU" dirty="0">
                <a:solidFill>
                  <a:srgbClr val="FF0000"/>
                </a:solidFill>
              </a:rPr>
              <a:t>«</a:t>
            </a:r>
            <a:r>
              <a:rPr lang="ru-RU" sz="3100" dirty="0">
                <a:solidFill>
                  <a:srgbClr val="FF0000"/>
                </a:solidFill>
              </a:rPr>
              <a:t>Безработица – это миф» </a:t>
            </a:r>
            <a:r>
              <a:rPr lang="ru-RU" sz="2200" dirty="0">
                <a:solidFill>
                  <a:schemeClr val="bg1">
                    <a:lumMod val="95000"/>
                    <a:lumOff val="5000"/>
                  </a:schemeClr>
                </a:solidFill>
              </a:rPr>
              <a:t>, к такому выводу я пришла, когда открыла агентство по трудоустройству. Заключая договора  с предпринимателями, организациями, фабриками, учебными заведениями, я поняла насколько много рабочих мест. В выигрышном  положении частные компании. К нам обращаются представители компаний с города Алматы.</a:t>
            </a:r>
          </a:p>
        </p:txBody>
      </p:sp>
      <p:pic>
        <p:nvPicPr>
          <p:cNvPr id="20482" name="Объект 3"/>
          <p:cNvPicPr>
            <a:picLocks noGrp="1" noChangeAspect="1"/>
          </p:cNvPicPr>
          <p:nvPr>
            <p:ph idx="1"/>
          </p:nvPr>
        </p:nvPicPr>
        <p:blipFill>
          <a:blip r:embed="rId2"/>
          <a:srcRect/>
          <a:stretch>
            <a:fillRect/>
          </a:stretch>
        </p:blipFill>
        <p:spPr>
          <a:xfrm>
            <a:off x="250825" y="404813"/>
            <a:ext cx="4176713" cy="619283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4213" y="549275"/>
            <a:ext cx="8280400" cy="5453063"/>
          </a:xfrm>
          <a:prstGeom prst="rect">
            <a:avLst/>
          </a:prstGeom>
        </p:spPr>
        <p:txBody>
          <a:bodyPr>
            <a:spAutoFit/>
          </a:bodyPr>
          <a:lstStyle/>
          <a:p>
            <a:r>
              <a:rPr lang="ru-RU">
                <a:latin typeface="Times New Roman" pitchFamily="18" charset="0"/>
              </a:rPr>
              <a:t> </a:t>
            </a:r>
            <a:r>
              <a:rPr lang="ru-RU" sz="3200">
                <a:solidFill>
                  <a:srgbClr val="E1E0E2"/>
                </a:solidFill>
                <a:latin typeface="Times New Roman" pitchFamily="18" charset="0"/>
              </a:rPr>
              <a:t>Бесспорно, мы не можем сравнить востребованных специалистов мегаполиса Алматы с Карасайским районом. Поэтому, одной из главных целей становится: охватить компании  и предприятия города Алматы. Но даже, несмотря на это, в течении месяца мы находим вакантное место. На сегодняшний день мы расширили базу благодаря  открытию нового офиса в с. Узынагаш. Теперь  мы можем охватить Карасайский и Жамбылский  районы.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139</TotalTime>
  <Words>619</Words>
  <Application>Microsoft Office PowerPoint</Application>
  <PresentationFormat>Экран (4:3)</PresentationFormat>
  <Paragraphs>20</Paragraphs>
  <Slides>15</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2</vt:i4>
      </vt:variant>
      <vt:variant>
        <vt:lpstr>Заголовки слайдов</vt:lpstr>
      </vt:variant>
      <vt:variant>
        <vt:i4>15</vt:i4>
      </vt:variant>
    </vt:vector>
  </HeadingPairs>
  <TitlesOfParts>
    <vt:vector size="23" baseType="lpstr">
      <vt:lpstr>Times New Roman</vt:lpstr>
      <vt:lpstr>Arial</vt:lpstr>
      <vt:lpstr>Wingdings 2</vt:lpstr>
      <vt:lpstr>Wingdings</vt:lpstr>
      <vt:lpstr>Wingdings 3</vt:lpstr>
      <vt:lpstr>Calibri</vt:lpstr>
      <vt:lpstr>Апекс</vt: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Агентство трудоустройства «ОРЛЕУ»</dc:title>
  <dc:creator>Гульнара</dc:creator>
  <cp:lastModifiedBy>inet_933</cp:lastModifiedBy>
  <cp:revision>15</cp:revision>
  <dcterms:created xsi:type="dcterms:W3CDTF">2013-10-24T07:37:52Z</dcterms:created>
  <dcterms:modified xsi:type="dcterms:W3CDTF">2013-10-24T11:48:05Z</dcterms:modified>
</cp:coreProperties>
</file>