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.xml" ContentType="application/vnd.openxmlformats-officedocument.drawingml.chartshapes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3.xml" ContentType="application/vnd.openxmlformats-officedocument.themeOverr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3.xml" ContentType="application/vnd.openxmlformats-officedocument.drawingml.chart+xml"/>
  <Override PartName="/ppt/drawings/drawing3.xml" ContentType="application/vnd.openxmlformats-officedocument.drawingml.chartshapes+xml"/>
  <Override PartName="/ppt/charts/chart3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5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6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7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8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.xml" ContentType="application/vnd.openxmlformats-officedocument.presentationml.notesSlide+xml"/>
  <Override PartName="/ppt/charts/chart39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0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4.xml" ContentType="application/vnd.openxmlformats-officedocument.presentationml.notesSlide+xml"/>
  <Override PartName="/ppt/charts/chart41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8.jpg" ContentType="image/png"/>
  <Override PartName="/ppt/charts/chart42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3.xml" ContentType="application/vnd.openxmlformats-officedocument.drawingml.chart+xml"/>
  <Override PartName="/ppt/theme/themeOverride4.xml" ContentType="application/vnd.openxmlformats-officedocument.themeOverride+xml"/>
  <Override PartName="/ppt/charts/chart44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5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6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4.xml" ContentType="application/vnd.openxmlformats-officedocument.drawingml.chartshapes+xml"/>
  <Override PartName="/ppt/charts/chart47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5.xml" ContentType="application/vnd.openxmlformats-officedocument.drawingml.chartshapes+xml"/>
  <Override PartName="/ppt/charts/chart48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  <p:sldMasterId id="2147483719" r:id="rId2"/>
  </p:sldMasterIdLst>
  <p:notesMasterIdLst>
    <p:notesMasterId r:id="rId50"/>
  </p:notesMasterIdLst>
  <p:sldIdLst>
    <p:sldId id="256" r:id="rId3"/>
    <p:sldId id="2145706289" r:id="rId4"/>
    <p:sldId id="2145706272" r:id="rId5"/>
    <p:sldId id="276" r:id="rId6"/>
    <p:sldId id="2145706329" r:id="rId7"/>
    <p:sldId id="280" r:id="rId8"/>
    <p:sldId id="2145706297" r:id="rId9"/>
    <p:sldId id="2145706298" r:id="rId10"/>
    <p:sldId id="2145706299" r:id="rId11"/>
    <p:sldId id="2145706300" r:id="rId12"/>
    <p:sldId id="2145706301" r:id="rId13"/>
    <p:sldId id="2145706302" r:id="rId14"/>
    <p:sldId id="2145706303" r:id="rId15"/>
    <p:sldId id="2145706304" r:id="rId16"/>
    <p:sldId id="2145706305" r:id="rId17"/>
    <p:sldId id="2145706306" r:id="rId18"/>
    <p:sldId id="2145706307" r:id="rId19"/>
    <p:sldId id="2145706308" r:id="rId20"/>
    <p:sldId id="2145706309" r:id="rId21"/>
    <p:sldId id="2145706310" r:id="rId22"/>
    <p:sldId id="2145706311" r:id="rId23"/>
    <p:sldId id="2145706312" r:id="rId24"/>
    <p:sldId id="2145706313" r:id="rId25"/>
    <p:sldId id="2145706314" r:id="rId26"/>
    <p:sldId id="2145706315" r:id="rId27"/>
    <p:sldId id="2145706316" r:id="rId28"/>
    <p:sldId id="2145706317" r:id="rId29"/>
    <p:sldId id="2145706318" r:id="rId30"/>
    <p:sldId id="2145706319" r:id="rId31"/>
    <p:sldId id="2145706320" r:id="rId32"/>
    <p:sldId id="2145706321" r:id="rId33"/>
    <p:sldId id="2145706322" r:id="rId34"/>
    <p:sldId id="2145706323" r:id="rId35"/>
    <p:sldId id="2145706326" r:id="rId36"/>
    <p:sldId id="2145706327" r:id="rId37"/>
    <p:sldId id="2145706328" r:id="rId38"/>
    <p:sldId id="2145706324" r:id="rId39"/>
    <p:sldId id="2145706281" r:id="rId40"/>
    <p:sldId id="2145706290" r:id="rId41"/>
    <p:sldId id="2145706280" r:id="rId42"/>
    <p:sldId id="2145706286" r:id="rId43"/>
    <p:sldId id="2145706292" r:id="rId44"/>
    <p:sldId id="2145706291" r:id="rId45"/>
    <p:sldId id="2145706293" r:id="rId46"/>
    <p:sldId id="2145706294" r:id="rId47"/>
    <p:sldId id="2145706288" r:id="rId48"/>
    <p:sldId id="2145706283" r:id="rId49"/>
  </p:sldIdLst>
  <p:sldSz cx="6858000" cy="9144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86" userDrawn="1">
          <p15:clr>
            <a:srgbClr val="A4A3A4"/>
          </p15:clr>
        </p15:guide>
        <p15:guide id="3" orient="horz" pos="3084" userDrawn="1">
          <p15:clr>
            <a:srgbClr val="A4A3A4"/>
          </p15:clr>
        </p15:guide>
        <p15:guide id="4" orient="horz" pos="52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B8"/>
    <a:srgbClr val="FFFFFF"/>
    <a:srgbClr val="339966"/>
    <a:srgbClr val="3366CC"/>
    <a:srgbClr val="D5EF9B"/>
    <a:srgbClr val="9DC3E6"/>
    <a:srgbClr val="CC0000"/>
    <a:srgbClr val="FF6600"/>
    <a:srgbClr val="0D5369"/>
    <a:srgbClr val="7F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5581" autoAdjust="0"/>
  </p:normalViewPr>
  <p:slideViewPr>
    <p:cSldViewPr snapToGrid="0" showGuides="1">
      <p:cViewPr varScale="1">
        <p:scale>
          <a:sx n="80" d="100"/>
          <a:sy n="80" d="100"/>
        </p:scale>
        <p:origin x="702" y="120"/>
      </p:cViewPr>
      <p:guideLst>
        <p:guide pos="686"/>
        <p:guide orient="horz" pos="3084"/>
        <p:guide orient="horz"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d\01_&#1086;&#1073;&#1097;&#1072;&#1103;\02.%20&#1044;&#1057;&#1056;&#1080;&#1052;\_&#1054;&#1073;&#1097;&#1072;&#1103;_&#1044;&#1057;&#1056;&#1080;&#1052;\2025\&#1043;&#1086;&#1076;&#1086;&#1074;&#1086;&#1081;\&#1057;&#1055;\&#1044;&#1057;&#1054;&#1059;\&#1044;&#1080;&#1085;&#1072;&#1084;&#1080;&#1082;&#1072;_&#1057;&#1042;&#1091;&#1090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\\shared\01_&#1086;&#1073;&#1097;&#1072;&#1103;\02.%20&#1044;&#1057;&#1056;&#1080;&#1052;\_&#1054;&#1073;&#1097;&#1072;&#1103;_&#1044;&#1057;&#1056;&#1080;&#1052;\2024\&#1043;&#1086;&#1076;&#1086;&#1074;&#1086;&#1081;\&#1044;&#1057;&#1054;&#1059;\&#1044;&#1080;&#1072;&#1075;&#1088;&#1072;&#1084;&#1084;&#1099;%20&#1082;%20&#1086;&#1090;&#1095;&#1077;&#1090;&#1091;%20&#1087;&#1086;%20&#1089;&#1090;&#1088;&#1091;&#1082;&#1090;&#1091;&#1088;&#1077;%20&#1087;&#1086;&#1083;&#1091;&#1095;&#1072;&#1090;&#1077;&#1083;&#1077;&#1081;%20&#1057;&#1042;,%20%201-&#1087;&#1086;&#1083;&#1091;&#1075;&#1086;&#1076;&#1080;&#1077;%20%202022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d\01_&#1086;&#1073;&#1097;&#1072;&#1103;\02.%20&#1044;&#1057;&#1056;&#1080;&#1052;\_&#1054;&#1073;&#1097;&#1072;&#1103;_&#1044;&#1057;&#1056;&#1080;&#1052;\2025\&#1043;&#1086;&#1076;&#1086;&#1074;&#1086;&#1081;\&#1057;&#1055;\&#1044;&#1057;&#1054;&#1059;\&#1063;&#1072;&#1089;&#1090;&#1086;&#1090;&#1072;%20&#1091;&#1087;&#1083;&#1072;&#1090;&#1099;%20&#1079;&#1072;%202024%20&#1075;&#1086;&#107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hared\01_&#1086;&#1073;&#1097;&#1072;&#1103;\02.%20&#1044;&#1057;&#1056;&#1080;&#1052;\_&#1054;&#1073;&#1097;&#1072;&#1103;_&#1044;&#1057;&#1056;&#1080;&#1052;\2025\&#1043;&#1086;&#1076;&#1086;&#1074;&#1086;&#1081;\4%20&#1082;&#1074;%20&#1086;&#1090;&#1095;&#1077;&#1090;%20&#1086;%20&#1076;&#1077;&#1103;&#1090;\&#1044;&#1057;&#1054;&#1059;\&#1057;&#1042;&#1091;&#1088;,%202024%20(&#1044;&#1057;&#1056;)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7.xlsx"/><Relationship Id="rId1" Type="http://schemas.openxmlformats.org/officeDocument/2006/relationships/themeOverride" Target="../theme/themeOverride4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hared\01_&#1086;&#1073;&#1097;&#1072;&#1103;\02.%20&#1044;&#1057;&#1056;&#1080;&#1052;\_&#1054;&#1073;&#1097;&#1072;&#1103;_&#1044;&#1057;&#1056;&#1080;&#1052;\2025\&#1043;&#1086;&#1076;&#1086;&#1074;&#1086;&#1081;\&#1057;&#1055;\&#1044;&#1040;&#1057;&#1054;&#1056;&#1055;\&#1057;&#1086;&#1094;&#1085;&#1072;&#1087;&#1088;&#1103;&#1078;&#1077;&#1085;&#1085;&#1086;&#1089;&#1090;&#1100;%2050%20%25%20%20&#1080;%20&#1073;&#1086;&#1083;&#1077;&#1077;,%20&#1072;&#1085;&#1072;&#1083;&#1080;&#1079;%20&#1087;&#1088;&#1080;&#1095;&#1080;&#1085;.%202024%20&#1075;.%20&#1075;&#1086;&#1089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60073291160691E-2"/>
          <c:y val="7.2058633134901295E-2"/>
          <c:w val="0.87843896953054668"/>
          <c:h val="0.797937173331187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Лист2!$D$13</c:f>
              <c:strCache>
                <c:ptCount val="1"/>
                <c:pt idx="0">
                  <c:v>жалдамалы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Лист2!$D$14:$D$18</c:f>
              <c:numCache>
                <c:formatCode>0%</c:formatCode>
                <c:ptCount val="3"/>
                <c:pt idx="0">
                  <c:v>0.81440944884193123</c:v>
                </c:pt>
                <c:pt idx="1">
                  <c:v>0.79568087964913858</c:v>
                </c:pt>
                <c:pt idx="2">
                  <c:v>0.81793684841481351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1-4824-9C23-44340CCDC736}"/>
            </c:ext>
          </c:extLst>
        </c:ser>
        <c:ser>
          <c:idx val="1"/>
          <c:order val="1"/>
          <c:tx>
            <c:strRef>
              <c:f>Лист2!$E$13</c:f>
              <c:strCache>
                <c:ptCount val="1"/>
                <c:pt idx="0">
                  <c:v>аралас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66666666666667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61-4824-9C23-44340CCDC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Лист2!$E$14:$E$18</c:f>
              <c:numCache>
                <c:formatCode>0%</c:formatCode>
                <c:ptCount val="3"/>
                <c:pt idx="0">
                  <c:v>9.015741731809894E-2</c:v>
                </c:pt>
                <c:pt idx="1">
                  <c:v>8.4607515286202556E-2</c:v>
                </c:pt>
                <c:pt idx="2">
                  <c:v>6.5840921926312593E-2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1-4824-9C23-44340CCDC736}"/>
            </c:ext>
          </c:extLst>
        </c:ser>
        <c:ser>
          <c:idx val="2"/>
          <c:order val="2"/>
          <c:tx>
            <c:strRef>
              <c:f>Лист2!$F$13</c:f>
              <c:strCache>
                <c:ptCount val="1"/>
                <c:pt idx="0">
                  <c:v>ДК</c:v>
                </c:pt>
              </c:strCache>
            </c:strRef>
          </c:tx>
          <c:spPr>
            <a:solidFill>
              <a:srgbClr val="DAE3F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Лист2!$F$14:$F$18</c:f>
              <c:numCache>
                <c:formatCode>0%</c:formatCode>
                <c:ptCount val="3"/>
                <c:pt idx="0">
                  <c:v>9.5433133839969833E-2</c:v>
                </c:pt>
                <c:pt idx="1">
                  <c:v>9.1632965534153246E-2</c:v>
                </c:pt>
                <c:pt idx="2">
                  <c:v>7.7238248700124287E-2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1-4824-9C23-44340CCDC736}"/>
            </c:ext>
          </c:extLst>
        </c:ser>
        <c:ser>
          <c:idx val="3"/>
          <c:order val="3"/>
          <c:tx>
            <c:strRef>
              <c:f>Лист2!$G$13</c:f>
              <c:strCache>
                <c:ptCount val="1"/>
                <c:pt idx="0">
                  <c:v>БЖТ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5555555555555558E-3"/>
                  <c:y val="7.55001887504717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61-4824-9C23-44340CCDC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Лист2!$G$14:$G$18</c:f>
              <c:numCache>
                <c:formatCode>0%</c:formatCode>
                <c:ptCount val="3"/>
                <c:pt idx="1">
                  <c:v>2.80786395305056E-2</c:v>
                </c:pt>
                <c:pt idx="2">
                  <c:v>3.8983980958749581E-2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61-4824-9C23-44340CCDC7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1716016"/>
        <c:axId val="790947712"/>
      </c:barChart>
      <c:catAx>
        <c:axId val="79171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90947712"/>
        <c:crosses val="autoZero"/>
        <c:auto val="1"/>
        <c:lblAlgn val="ctr"/>
        <c:lblOffset val="100"/>
        <c:noMultiLvlLbl val="0"/>
      </c:catAx>
      <c:valAx>
        <c:axId val="790947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9171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67185348416866"/>
          <c:y val="0.84319540470889398"/>
          <c:w val="0.47439268116464106"/>
          <c:h val="0.11167142578762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693383487109366E-2"/>
          <c:y val="4.1180030426648105E-2"/>
          <c:w val="0.91727504957935235"/>
          <c:h val="0.7512165422234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қайтаруға өтінімдер (мың)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3"/>
                <c:pt idx="0">
                  <c:v>60.3</c:v>
                </c:pt>
                <c:pt idx="1">
                  <c:v>73.400000000000006</c:v>
                </c:pt>
                <c:pt idx="2">
                  <c:v>102.1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92-42A9-9CFA-42E65F4F71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қатысушылар саны (мың адам)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3"/>
                <c:pt idx="0">
                  <c:v>87.2</c:v>
                </c:pt>
                <c:pt idx="1">
                  <c:v>120.6</c:v>
                </c:pt>
                <c:pt idx="2">
                  <c:v>359.1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92-42A9-9CFA-42E65F4F71C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704608"/>
        <c:axId val="41570169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әлеуметтік аударымдарды қайтару сомасы (млн.теңге)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3"/>
                <c:pt idx="0">
                  <c:v>576.79999999999995</c:v>
                </c:pt>
                <c:pt idx="1">
                  <c:v>859.2</c:v>
                </c:pt>
                <c:pt idx="2">
                  <c:v>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8F-4AE2-8FEE-1F53B51B6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666959"/>
        <c:axId val="1036914959"/>
      </c:lineChart>
      <c:catAx>
        <c:axId val="41570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15701696"/>
        <c:crosses val="autoZero"/>
        <c:auto val="1"/>
        <c:lblAlgn val="ctr"/>
        <c:lblOffset val="100"/>
        <c:noMultiLvlLbl val="0"/>
      </c:catAx>
      <c:valAx>
        <c:axId val="4157016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704608"/>
        <c:crosses val="autoZero"/>
        <c:crossBetween val="between"/>
      </c:valAx>
      <c:valAx>
        <c:axId val="103691495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4666959"/>
        <c:crosses val="max"/>
        <c:crossBetween val="between"/>
      </c:valAx>
      <c:catAx>
        <c:axId val="1044666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69149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1.7710932860087208E-2"/>
          <c:y val="0.86657692612241666"/>
          <c:w val="0.8303309498990088"/>
          <c:h val="0.13342324524258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81801113267354"/>
          <c:y val="0.14112314114023106"/>
          <c:w val="0.48253078291901996"/>
          <c:h val="0.738933007040032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7F-4E7E-9FE5-60F117DB46E3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7F-4E7E-9FE5-60F117DB46E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7F-4E7E-9FE5-60F117DB46E3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7F-4E7E-9FE5-60F117DB46E3}"/>
              </c:ext>
            </c:extLst>
          </c:dPt>
          <c:dLbls>
            <c:dLbl>
              <c:idx val="0"/>
              <c:layout>
                <c:manualLayout>
                  <c:x val="0.12269220825109321"/>
                  <c:y val="-0.30923656343982625"/>
                </c:manualLayout>
              </c:layout>
              <c:tx>
                <c:rich>
                  <a:bodyPr rot="0" spcFirstLastPara="1" vertOverflow="ellipsis" vert="horz" wrap="square" lIns="0" tIns="0" rIns="0" bIns="0" anchor="t" anchorCtr="0">
                    <a:noAutofit/>
                  </a:bodyPr>
                  <a:lstStyle/>
                  <a:p>
                    <a:pPr algn="ctr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5E13723-A2E6-440B-AC6C-CB4A096E8927}" type="CATEGORYNAME">
                      <a:rPr lang="ru-RU" sz="900"/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; </a:t>
                    </a:r>
                    <a:fld id="{D189C72B-088D-48CD-9B18-E4509407CB64}" type="VALUE">
                      <a:rPr lang="ru-RU" sz="900" b="1" i="0" baseline="0"/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8610623526294557"/>
                      <c:h val="0.176538067983503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7F-4E7E-9FE5-60F117DB46E3}"/>
                </c:ext>
              </c:extLst>
            </c:dLbl>
            <c:dLbl>
              <c:idx val="1"/>
              <c:layout>
                <c:manualLayout>
                  <c:x val="-0.26285318815729292"/>
                  <c:y val="7.2838326054931429E-2"/>
                </c:manualLayout>
              </c:layout>
              <c:tx>
                <c:rich>
                  <a:bodyPr rot="0" spcFirstLastPara="1" vertOverflow="ellipsis" vert="horz" wrap="square" lIns="0" tIns="0" rIns="0" bIns="0" anchor="t" anchorCtr="0">
                    <a:noAutofit/>
                  </a:bodyPr>
                  <a:lstStyle/>
                  <a:p>
                    <a:pPr algn="ctr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BBE7E3F-65C9-48E0-8FFE-28F6101DFABB}" type="CATEGORYNAME">
                      <a:rPr lang="ru-RU" sz="900" smtClean="0"/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; </a:t>
                    </a:r>
                    <a:fld id="{404B187A-8420-483A-9E52-1430AFA10447}" type="VALUE">
                      <a:rPr lang="ru-RU" sz="900" b="1" baseline="0"/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2505972332425002"/>
                      <c:h val="0.16211296580917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7F-4E7E-9FE5-60F117DB46E3}"/>
                </c:ext>
              </c:extLst>
            </c:dLbl>
            <c:dLbl>
              <c:idx val="2"/>
              <c:layout>
                <c:manualLayout>
                  <c:x val="-0.15093095686146915"/>
                  <c:y val="-7.3308676476304027E-2"/>
                </c:manualLayout>
              </c:layout>
              <c:tx>
                <c:rich>
                  <a:bodyPr/>
                  <a:lstStyle/>
                  <a:p>
                    <a:fld id="{6330F86A-ED0C-4ABD-AF4A-85C4129FCD03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0DCE5CDA-E29A-411B-8CD1-CDD8EDCDAC81}" type="VALUE">
                      <a:rPr lang="ru-RU" b="1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37F-4E7E-9FE5-60F117DB46E3}"/>
                </c:ext>
              </c:extLst>
            </c:dLbl>
            <c:dLbl>
              <c:idx val="3"/>
              <c:layout>
                <c:manualLayout>
                  <c:x val="-3.4243688981489911E-3"/>
                  <c:y val="-0.17838463850356404"/>
                </c:manualLayout>
              </c:layout>
              <c:tx>
                <c:rich>
                  <a:bodyPr rot="0" spcFirstLastPara="1" vertOverflow="ellipsis" vert="horz" wrap="square" lIns="0" tIns="0" rIns="0" bIns="0" anchor="t" anchorCtr="0">
                    <a:noAutofit/>
                  </a:bodyPr>
                  <a:lstStyle/>
                  <a:p>
                    <a:pPr algn="ctr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2A723B7-9A33-4ECE-89F4-190E5995620F}" type="CATEGORYNAME">
                      <a:rPr lang="ru-RU" sz="900" b="0">
                        <a:solidFill>
                          <a:schemeClr val="tx1"/>
                        </a:solidFill>
                      </a:rPr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 b="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7AD41C3E-D41F-4C7A-BF9E-05320B689AB2}" type="VALUE">
                      <a:rPr lang="ru-RU" sz="900" b="1" i="0" baseline="0">
                        <a:solidFill>
                          <a:schemeClr val="tx1"/>
                        </a:solidFill>
                      </a:rPr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936714213091"/>
                      <c:h val="5.05587429543819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37F-4E7E-9FE5-60F117DB4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t" anchorCtr="0">
                <a:spAutoFit/>
              </a:bodyPr>
              <a:lstStyle/>
              <a:p>
                <a:pPr algn="ctr"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бір кезең үшін төлеуші немесе банк МӘСҚ шотына екі немесе одан да көп рет қате төлеген</c:v>
                </c:pt>
                <c:pt idx="1">
                  <c:v>төлем тапсырмасының тізімдік бөлігінде қызметкерлер үшін әлеуметтік аударымдар сомасында қате кеткен</c:v>
                </c:pt>
                <c:pt idx="2">
                  <c:v>төлем кезеңіндегі қателер</c:v>
                </c:pt>
                <c:pt idx="3">
                  <c:v>басқалары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0.45900000000000002</c:v>
                </c:pt>
                <c:pt idx="1">
                  <c:v>0.22500000000000001</c:v>
                </c:pt>
                <c:pt idx="2">
                  <c:v>0.14799999999999999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7F-4E7E-9FE5-60F117DB46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53299164004177E-2"/>
          <c:y val="1.812102458702692E-2"/>
          <c:w val="0.93184088310778979"/>
          <c:h val="0.69840634960955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алушылар саны (мың адам)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Лист1!$B$2:$B$20</c:f>
              <c:numCache>
                <c:formatCode>0</c:formatCode>
                <c:ptCount val="3"/>
                <c:pt idx="0">
                  <c:v>1163.5</c:v>
                </c:pt>
                <c:pt idx="1">
                  <c:v>1251.9000000000001</c:v>
                </c:pt>
                <c:pt idx="2" formatCode="0.0">
                  <c:v>1382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9-4C02-95A7-EF25A1280B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жаңа тағайындаулар саны (мың адам)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Лист1!$C$2:$C$20</c:f>
              <c:numCache>
                <c:formatCode>0.0</c:formatCode>
                <c:ptCount val="3"/>
                <c:pt idx="0">
                  <c:v>696.3</c:v>
                </c:pt>
                <c:pt idx="1">
                  <c:v>811.5</c:v>
                </c:pt>
                <c:pt idx="2">
                  <c:v>787.5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9-4C02-95A7-EF25A1280B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8548368"/>
        <c:axId val="73933217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төлемдер сомасы (млрд.теңге)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36604155445658E-2"/>
                  <c:y val="-6.6711531567990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9-4C02-95A7-EF25A1280B49}"/>
                </c:ext>
              </c:extLst>
            </c:dLbl>
            <c:dLbl>
              <c:idx val="1"/>
              <c:layout>
                <c:manualLayout>
                  <c:x val="-4.1174778436077066E-2"/>
                  <c:y val="-4.7462063770303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89-4C02-95A7-EF25A1280B49}"/>
                </c:ext>
              </c:extLst>
            </c:dLbl>
            <c:dLbl>
              <c:idx val="2"/>
              <c:layout>
                <c:manualLayout>
                  <c:x val="-3.9236604155445658E-2"/>
                  <c:y val="-4.746206377030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89-4C02-95A7-EF25A1280B49}"/>
                </c:ext>
              </c:extLst>
            </c:dLbl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Лист1!$D$2:$D$20</c:f>
              <c:numCache>
                <c:formatCode>0</c:formatCode>
                <c:ptCount val="3"/>
                <c:pt idx="0">
                  <c:v>440.6</c:v>
                </c:pt>
                <c:pt idx="1">
                  <c:v>750.7</c:v>
                </c:pt>
                <c:pt idx="2">
                  <c:v>958.2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389-4C02-95A7-EF25A1280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548368"/>
        <c:axId val="739332176"/>
      </c:lineChart>
      <c:catAx>
        <c:axId val="82854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39332176"/>
        <c:crosses val="autoZero"/>
        <c:auto val="1"/>
        <c:lblAlgn val="ctr"/>
        <c:lblOffset val="100"/>
        <c:noMultiLvlLbl val="0"/>
      </c:catAx>
      <c:valAx>
        <c:axId val="73933217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2854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66678492271727E-2"/>
          <c:y val="0.825344766836831"/>
          <c:w val="0.95865661126639068"/>
          <c:h val="0.14262858594383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68007568763792"/>
          <c:y val="0.20700862754688068"/>
          <c:w val="0.34359134517507134"/>
          <c:h val="0.88852647077651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7F-4E7E-9FE5-60F117DB46E3}"/>
              </c:ext>
            </c:extLst>
          </c:dPt>
          <c:dPt>
            <c:idx val="1"/>
            <c:bubble3D val="0"/>
            <c:spPr>
              <a:solidFill>
                <a:srgbClr val="00669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7F-4E7E-9FE5-60F117DB46E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7F-4E7E-9FE5-60F117DB46E3}"/>
              </c:ext>
            </c:extLst>
          </c:dPt>
          <c:dPt>
            <c:idx val="3"/>
            <c:bubble3D val="0"/>
            <c:spPr>
              <a:solidFill>
                <a:srgbClr val="0088B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7F-4E7E-9FE5-60F117DB46E3}"/>
              </c:ext>
            </c:extLst>
          </c:dPt>
          <c:dPt>
            <c:idx val="4"/>
            <c:bubble3D val="0"/>
            <c:spPr>
              <a:solidFill>
                <a:srgbClr val="0D536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37F-4E7E-9FE5-60F117DB46E3}"/>
              </c:ext>
            </c:extLst>
          </c:dPt>
          <c:dLbls>
            <c:dLbl>
              <c:idx val="0"/>
              <c:layout>
                <c:manualLayout>
                  <c:x val="-4.415798611111111E-2"/>
                  <c:y val="-0.174924976530947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D46A0CE-FE92-453E-9C8E-4EB3ED77BCFF}" type="CATEGORYNAME">
                      <a:rPr lang="ru-RU" b="0" baseline="0" dirty="0">
                        <a:solidFill>
                          <a:schemeClr val="tx1"/>
                        </a:solidFill>
                      </a:rPr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="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5C983DF2-6C2F-49ED-BFC4-2946EFB1580A}" type="PERCENTAGE">
                      <a:rPr lang="ru-RU" b="1" baseline="0" dirty="0">
                        <a:solidFill>
                          <a:schemeClr val="tx1"/>
                        </a:solidFill>
                      </a:rPr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531076388888888"/>
                      <c:h val="0.155218890616354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7F-4E7E-9FE5-60F117DB46E3}"/>
                </c:ext>
              </c:extLst>
            </c:dLbl>
            <c:dLbl>
              <c:idx val="1"/>
              <c:layout>
                <c:manualLayout>
                  <c:x val="0.22520628156565656"/>
                  <c:y val="-0.108390295908870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2ED37B6-CFD3-4330-87E7-0E79388801DC}" type="CATEGORYNAME">
                      <a:rPr lang="ru-RU" b="0" baseline="0" dirty="0">
                        <a:solidFill>
                          <a:schemeClr val="tx1"/>
                        </a:solidFill>
                      </a:rPr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="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7C6EDCC9-0BDE-4FF1-8337-A926DA769061}" type="PERCENTAGE">
                      <a:rPr lang="ru-RU" b="1" baseline="0" dirty="0">
                        <a:solidFill>
                          <a:schemeClr val="tx1"/>
                        </a:solidFill>
                      </a:rPr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484138257575756"/>
                      <c:h val="0.132564262748261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7F-4E7E-9FE5-60F117DB46E3}"/>
                </c:ext>
              </c:extLst>
            </c:dLbl>
            <c:dLbl>
              <c:idx val="2"/>
              <c:layout>
                <c:manualLayout>
                  <c:x val="0.23406818181818181"/>
                  <c:y val="-5.8534816752691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B331B0B-7393-4911-81C9-A0BB28E474EF}" type="CATEGORYNAME">
                      <a:rPr lang="ru-RU" b="0" baseline="0" dirty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="0" baseline="0" dirty="0"/>
                      <a:t>; </a:t>
                    </a:r>
                    <a:fld id="{DE517C61-B091-42AB-9174-085DDA460797}" type="PERCENTAGE">
                      <a:rPr lang="ru-RU" b="1" baseline="0" dirty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="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095612373737375"/>
                      <c:h val="0.127927060946754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37F-4E7E-9FE5-60F117DB46E3}"/>
                </c:ext>
              </c:extLst>
            </c:dLbl>
            <c:dLbl>
              <c:idx val="3"/>
              <c:layout>
                <c:manualLayout>
                  <c:x val="0.23903858962187083"/>
                  <c:y val="3.42969312935409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C46A40C-35BC-477A-9BB1-29482D5BE3DF}" type="CATEGORYNAME">
                      <a:rPr lang="ru-RU" b="0" baseline="0" dirty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="0" baseline="0" dirty="0"/>
                      <a:t>; </a:t>
                    </a:r>
                    <a:fld id="{FEAB3C04-DF8A-4885-B13A-345E45BC0F90}" type="PERCENTAGE">
                      <a:rPr lang="ru-RU" b="1" baseline="0" dirty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="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4640151515151"/>
                      <c:h val="0.191998417650075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37F-4E7E-9FE5-60F117DB46E3}"/>
                </c:ext>
              </c:extLst>
            </c:dLbl>
            <c:dLbl>
              <c:idx val="4"/>
              <c:layout>
                <c:manualLayout>
                  <c:x val="-0.18574431818181819"/>
                  <c:y val="0.141352100488654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BD2A7A0-8542-4CFD-BC88-EA1E96B93A2C}" type="CATEGORYNAME">
                      <a:rPr lang="ru-RU" b="0" smtClean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="0" baseline="0" dirty="0"/>
                      <a:t>; </a:t>
                    </a:r>
                    <a:fld id="{1DDF9021-4645-419B-B36E-747ABBD63B23}" type="PERCENTAGE">
                      <a:rPr lang="ru-RU" b="1" baseline="0" dirty="0" smtClean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="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981691919192"/>
                      <c:h val="0.383323595276941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37F-4E7E-9FE5-60F117DB46E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еңбекке қабілеттілігінен айырылу жағдайы бойынша әлеуметтік төлем</c:v>
                </c:pt>
                <c:pt idx="1">
                  <c:v>асыраушысынан айырылу жағдайы бойынша әлеуметтік төлем</c:v>
                </c:pt>
                <c:pt idx="2">
                  <c:v>жұмысынан айырылу жағдайы бойынша әлеуметтік төлем</c:v>
                </c:pt>
                <c:pt idx="3">
                  <c:v>жүктілік және босану жағдайы бойынша әлеуметтік төлем</c:v>
                </c:pt>
                <c:pt idx="4">
                  <c:v>бала күтімі бойынша әлеуметтік төлем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4.9000000000000002E-2</c:v>
                </c:pt>
                <c:pt idx="1">
                  <c:v>3.5000000000000003E-2</c:v>
                </c:pt>
                <c:pt idx="2">
                  <c:v>9.1999999999999998E-2</c:v>
                </c:pt>
                <c:pt idx="3">
                  <c:v>0.40200000000000002</c:v>
                </c:pt>
                <c:pt idx="4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7F-4E7E-9FE5-60F117DB46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4482164709009"/>
          <c:y val="3.2706069871555346E-2"/>
          <c:w val="0.62475311824959934"/>
          <c:h val="0.88449135388657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'СВ регионы,12.23'!$B$3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регионы,12.23'!$B$4:$B$23</c:f>
            </c:numRef>
          </c:val>
          <c:extLst>
            <c:ext xmlns:c16="http://schemas.microsoft.com/office/drawing/2014/chart" uri="{C3380CC4-5D6E-409C-BE32-E72D297353CC}">
              <c16:uniqueId val="{00000000-E0C1-4A76-A521-9E96AD8CEF47}"/>
            </c:ext>
          </c:extLst>
        </c:ser>
        <c:ser>
          <c:idx val="1"/>
          <c:order val="1"/>
          <c:tx>
            <c:strRef>
              <c:f>'СВ регионы,12.23'!$C$3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регионы,12.23'!$C$4:$C$23</c:f>
            </c:numRef>
          </c:val>
          <c:extLst>
            <c:ext xmlns:c16="http://schemas.microsoft.com/office/drawing/2014/chart" uri="{C3380CC4-5D6E-409C-BE32-E72D297353CC}">
              <c16:uniqueId val="{00000001-E0C1-4A76-A521-9E96AD8CEF47}"/>
            </c:ext>
          </c:extLst>
        </c:ser>
        <c:ser>
          <c:idx val="2"/>
          <c:order val="2"/>
          <c:tx>
            <c:strRef>
              <c:f>'СВ регионы,12.23'!$D$3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регионы,12.23'!$D$4:$D$23</c:f>
            </c:numRef>
          </c:val>
          <c:extLst>
            <c:ext xmlns:c16="http://schemas.microsoft.com/office/drawing/2014/chart" uri="{C3380CC4-5D6E-409C-BE32-E72D297353CC}">
              <c16:uniqueId val="{00000002-E0C1-4A76-A521-9E96AD8CEF47}"/>
            </c:ext>
          </c:extLst>
        </c:ser>
        <c:ser>
          <c:idx val="3"/>
          <c:order val="3"/>
          <c:tx>
            <c:strRef>
              <c:f>'СВ регионы,12.23'!$E$3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регионы,12.23'!$E$4:$E$23</c:f>
            </c:numRef>
          </c:val>
          <c:extLst>
            <c:ext xmlns:c16="http://schemas.microsoft.com/office/drawing/2014/chart" uri="{C3380CC4-5D6E-409C-BE32-E72D297353CC}">
              <c16:uniqueId val="{00000003-E0C1-4A76-A521-9E96AD8CEF47}"/>
            </c:ext>
          </c:extLst>
        </c:ser>
        <c:ser>
          <c:idx val="4"/>
          <c:order val="4"/>
          <c:tx>
            <c:strRef>
              <c:f>'СВ регионы,12.23'!$F$3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регионы,12.23'!$F$4:$F$23</c:f>
            </c:numRef>
          </c:val>
          <c:extLst>
            <c:ext xmlns:c16="http://schemas.microsoft.com/office/drawing/2014/chart" uri="{C3380CC4-5D6E-409C-BE32-E72D297353CC}">
              <c16:uniqueId val="{00000004-E0C1-4A76-A521-9E96AD8CEF47}"/>
            </c:ext>
          </c:extLst>
        </c:ser>
        <c:ser>
          <c:idx val="5"/>
          <c:order val="5"/>
          <c:tx>
            <c:strRef>
              <c:f>'СВ регионы,12.23'!$G$3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регионы,12.23'!$G$4:$G$23</c:f>
            </c:numRef>
          </c:val>
          <c:extLst>
            <c:ext xmlns:c16="http://schemas.microsoft.com/office/drawing/2014/chart" uri="{C3380CC4-5D6E-409C-BE32-E72D297353CC}">
              <c16:uniqueId val="{00000005-E0C1-4A76-A521-9E96AD8CEF47}"/>
            </c:ext>
          </c:extLst>
        </c:ser>
        <c:ser>
          <c:idx val="6"/>
          <c:order val="6"/>
          <c:tx>
            <c:strRef>
              <c:f>'СВ регионы,12.23'!$H$3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регионы,12.23'!$H$4:$H$23</c:f>
            </c:numRef>
          </c:val>
          <c:extLst>
            <c:ext xmlns:c16="http://schemas.microsoft.com/office/drawing/2014/chart" uri="{C3380CC4-5D6E-409C-BE32-E72D297353CC}">
              <c16:uniqueId val="{00000006-E0C1-4A76-A521-9E96AD8CEF47}"/>
            </c:ext>
          </c:extLst>
        </c:ser>
        <c:ser>
          <c:idx val="7"/>
          <c:order val="7"/>
          <c:tx>
            <c:strRef>
              <c:f>'СВ регионы,12.23'!$I$3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регионы,12.23'!$I$4:$I$23</c:f>
            </c:numRef>
          </c:val>
          <c:extLst>
            <c:ext xmlns:c16="http://schemas.microsoft.com/office/drawing/2014/chart" uri="{C3380CC4-5D6E-409C-BE32-E72D297353CC}">
              <c16:uniqueId val="{00000007-E0C1-4A76-A521-9E96AD8CEF47}"/>
            </c:ext>
          </c:extLst>
        </c:ser>
        <c:ser>
          <c:idx val="8"/>
          <c:order val="8"/>
          <c:tx>
            <c:strRef>
              <c:f>'СВ регионы,12.23'!$J$3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регионы,12.23'!$J$4:$J$23</c:f>
            </c:numRef>
          </c:val>
          <c:extLst>
            <c:ext xmlns:c16="http://schemas.microsoft.com/office/drawing/2014/chart" uri="{C3380CC4-5D6E-409C-BE32-E72D297353CC}">
              <c16:uniqueId val="{00000008-E0C1-4A76-A521-9E96AD8CEF47}"/>
            </c:ext>
          </c:extLst>
        </c:ser>
        <c:ser>
          <c:idx val="9"/>
          <c:order val="9"/>
          <c:tx>
            <c:strRef>
              <c:f>'СВ регионы,12.23'!$K$3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регионы,12.23'!$K$4:$K$23</c:f>
            </c:numRef>
          </c:val>
          <c:extLst>
            <c:ext xmlns:c16="http://schemas.microsoft.com/office/drawing/2014/chart" uri="{C3380CC4-5D6E-409C-BE32-E72D297353CC}">
              <c16:uniqueId val="{00000009-E0C1-4A76-A521-9E96AD8CEF47}"/>
            </c:ext>
          </c:extLst>
        </c:ser>
        <c:ser>
          <c:idx val="10"/>
          <c:order val="10"/>
          <c:tx>
            <c:strRef>
              <c:f>'СВ регионы,12.23'!$L$3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регионы,12.23'!$L$4:$L$23</c:f>
            </c:numRef>
          </c:val>
          <c:extLst>
            <c:ext xmlns:c16="http://schemas.microsoft.com/office/drawing/2014/chart" uri="{C3380CC4-5D6E-409C-BE32-E72D297353CC}">
              <c16:uniqueId val="{0000000A-E0C1-4A76-A521-9E96AD8CEF47}"/>
            </c:ext>
          </c:extLst>
        </c:ser>
        <c:ser>
          <c:idx val="11"/>
          <c:order val="11"/>
          <c:tx>
            <c:strRef>
              <c:f>'СВ регионы,12.23'!$M$3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регионы,12.23'!$M$4:$M$23</c:f>
            </c:numRef>
          </c:val>
          <c:extLst>
            <c:ext xmlns:c16="http://schemas.microsoft.com/office/drawing/2014/chart" uri="{C3380CC4-5D6E-409C-BE32-E72D297353CC}">
              <c16:uniqueId val="{0000000B-E0C1-4A76-A521-9E96AD8CEF47}"/>
            </c:ext>
          </c:extLst>
        </c:ser>
        <c:ser>
          <c:idx val="12"/>
          <c:order val="12"/>
          <c:tx>
            <c:strRef>
              <c:f>'СВ регионы,12.23'!$N$3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регионы,12.23'!$N$4:$N$23</c:f>
            </c:numRef>
          </c:val>
          <c:extLst>
            <c:ext xmlns:c16="http://schemas.microsoft.com/office/drawing/2014/chart" uri="{C3380CC4-5D6E-409C-BE32-E72D297353CC}">
              <c16:uniqueId val="{0000000C-E0C1-4A76-A521-9E96AD8CEF47}"/>
            </c:ext>
          </c:extLst>
        </c:ser>
        <c:ser>
          <c:idx val="13"/>
          <c:order val="13"/>
          <c:tx>
            <c:strRef>
              <c:f>'СВ регионы,12.23'!$O$3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регионы,12.23'!$O$4:$O$23</c:f>
            </c:numRef>
          </c:val>
          <c:extLst>
            <c:ext xmlns:c16="http://schemas.microsoft.com/office/drawing/2014/chart" uri="{C3380CC4-5D6E-409C-BE32-E72D297353CC}">
              <c16:uniqueId val="{0000000D-E0C1-4A76-A521-9E96AD8CEF47}"/>
            </c:ext>
          </c:extLst>
        </c:ser>
        <c:ser>
          <c:idx val="14"/>
          <c:order val="14"/>
          <c:tx>
            <c:strRef>
              <c:f>'СВ регионы,12.23'!$P$3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регионы,12.23'!$P$4:$P$23</c:f>
            </c:numRef>
          </c:val>
          <c:extLst>
            <c:ext xmlns:c16="http://schemas.microsoft.com/office/drawing/2014/chart" uri="{C3380CC4-5D6E-409C-BE32-E72D297353CC}">
              <c16:uniqueId val="{0000000E-E0C1-4A76-A521-9E96AD8CEF47}"/>
            </c:ext>
          </c:extLst>
        </c:ser>
        <c:ser>
          <c:idx val="15"/>
          <c:order val="15"/>
          <c:tx>
            <c:strRef>
              <c:f>'СВ регионы,12.23'!$Q$3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регионы,12.23'!$Q$4:$Q$23</c:f>
            </c:numRef>
          </c:val>
          <c:extLst>
            <c:ext xmlns:c16="http://schemas.microsoft.com/office/drawing/2014/chart" uri="{C3380CC4-5D6E-409C-BE32-E72D297353CC}">
              <c16:uniqueId val="{0000000F-E0C1-4A76-A521-9E96AD8CEF47}"/>
            </c:ext>
          </c:extLst>
        </c:ser>
        <c:ser>
          <c:idx val="16"/>
          <c:order val="16"/>
          <c:tx>
            <c:strRef>
              <c:f>'СВ регионы,12.23'!$R$3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регионы,12.23'!$R$4:$R$23</c:f>
            </c:numRef>
          </c:val>
          <c:extLst>
            <c:ext xmlns:c16="http://schemas.microsoft.com/office/drawing/2014/chart" uri="{C3380CC4-5D6E-409C-BE32-E72D297353CC}">
              <c16:uniqueId val="{00000010-E0C1-4A76-A521-9E96AD8CEF47}"/>
            </c:ext>
          </c:extLst>
        </c:ser>
        <c:ser>
          <c:idx val="17"/>
          <c:order val="17"/>
          <c:tx>
            <c:strRef>
              <c:f>'СВ регионы,12.23'!$S$3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регионы,12.23'!$S$4:$S$23</c:f>
            </c:numRef>
          </c:val>
          <c:extLst>
            <c:ext xmlns:c16="http://schemas.microsoft.com/office/drawing/2014/chart" uri="{C3380CC4-5D6E-409C-BE32-E72D297353CC}">
              <c16:uniqueId val="{00000011-E0C1-4A76-A521-9E96AD8CEF47}"/>
            </c:ext>
          </c:extLst>
        </c:ser>
        <c:ser>
          <c:idx val="18"/>
          <c:order val="18"/>
          <c:tx>
            <c:strRef>
              <c:f>'СВ регионы,12.23'!$T$3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регионы,12.23'!$T$4:$T$23</c:f>
            </c:numRef>
          </c:val>
          <c:extLst>
            <c:ext xmlns:c16="http://schemas.microsoft.com/office/drawing/2014/chart" uri="{C3380CC4-5D6E-409C-BE32-E72D297353CC}">
              <c16:uniqueId val="{00000012-E0C1-4A76-A521-9E96AD8CEF47}"/>
            </c:ext>
          </c:extLst>
        </c:ser>
        <c:ser>
          <c:idx val="19"/>
          <c:order val="19"/>
          <c:tx>
            <c:strRef>
              <c:f>'СВ регионы,12.23'!$U$3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регионы,12.23'!$U$4:$U$23</c:f>
            </c:numRef>
          </c:val>
          <c:extLst>
            <c:ext xmlns:c16="http://schemas.microsoft.com/office/drawing/2014/chart" uri="{C3380CC4-5D6E-409C-BE32-E72D297353CC}">
              <c16:uniqueId val="{00000013-E0C1-4A76-A521-9E96AD8CEF47}"/>
            </c:ext>
          </c:extLst>
        </c:ser>
        <c:ser>
          <c:idx val="20"/>
          <c:order val="20"/>
          <c:tx>
            <c:strRef>
              <c:f>'СВ регионы,12.23'!$V$3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регионы,12.23'!$V$4:$V$23</c:f>
            </c:numRef>
          </c:val>
          <c:extLst>
            <c:ext xmlns:c16="http://schemas.microsoft.com/office/drawing/2014/chart" uri="{C3380CC4-5D6E-409C-BE32-E72D297353CC}">
              <c16:uniqueId val="{00000014-E0C1-4A76-A521-9E96AD8CEF47}"/>
            </c:ext>
          </c:extLst>
        </c:ser>
        <c:ser>
          <c:idx val="21"/>
          <c:order val="21"/>
          <c:tx>
            <c:strRef>
              <c:f>'СВ регионы,12.23'!$W$3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регионы,12.23'!$W$4:$W$23</c:f>
            </c:numRef>
          </c:val>
          <c:extLst>
            <c:ext xmlns:c16="http://schemas.microsoft.com/office/drawing/2014/chart" uri="{C3380CC4-5D6E-409C-BE32-E72D297353CC}">
              <c16:uniqueId val="{00000015-E0C1-4A76-A521-9E96AD8CEF47}"/>
            </c:ext>
          </c:extLst>
        </c:ser>
        <c:ser>
          <c:idx val="22"/>
          <c:order val="22"/>
          <c:tx>
            <c:strRef>
              <c:f>'СВ регионы,12.23'!$X$3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регионы,12.23'!$X$4:$X$23</c:f>
            </c:numRef>
          </c:val>
          <c:extLst>
            <c:ext xmlns:c16="http://schemas.microsoft.com/office/drawing/2014/chart" uri="{C3380CC4-5D6E-409C-BE32-E72D297353CC}">
              <c16:uniqueId val="{00000016-E0C1-4A76-A521-9E96AD8CEF47}"/>
            </c:ext>
          </c:extLst>
        </c:ser>
        <c:ser>
          <c:idx val="23"/>
          <c:order val="23"/>
          <c:tx>
            <c:strRef>
              <c:f>'СВ регионы,12.23'!$Y$3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регионы,12.23'!$Y$4:$Y$23</c:f>
            </c:numRef>
          </c:val>
          <c:extLst>
            <c:ext xmlns:c16="http://schemas.microsoft.com/office/drawing/2014/chart" uri="{C3380CC4-5D6E-409C-BE32-E72D297353CC}">
              <c16:uniqueId val="{00000017-E0C1-4A76-A521-9E96AD8CEF47}"/>
            </c:ext>
          </c:extLst>
        </c:ser>
        <c:ser>
          <c:idx val="24"/>
          <c:order val="24"/>
          <c:tx>
            <c:strRef>
              <c:f>'СВ регионы,12.23'!$Z$3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регионы,12.23'!$Z$4:$Z$23</c:f>
            </c:numRef>
          </c:val>
          <c:extLst>
            <c:ext xmlns:c16="http://schemas.microsoft.com/office/drawing/2014/chart" uri="{C3380CC4-5D6E-409C-BE32-E72D297353CC}">
              <c16:uniqueId val="{00000018-E0C1-4A76-A521-9E96AD8CEF47}"/>
            </c:ext>
          </c:extLst>
        </c:ser>
        <c:ser>
          <c:idx val="25"/>
          <c:order val="25"/>
          <c:tx>
            <c:strRef>
              <c:f>'СВ регионы,12.23'!$AA$3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регионы,12.23'!$AA$4:$AA$23</c:f>
            </c:numRef>
          </c:val>
          <c:extLst>
            <c:ext xmlns:c16="http://schemas.microsoft.com/office/drawing/2014/chart" uri="{C3380CC4-5D6E-409C-BE32-E72D297353CC}">
              <c16:uniqueId val="{00000019-E0C1-4A76-A521-9E96AD8CEF47}"/>
            </c:ext>
          </c:extLst>
        </c:ser>
        <c:ser>
          <c:idx val="26"/>
          <c:order val="26"/>
          <c:tx>
            <c:strRef>
              <c:f>'СВ регионы,12.23'!$AB$3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регионы,12.23'!$AB$4:$AB$23</c:f>
            </c:numRef>
          </c:val>
          <c:extLst>
            <c:ext xmlns:c16="http://schemas.microsoft.com/office/drawing/2014/chart" uri="{C3380CC4-5D6E-409C-BE32-E72D297353CC}">
              <c16:uniqueId val="{0000001A-E0C1-4A76-A521-9E96AD8CEF47}"/>
            </c:ext>
          </c:extLst>
        </c:ser>
        <c:ser>
          <c:idx val="27"/>
          <c:order val="27"/>
          <c:tx>
            <c:strRef>
              <c:f>'СВ регионы,12.23'!$AC$3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регионы,12.23'!$AC$4:$AC$23</c:f>
            </c:numRef>
          </c:val>
          <c:extLst>
            <c:ext xmlns:c16="http://schemas.microsoft.com/office/drawing/2014/chart" uri="{C3380CC4-5D6E-409C-BE32-E72D297353CC}">
              <c16:uniqueId val="{0000001B-E0C1-4A76-A521-9E96AD8CEF47}"/>
            </c:ext>
          </c:extLst>
        </c:ser>
        <c:ser>
          <c:idx val="28"/>
          <c:order val="28"/>
          <c:tx>
            <c:strRef>
              <c:f>'СВ регионы,12.23'!$AD$3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регионы,12.23'!$AD$4:$AD$23</c:f>
            </c:numRef>
          </c:val>
          <c:extLst>
            <c:ext xmlns:c16="http://schemas.microsoft.com/office/drawing/2014/chart" uri="{C3380CC4-5D6E-409C-BE32-E72D297353CC}">
              <c16:uniqueId val="{0000001C-E0C1-4A76-A521-9E96AD8CEF47}"/>
            </c:ext>
          </c:extLst>
        </c:ser>
        <c:ser>
          <c:idx val="29"/>
          <c:order val="29"/>
          <c:tx>
            <c:strRef>
              <c:f>'СВ регионы,12.23'!$AE$3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регионы,12.23'!$AE$4:$AE$23</c:f>
            </c:numRef>
          </c:val>
          <c:extLst>
            <c:ext xmlns:c16="http://schemas.microsoft.com/office/drawing/2014/chart" uri="{C3380CC4-5D6E-409C-BE32-E72D297353CC}">
              <c16:uniqueId val="{0000001D-E0C1-4A76-A521-9E96AD8CEF47}"/>
            </c:ext>
          </c:extLst>
        </c:ser>
        <c:ser>
          <c:idx val="30"/>
          <c:order val="30"/>
          <c:tx>
            <c:strRef>
              <c:f>'СВ регионы,12.23'!$AF$3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регионы,12.23'!$AF$4:$AF$23</c:f>
            </c:numRef>
          </c:val>
          <c:extLst>
            <c:ext xmlns:c16="http://schemas.microsoft.com/office/drawing/2014/chart" uri="{C3380CC4-5D6E-409C-BE32-E72D297353CC}">
              <c16:uniqueId val="{0000001E-E0C1-4A76-A521-9E96AD8CEF47}"/>
            </c:ext>
          </c:extLst>
        </c:ser>
        <c:ser>
          <c:idx val="31"/>
          <c:order val="31"/>
          <c:tx>
            <c:strRef>
              <c:f>'СВ регионы,12.23'!$AG$3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регионы,12.23'!$AG$4:$AG$23</c:f>
            </c:numRef>
          </c:val>
          <c:extLst>
            <c:ext xmlns:c16="http://schemas.microsoft.com/office/drawing/2014/chart" uri="{C3380CC4-5D6E-409C-BE32-E72D297353CC}">
              <c16:uniqueId val="{0000001F-E0C1-4A76-A521-9E96AD8CEF47}"/>
            </c:ext>
          </c:extLst>
        </c:ser>
        <c:ser>
          <c:idx val="32"/>
          <c:order val="32"/>
          <c:tx>
            <c:strRef>
              <c:f>'СВ регионы,12.23'!$AH$3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регионы,12.23'!$AH$4:$AH$23</c:f>
            </c:numRef>
          </c:val>
          <c:extLst>
            <c:ext xmlns:c16="http://schemas.microsoft.com/office/drawing/2014/chart" uri="{C3380CC4-5D6E-409C-BE32-E72D297353CC}">
              <c16:uniqueId val="{00000020-E0C1-4A76-A521-9E96AD8CEF47}"/>
            </c:ext>
          </c:extLst>
        </c:ser>
        <c:ser>
          <c:idx val="33"/>
          <c:order val="33"/>
          <c:tx>
            <c:strRef>
              <c:f>'СВ регионы,12.23'!$AI$3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регионы,12.23'!$AI$4:$AI$23</c:f>
            </c:numRef>
          </c:val>
          <c:extLst>
            <c:ext xmlns:c16="http://schemas.microsoft.com/office/drawing/2014/chart" uri="{C3380CC4-5D6E-409C-BE32-E72D297353CC}">
              <c16:uniqueId val="{00000021-E0C1-4A76-A521-9E96AD8CEF47}"/>
            </c:ext>
          </c:extLst>
        </c:ser>
        <c:ser>
          <c:idx val="34"/>
          <c:order val="34"/>
          <c:tx>
            <c:strRef>
              <c:f>'СВ регионы,12.23'!$AJ$3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регионы,12.23'!$AJ$4:$AJ$23</c:f>
            </c:numRef>
          </c:val>
          <c:extLst>
            <c:ext xmlns:c16="http://schemas.microsoft.com/office/drawing/2014/chart" uri="{C3380CC4-5D6E-409C-BE32-E72D297353CC}">
              <c16:uniqueId val="{00000022-E0C1-4A76-A521-9E96AD8CEF47}"/>
            </c:ext>
          </c:extLst>
        </c:ser>
        <c:ser>
          <c:idx val="35"/>
          <c:order val="35"/>
          <c:tx>
            <c:strRef>
              <c:f>'СВ регионы,12.23'!$AK$3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регионы,12.23'!$AK$4:$AK$23</c:f>
            </c:numRef>
          </c:val>
          <c:extLst>
            <c:ext xmlns:c16="http://schemas.microsoft.com/office/drawing/2014/chart" uri="{C3380CC4-5D6E-409C-BE32-E72D297353CC}">
              <c16:uniqueId val="{00000023-E0C1-4A76-A521-9E96AD8CEF47}"/>
            </c:ext>
          </c:extLst>
        </c:ser>
        <c:ser>
          <c:idx val="36"/>
          <c:order val="36"/>
          <c:tx>
            <c:strRef>
              <c:f>'СВ регионы,12.23'!$AL$3</c:f>
              <c:strCache>
                <c:ptCount val="1"/>
                <c:pt idx="0">
                  <c:v>ӘТ алушылар (мың адам)*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455817789958225E-2"/>
                  <c:y val="-1.867527238938991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0C1-4A76-A521-9E96AD8CEF4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регионы,12.23'!$AL$4:$AL$23</c:f>
              <c:numCache>
                <c:formatCode>_(* #\ ##0.0_);_(* \(#\ ##0.0\);_(* "-"??_);_(@_)</c:formatCode>
                <c:ptCount val="20"/>
                <c:pt idx="0">
                  <c:v>18.600000000000001</c:v>
                </c:pt>
                <c:pt idx="1">
                  <c:v>22.9</c:v>
                </c:pt>
                <c:pt idx="2">
                  <c:v>41.4</c:v>
                </c:pt>
                <c:pt idx="3">
                  <c:v>40</c:v>
                </c:pt>
                <c:pt idx="4">
                  <c:v>41.6</c:v>
                </c:pt>
                <c:pt idx="5">
                  <c:v>41</c:v>
                </c:pt>
                <c:pt idx="6">
                  <c:v>43.2</c:v>
                </c:pt>
                <c:pt idx="7">
                  <c:v>43.2</c:v>
                </c:pt>
                <c:pt idx="8">
                  <c:v>55.3</c:v>
                </c:pt>
                <c:pt idx="9">
                  <c:v>71.900000000000006</c:v>
                </c:pt>
                <c:pt idx="10">
                  <c:v>70.099999999999994</c:v>
                </c:pt>
                <c:pt idx="11">
                  <c:v>75.8</c:v>
                </c:pt>
                <c:pt idx="12">
                  <c:v>72.7</c:v>
                </c:pt>
                <c:pt idx="13">
                  <c:v>76.7</c:v>
                </c:pt>
                <c:pt idx="14">
                  <c:v>80.5</c:v>
                </c:pt>
                <c:pt idx="15">
                  <c:v>92.9</c:v>
                </c:pt>
                <c:pt idx="16">
                  <c:v>100.2</c:v>
                </c:pt>
                <c:pt idx="17">
                  <c:v>115.6</c:v>
                </c:pt>
                <c:pt idx="18">
                  <c:v>128.6</c:v>
                </c:pt>
                <c:pt idx="19">
                  <c:v>149.80000000000001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E0C1-4A76-A521-9E96AD8CEF47}"/>
            </c:ext>
          </c:extLst>
        </c:ser>
        <c:ser>
          <c:idx val="37"/>
          <c:order val="37"/>
          <c:tx>
            <c:strRef>
              <c:f>'СВ регионы,12.23'!$AM$3</c:f>
              <c:strCache>
                <c:ptCount val="1"/>
                <c:pt idx="0">
                  <c:v>жаңа тағайындаулар (мың адам)*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</c:v>
                </c:pt>
                <c:pt idx="2">
                  <c:v>Ақмола обл.</c:v>
                </c:pt>
                <c:pt idx="3">
                  <c:v>Абай обл.</c:v>
                </c:pt>
                <c:pt idx="4">
                  <c:v>Павлодар обл.</c:v>
                </c:pt>
                <c:pt idx="5">
                  <c:v>ШҚО</c:v>
                </c:pt>
                <c:pt idx="6">
                  <c:v>Қостанай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Маңғыстау обл.</c:v>
                </c:pt>
                <c:pt idx="12">
                  <c:v>Атырау обл.</c:v>
                </c:pt>
                <c:pt idx="13">
                  <c:v>Ақтөбе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регионы,12.23'!$AM$4:$AM$23</c:f>
              <c:numCache>
                <c:formatCode>_(* #\ ##0.0_);_(* \(#\ ##0.0\);_(* "-"??_);_(@_)</c:formatCode>
                <c:ptCount val="20"/>
                <c:pt idx="0">
                  <c:v>9</c:v>
                </c:pt>
                <c:pt idx="1">
                  <c:v>12.3</c:v>
                </c:pt>
                <c:pt idx="2">
                  <c:v>21.7</c:v>
                </c:pt>
                <c:pt idx="3">
                  <c:v>22.9</c:v>
                </c:pt>
                <c:pt idx="4">
                  <c:v>23.4</c:v>
                </c:pt>
                <c:pt idx="5">
                  <c:v>23.9</c:v>
                </c:pt>
                <c:pt idx="6">
                  <c:v>24.8</c:v>
                </c:pt>
                <c:pt idx="7">
                  <c:v>24.7</c:v>
                </c:pt>
                <c:pt idx="8">
                  <c:v>34.1</c:v>
                </c:pt>
                <c:pt idx="9">
                  <c:v>36.9</c:v>
                </c:pt>
                <c:pt idx="10">
                  <c:v>41.3</c:v>
                </c:pt>
                <c:pt idx="11">
                  <c:v>42.9</c:v>
                </c:pt>
                <c:pt idx="12">
                  <c:v>43.1</c:v>
                </c:pt>
                <c:pt idx="13">
                  <c:v>44.5</c:v>
                </c:pt>
                <c:pt idx="14">
                  <c:v>46.1</c:v>
                </c:pt>
                <c:pt idx="15">
                  <c:v>52.3</c:v>
                </c:pt>
                <c:pt idx="16">
                  <c:v>56.9</c:v>
                </c:pt>
                <c:pt idx="17">
                  <c:v>67.900000000000006</c:v>
                </c:pt>
                <c:pt idx="18">
                  <c:v>73.3</c:v>
                </c:pt>
                <c:pt idx="19">
                  <c:v>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0C1-4A76-A521-9E96AD8CEF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771871471"/>
        <c:axId val="918331279"/>
      </c:barChart>
      <c:catAx>
        <c:axId val="771871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18331279"/>
        <c:crosses val="autoZero"/>
        <c:auto val="1"/>
        <c:lblAlgn val="ctr"/>
        <c:lblOffset val="100"/>
        <c:noMultiLvlLbl val="0"/>
      </c:catAx>
      <c:valAx>
        <c:axId val="918331279"/>
        <c:scaling>
          <c:orientation val="minMax"/>
          <c:max val="150"/>
          <c:min val="0"/>
        </c:scaling>
        <c:delete val="1"/>
        <c:axPos val="b"/>
        <c:numFmt formatCode="_(* #\ ##0.0_);_(* \(#\ ##0.0\);_(* &quot;-&quot;??_);_(@_)" sourceLinked="1"/>
        <c:majorTickMark val="none"/>
        <c:minorTickMark val="none"/>
        <c:tickLblPos val="nextTo"/>
        <c:crossAx val="77187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76096759659994E-2"/>
          <c:y val="7.472254508090842E-2"/>
          <c:w val="0.90595975145280083"/>
          <c:h val="0.64603764582797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'Доля получателей УТ    (2)'!$B$11</c:f>
              <c:strCache>
                <c:ptCount val="1"/>
                <c:pt idx="0">
                  <c:v>алушылар саны (адам)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9477283661026753E-3"/>
                  <c:y val="0.340319204870818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95-433E-9AFE-080EBAC39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 (2)'!$C$11:$E$11</c:f>
              <c:numCache>
                <c:formatCode>#,##0</c:formatCode>
                <c:ptCount val="3"/>
                <c:pt idx="0">
                  <c:v>97645</c:v>
                </c:pt>
                <c:pt idx="1">
                  <c:v>100248</c:v>
                </c:pt>
                <c:pt idx="2">
                  <c:v>102318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B-4DBA-A76D-A24836B7FEF2}"/>
            </c:ext>
          </c:extLst>
        </c:ser>
        <c:ser>
          <c:idx val="1"/>
          <c:order val="1"/>
          <c:tx>
            <c:strRef>
              <c:f>'Доля получателей УТ    (2)'!$B$12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 (2)'!$C$12:$E$12</c:f>
            </c:numRef>
          </c:val>
          <c:extLst>
            <c:ext xmlns:c16="http://schemas.microsoft.com/office/drawing/2014/chart" uri="{C3380CC4-5D6E-409C-BE32-E72D297353CC}">
              <c16:uniqueId val="{00000001-57BB-4DBA-A76D-A24836B7FE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09859535"/>
        <c:axId val="917665151"/>
      </c:barChart>
      <c:lineChart>
        <c:grouping val="standard"/>
        <c:varyColors val="0"/>
        <c:ser>
          <c:idx val="2"/>
          <c:order val="2"/>
          <c:tx>
            <c:strRef>
              <c:f>'Доля получателей УТ    (2)'!$B$13</c:f>
              <c:strCache>
                <c:ptCount val="1"/>
                <c:pt idx="0">
                  <c:v>төлемдер сомасы (млрд.теңге)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055555555555554E-2"/>
                  <c:y val="-5.8333333333333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BB-4DBA-A76D-A24836B7FEF2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 (2)'!$C$13:$E$13</c:f>
              <c:numCache>
                <c:formatCode>General</c:formatCode>
                <c:ptCount val="3"/>
                <c:pt idx="0">
                  <c:v>30.5</c:v>
                </c:pt>
                <c:pt idx="1">
                  <c:v>38.700000000000003</c:v>
                </c:pt>
                <c:pt idx="2">
                  <c:v>46.6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BB-4DBA-A76D-A24836B7FE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1319088"/>
        <c:axId val="421941424"/>
      </c:lineChart>
      <c:catAx>
        <c:axId val="100985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17665151"/>
        <c:crosses val="autoZero"/>
        <c:auto val="1"/>
        <c:lblAlgn val="ctr"/>
        <c:lblOffset val="100"/>
        <c:noMultiLvlLbl val="0"/>
      </c:catAx>
      <c:valAx>
        <c:axId val="917665151"/>
        <c:scaling>
          <c:orientation val="minMax"/>
          <c:max val="13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859535"/>
        <c:crosses val="autoZero"/>
        <c:crossBetween val="between"/>
      </c:valAx>
      <c:valAx>
        <c:axId val="4219414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319088"/>
        <c:crosses val="max"/>
        <c:crossBetween val="between"/>
      </c:valAx>
      <c:catAx>
        <c:axId val="26131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1941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98373022507593E-2"/>
          <c:y val="0.1465267393993096"/>
          <c:w val="0.90873941101709332"/>
          <c:h val="0.70905846763028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'[1]СВут новые назначения'!$B$11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'[1]СВут новые назначения'!$C$10:$E$10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'[1]СВут новые назначения'!$C$11:$E$11</c:f>
            </c:numRef>
          </c:val>
          <c:extLst>
            <c:ext xmlns:c16="http://schemas.microsoft.com/office/drawing/2014/chart" uri="{C3380CC4-5D6E-409C-BE32-E72D297353CC}">
              <c16:uniqueId val="{00000000-9ADE-4071-BFD9-C86A6ED77301}"/>
            </c:ext>
          </c:extLst>
        </c:ser>
        <c:ser>
          <c:idx val="1"/>
          <c:order val="1"/>
          <c:tx>
            <c:strRef>
              <c:f>'СВут динам_наз'!$B$12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'СВут динам_наз'!$C$10:$E$10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'СВут динам_наз'!$C$12:$E$12</c:f>
              <c:numCache>
                <c:formatCode>#,##0</c:formatCode>
                <c:ptCount val="3"/>
                <c:pt idx="0">
                  <c:v>15622</c:v>
                </c:pt>
                <c:pt idx="1">
                  <c:v>15962</c:v>
                </c:pt>
                <c:pt idx="2">
                  <c:v>15238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E-4071-BFD9-C86A6ED773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6042591"/>
        <c:axId val="94916063"/>
      </c:barChart>
      <c:catAx>
        <c:axId val="1604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4916063"/>
        <c:crosses val="autoZero"/>
        <c:auto val="1"/>
        <c:lblAlgn val="ctr"/>
        <c:lblOffset val="100"/>
        <c:noMultiLvlLbl val="0"/>
      </c:catAx>
      <c:valAx>
        <c:axId val="9491606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04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5172103487065"/>
          <c:y val="5.2848319885940194E-2"/>
          <c:w val="0.86646433990895289"/>
          <c:h val="0.61095486530562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'Доля получателей УТ   '!$A$4:$B$4</c:f>
              <c:strCache>
                <c:ptCount val="2"/>
                <c:pt idx="0">
                  <c:v> еңбекке қабілетінен айырылу дәрежесі 30%-дан 60%-ға дейін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C30-4F6D-B1EF-188E0C385F20}"/>
              </c:ext>
            </c:extLst>
          </c:dPt>
          <c:dPt>
            <c:idx val="1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C30-4F6D-B1EF-188E0C385F20}"/>
              </c:ext>
            </c:extLst>
          </c:dPt>
          <c:dPt>
            <c:idx val="2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C30-4F6D-B1EF-188E0C385F20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'!$C$4:$E$4</c:f>
              <c:numCache>
                <c:formatCode>0.0%</c:formatCode>
                <c:ptCount val="3"/>
                <c:pt idx="0">
                  <c:v>0.54200000000000004</c:v>
                </c:pt>
                <c:pt idx="1">
                  <c:v>0.54194275180500795</c:v>
                </c:pt>
                <c:pt idx="2">
                  <c:v>0.54800000000000004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30-4F6D-B1EF-188E0C385F20}"/>
            </c:ext>
          </c:extLst>
        </c:ser>
        <c:ser>
          <c:idx val="1"/>
          <c:order val="1"/>
          <c:tx>
            <c:strRef>
              <c:f>'Доля получателей УТ   '!$A$5:$B$5</c:f>
              <c:strCache>
                <c:ptCount val="2"/>
                <c:pt idx="0">
                  <c:v> еңбекке қабілетінен айырылу дәрежесі 60%-дан 80%-ға дейін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'!$C$5:$E$5</c:f>
              <c:numCache>
                <c:formatCode>0.0%</c:formatCode>
                <c:ptCount val="3"/>
                <c:pt idx="0">
                  <c:v>0.37</c:v>
                </c:pt>
                <c:pt idx="1">
                  <c:v>0.36599999999999999</c:v>
                </c:pt>
                <c:pt idx="2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30-4F6D-B1EF-188E0C385F20}"/>
            </c:ext>
          </c:extLst>
        </c:ser>
        <c:ser>
          <c:idx val="2"/>
          <c:order val="2"/>
          <c:tx>
            <c:strRef>
              <c:f>'Доля получателей УТ   '!$A$6:$B$6</c:f>
              <c:strCache>
                <c:ptCount val="2"/>
                <c:pt idx="0">
                  <c:v> еңбекке қабілетінен айырылу дәрежесі 80%-дан 100%-ға дейін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'!$C$6:$E$6</c:f>
              <c:numCache>
                <c:formatCode>0.0%</c:formatCode>
                <c:ptCount val="3"/>
                <c:pt idx="0">
                  <c:v>8.9060190073917633E-2</c:v>
                </c:pt>
                <c:pt idx="1">
                  <c:v>9.1999999999999998E-2</c:v>
                </c:pt>
                <c:pt idx="2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30-4F6D-B1EF-188E0C385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100"/>
        <c:axId val="147017728"/>
        <c:axId val="147019264"/>
      </c:barChart>
      <c:catAx>
        <c:axId val="1470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 rtl="0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147019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01926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47017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7682732076916495E-2"/>
          <c:y val="0.76462366362647982"/>
          <c:w val="0.85618954060684838"/>
          <c:h val="0.2112446960316501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2060"/>
          </a:solidFill>
          <a:latin typeface="Times New Roman" pitchFamily="18" charset="0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03644382538487E-2"/>
          <c:y val="6.3461560349284182E-3"/>
          <c:w val="0.92995451828198239"/>
          <c:h val="0.71823954213848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'пол и возр получ. УТ'!$A$24</c:f>
              <c:strCache>
                <c:ptCount val="1"/>
                <c:pt idx="0">
                  <c:v>20-дан 34-ке дейін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04655850045349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1D-4389-8012-430A807AF401}"/>
                </c:ext>
              </c:extLst>
            </c:dLbl>
            <c:dLbl>
              <c:idx val="1"/>
              <c:layout>
                <c:manualLayout>
                  <c:x val="-1.4780305591090429E-16"/>
                  <c:y val="-7.1517968889683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1D-4389-8012-430A807AF401}"/>
                </c:ext>
              </c:extLst>
            </c:dLbl>
            <c:dLbl>
              <c:idx val="3"/>
              <c:layout>
                <c:manualLayout>
                  <c:x val="7.1301247771836003E-3"/>
                  <c:y val="-3.044140030441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1D-4389-8012-430A807AF401}"/>
                </c:ext>
              </c:extLst>
            </c:dLbl>
            <c:dLbl>
              <c:idx val="4"/>
              <c:layout>
                <c:manualLayout>
                  <c:x val="5.70409982174688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1D-4389-8012-430A807AF401}"/>
                </c:ext>
              </c:extLst>
            </c:dLbl>
            <c:dLbl>
              <c:idx val="5"/>
              <c:layout>
                <c:manualLayout>
                  <c:x val="5.7040998217468804E-3"/>
                  <c:y val="-6.0882800608828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1D-4389-8012-430A807AF401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 получ. УТ'!$K$24:$Q$24</c:f>
              <c:numCache>
                <c:formatCode>_-* #\ ##0_-;\-* #\ ##0_-;_-* "-"??_-;_-@_-</c:formatCode>
                <c:ptCount val="2"/>
                <c:pt idx="0">
                  <c:v>3294</c:v>
                </c:pt>
                <c:pt idx="1">
                  <c:v>2183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1D-4389-8012-430A807AF401}"/>
            </c:ext>
          </c:extLst>
        </c:ser>
        <c:ser>
          <c:idx val="1"/>
          <c:order val="1"/>
          <c:tx>
            <c:strRef>
              <c:f>'пол и возр получ. УТ'!$A$25</c:f>
              <c:strCache>
                <c:ptCount val="1"/>
                <c:pt idx="0">
                  <c:v>35-тен 49-ға дейін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091722801001148E-3"/>
                  <c:y val="-3.2692721920398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1D-4389-8012-430A807AF401}"/>
                </c:ext>
              </c:extLst>
            </c:dLbl>
            <c:dLbl>
              <c:idx val="2"/>
              <c:layout>
                <c:manualLayout>
                  <c:x val="4.31150743030592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1D-4389-8012-430A807AF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 получ. УТ'!$K$25:$Q$25</c:f>
              <c:numCache>
                <c:formatCode>_-* #\ ##0_-;\-* #\ ##0_-;_-* "-"??_-;_-@_-</c:formatCode>
                <c:ptCount val="2"/>
                <c:pt idx="0">
                  <c:v>16542</c:v>
                </c:pt>
                <c:pt idx="1">
                  <c:v>13781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1D-4389-8012-430A807AF401}"/>
            </c:ext>
          </c:extLst>
        </c:ser>
        <c:ser>
          <c:idx val="2"/>
          <c:order val="2"/>
          <c:tx>
            <c:strRef>
              <c:f>'пол и возр получ. УТ'!$A$26</c:f>
              <c:strCache>
                <c:ptCount val="1"/>
                <c:pt idx="0">
                  <c:v>50-ден 64-ке дейін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72611454588882E-3"/>
                  <c:y val="-1.307311693597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1D-4389-8012-430A807AF401}"/>
                </c:ext>
              </c:extLst>
            </c:dLbl>
            <c:dLbl>
              <c:idx val="2"/>
              <c:layout>
                <c:manualLayout>
                  <c:x val="-7.9235560395761401E-17"/>
                  <c:y val="-1.96078431372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1D-4389-8012-430A807AF4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 получ. УТ'!$K$26:$Q$26</c:f>
              <c:numCache>
                <c:formatCode>_-* #\ ##0_-;\-* #\ ##0_-;_-* "-"??_-;_-@_-</c:formatCode>
                <c:ptCount val="2"/>
                <c:pt idx="0">
                  <c:v>39684</c:v>
                </c:pt>
                <c:pt idx="1">
                  <c:v>26834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1D-4389-8012-430A807AF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277746432"/>
        <c:axId val="277747968"/>
      </c:barChart>
      <c:catAx>
        <c:axId val="27774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KZ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277747968"/>
        <c:crosses val="autoZero"/>
        <c:auto val="1"/>
        <c:lblAlgn val="ctr"/>
        <c:lblOffset val="100"/>
        <c:noMultiLvlLbl val="0"/>
      </c:catAx>
      <c:valAx>
        <c:axId val="277747968"/>
        <c:scaling>
          <c:orientation val="minMax"/>
        </c:scaling>
        <c:delete val="1"/>
        <c:axPos val="l"/>
        <c:numFmt formatCode="_-* #\ ##0_-;\-* #\ ##0_-;_-* &quot;-&quot;??_-;_-@_-" sourceLinked="1"/>
        <c:majorTickMark val="out"/>
        <c:minorTickMark val="none"/>
        <c:tickLblPos val="nextTo"/>
        <c:crossAx val="2777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37376069536867E-2"/>
          <c:y val="0.83057662970234714"/>
          <c:w val="0.87913583666363326"/>
          <c:h val="0.13366466680804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ru-KZ" sz="1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49725645461402E-2"/>
          <c:y val="3.7185883824238229E-2"/>
          <c:w val="0.9587554261467035"/>
          <c:h val="0.67496997264978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'Сред разм. назн СВут'!$A$4:$B$4</c:f>
              <c:strCache>
                <c:ptCount val="2"/>
                <c:pt idx="0">
                  <c:v> еңбекке қабілетінен айырылу дәрежесі 80%-дан 100%-ға дейін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'Сред разм. назн СВут'!$N$4:$O$4</c:f>
              <c:numCache>
                <c:formatCode>#,##0</c:formatCode>
                <c:ptCount val="2"/>
                <c:pt idx="0">
                  <c:v>67743.47</c:v>
                </c:pt>
                <c:pt idx="1">
                  <c:v>84113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1-4668-9266-D29806A9ED17}"/>
            </c:ext>
          </c:extLst>
        </c:ser>
        <c:ser>
          <c:idx val="1"/>
          <c:order val="1"/>
          <c:tx>
            <c:strRef>
              <c:f>'Сред разм. назн СВут'!$A$5:$B$5</c:f>
              <c:strCache>
                <c:ptCount val="2"/>
                <c:pt idx="0">
                  <c:v> еңбекке қабілетінен айырылу дәрежесі 60%-дан 80%-ға дейін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'Сред разм. назн СВут'!$N$5:$O$5</c:f>
              <c:numCache>
                <c:formatCode>#,##0</c:formatCode>
                <c:ptCount val="2"/>
                <c:pt idx="0">
                  <c:v>52126.26</c:v>
                </c:pt>
                <c:pt idx="1">
                  <c:v>67936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1-4668-9266-D29806A9ED17}"/>
            </c:ext>
          </c:extLst>
        </c:ser>
        <c:ser>
          <c:idx val="2"/>
          <c:order val="2"/>
          <c:tx>
            <c:strRef>
              <c:f>'Сред разм. назн СВут'!$A$6:$B$6</c:f>
              <c:strCache>
                <c:ptCount val="2"/>
                <c:pt idx="0">
                  <c:v> еңбекке қабілетінен айырылу дәрежесі 30%-дан 60%-ға дейін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'Сред разм. назн СВут'!$N$6:$O$6</c:f>
              <c:numCache>
                <c:formatCode>#,##0</c:formatCode>
                <c:ptCount val="2"/>
                <c:pt idx="0">
                  <c:v>36464.519999999997</c:v>
                </c:pt>
                <c:pt idx="1">
                  <c:v>44924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1-4668-9266-D29806A9ED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8080128"/>
        <c:axId val="148081664"/>
      </c:barChart>
      <c:catAx>
        <c:axId val="14808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2">
                <a:lumMod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 rtl="0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14808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0816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80801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675966928726454E-2"/>
          <c:y val="0.80306757071206725"/>
          <c:w val="0.92618090818373899"/>
          <c:h val="0.17298759049661885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2060"/>
          </a:solidFill>
          <a:latin typeface="Times New Roman" pitchFamily="18" charset="0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97704925057958E-2"/>
          <c:y val="3.1565322649765575E-2"/>
          <c:w val="0.93780448034797437"/>
          <c:h val="0.68063498909817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охват!$B$1</c:f>
              <c:strCache>
                <c:ptCount val="1"/>
                <c:pt idx="0">
                  <c:v>жұмыспен қамтылған халық саны (мың адам)</c:v>
                </c:pt>
              </c:strCache>
            </c:strRef>
          </c:tx>
          <c:spPr>
            <a:solidFill>
              <a:srgbClr val="1F4E79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96986377717776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CB-4086-AFA3-0AF2E4144B1F}"/>
                </c:ext>
              </c:extLst>
            </c:dLbl>
            <c:dLbl>
              <c:idx val="1"/>
              <c:layout>
                <c:manualLayout>
                  <c:x val="0"/>
                  <c:y val="5.90427231180960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CB-4086-AFA3-0AF2E4144B1F}"/>
                </c:ext>
              </c:extLst>
            </c:dLbl>
            <c:dLbl>
              <c:idx val="2"/>
              <c:layout>
                <c:manualLayout>
                  <c:x val="3.7416497771424568E-3"/>
                  <c:y val="5.31408985009135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CB-4086-AFA3-0AF2E4144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охват!$B$2:$B$13</c:f>
              <c:numCache>
                <c:formatCode>#,##0.0</c:formatCode>
                <c:ptCount val="3"/>
                <c:pt idx="0">
                  <c:v>8966.9</c:v>
                </c:pt>
                <c:pt idx="1">
                  <c:v>9082.9</c:v>
                </c:pt>
                <c:pt idx="2">
                  <c:v>9214.2000000000007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2-44E6-9531-D700554D99E8}"/>
            </c:ext>
          </c:extLst>
        </c:ser>
        <c:ser>
          <c:idx val="1"/>
          <c:order val="1"/>
          <c:tx>
            <c:strRef>
              <c:f>охват!$C$1</c:f>
              <c:strCache>
                <c:ptCount val="1"/>
                <c:pt idx="0">
                  <c:v>МӘСЖ қатысушылары (мың адам)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92-44E6-9531-D700554D99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D92-44E6-9531-D700554D99E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охват!$C$2:$C$13</c:f>
              <c:numCache>
                <c:formatCode>#,##0.0</c:formatCode>
                <c:ptCount val="3"/>
                <c:pt idx="0">
                  <c:v>6753.3</c:v>
                </c:pt>
                <c:pt idx="1">
                  <c:v>6908</c:v>
                </c:pt>
                <c:pt idx="2">
                  <c:v>6837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92-44E6-9531-D700554D99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558911135"/>
        <c:axId val="1516886111"/>
      </c:barChart>
      <c:lineChart>
        <c:grouping val="standard"/>
        <c:varyColors val="0"/>
        <c:ser>
          <c:idx val="2"/>
          <c:order val="2"/>
          <c:tx>
            <c:strRef>
              <c:f>охват!$D$1</c:f>
              <c:strCache>
                <c:ptCount val="1"/>
                <c:pt idx="0">
                  <c:v>жұмыспен қамтылған халықтың МӘСЖ қамту үлесі</c:v>
                </c:pt>
              </c:strCache>
            </c:strRef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12700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охват!$D$2:$D$13</c:f>
              <c:numCache>
                <c:formatCode>0.0%</c:formatCode>
                <c:ptCount val="3"/>
                <c:pt idx="0">
                  <c:v>0.753</c:v>
                </c:pt>
                <c:pt idx="1">
                  <c:v>0.76100000000000001</c:v>
                </c:pt>
                <c:pt idx="2">
                  <c:v>0.74199999999999999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D92-44E6-9531-D700554D99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8951535"/>
        <c:axId val="1562703119"/>
      </c:lineChart>
      <c:catAx>
        <c:axId val="155891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16886111"/>
        <c:crosses val="autoZero"/>
        <c:auto val="1"/>
        <c:lblAlgn val="ctr"/>
        <c:lblOffset val="100"/>
        <c:noMultiLvlLbl val="0"/>
      </c:catAx>
      <c:valAx>
        <c:axId val="1516886111"/>
        <c:scaling>
          <c:orientation val="minMax"/>
          <c:max val="92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58911135"/>
        <c:crosses val="autoZero"/>
        <c:crossBetween val="between"/>
      </c:valAx>
      <c:valAx>
        <c:axId val="1562703119"/>
        <c:scaling>
          <c:orientation val="minMax"/>
          <c:max val="1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58951535"/>
        <c:crosses val="max"/>
        <c:crossBetween val="between"/>
      </c:valAx>
      <c:catAx>
        <c:axId val="15589515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27031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504199073062617E-3"/>
          <c:y val="0.82479300109357923"/>
          <c:w val="0.99664957559356893"/>
          <c:h val="0.173080547876350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07655293088365E-2"/>
          <c:y val="8.0679405520169847E-2"/>
          <c:w val="0.90137401574803144"/>
          <c:h val="0.70676667500494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'СВпк получатели'!$E$9</c:f>
              <c:strCache>
                <c:ptCount val="1"/>
                <c:pt idx="0">
                  <c:v>алушылар саны (адам)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1601427302723447E-3"/>
                  <c:y val="0.439128299063017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A3-4A84-B2DF-90A3E7567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'СВпк получатели'!$F$9:$H$9</c:f>
              <c:numCache>
                <c:formatCode>#,##0</c:formatCode>
                <c:ptCount val="3"/>
                <c:pt idx="0">
                  <c:v>61442</c:v>
                </c:pt>
                <c:pt idx="1">
                  <c:v>64271</c:v>
                </c:pt>
                <c:pt idx="2">
                  <c:v>67873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F-4BE3-BE82-580CD6B51C64}"/>
            </c:ext>
          </c:extLst>
        </c:ser>
        <c:ser>
          <c:idx val="1"/>
          <c:order val="1"/>
          <c:tx>
            <c:strRef>
              <c:f>'СВпк получатели'!$E$10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'СВпк получатели'!$F$10:$H$10</c:f>
            </c:numRef>
          </c:val>
          <c:extLst>
            <c:ext xmlns:c16="http://schemas.microsoft.com/office/drawing/2014/chart" uri="{C3380CC4-5D6E-409C-BE32-E72D297353CC}">
              <c16:uniqueId val="{00000001-034F-4BE3-BE82-580CD6B51C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18882399"/>
        <c:axId val="1837228223"/>
      </c:barChart>
      <c:lineChart>
        <c:grouping val="standard"/>
        <c:varyColors val="0"/>
        <c:ser>
          <c:idx val="2"/>
          <c:order val="2"/>
          <c:tx>
            <c:strRef>
              <c:f>'СВпк получатели'!$E$11</c:f>
              <c:strCache>
                <c:ptCount val="1"/>
                <c:pt idx="0">
                  <c:v>төлемдер соммасы (млрд.теңге)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0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34F-4BE3-BE82-580CD6B51C64}"/>
              </c:ext>
            </c:extLst>
          </c:dPt>
          <c:dPt>
            <c:idx val="1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34F-4BE3-BE82-580CD6B51C64}"/>
              </c:ext>
            </c:extLst>
          </c:dPt>
          <c:dPt>
            <c:idx val="2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34F-4BE3-BE82-580CD6B51C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'СВпк получатели'!$F$11:$H$11</c:f>
              <c:numCache>
                <c:formatCode>General</c:formatCode>
                <c:ptCount val="3"/>
                <c:pt idx="0">
                  <c:v>21.3</c:v>
                </c:pt>
                <c:pt idx="1">
                  <c:v>26.8</c:v>
                </c:pt>
                <c:pt idx="2">
                  <c:v>33.799999999999997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34F-4BE3-BE82-580CD6B51C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1314688"/>
        <c:axId val="421923952"/>
      </c:lineChart>
      <c:catAx>
        <c:axId val="1918882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37228223"/>
        <c:crosses val="autoZero"/>
        <c:auto val="1"/>
        <c:lblAlgn val="ctr"/>
        <c:lblOffset val="100"/>
        <c:noMultiLvlLbl val="0"/>
      </c:catAx>
      <c:valAx>
        <c:axId val="1837228223"/>
        <c:scaling>
          <c:orientation val="minMax"/>
          <c:max val="65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8882399"/>
        <c:crosses val="autoZero"/>
        <c:crossBetween val="between"/>
      </c:valAx>
      <c:valAx>
        <c:axId val="4219239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314688"/>
        <c:crosses val="max"/>
        <c:crossBetween val="between"/>
      </c:valAx>
      <c:catAx>
        <c:axId val="2613146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2192395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30985894689368E-2"/>
          <c:y val="4.6788158626122366E-2"/>
          <c:w val="0.86742531882014695"/>
          <c:h val="0.594003180720335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'Доля ПК'!$B$15</c:f>
              <c:strCache>
                <c:ptCount val="1"/>
                <c:pt idx="0">
                  <c:v>1 асырауындағы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1B-444B-A1FD-F0CE26276577}"/>
                </c:ext>
              </c:extLst>
            </c:dLbl>
            <c:dLbl>
              <c:idx val="1"/>
              <c:layout>
                <c:manualLayout>
                  <c:x val="9.1954009672692658E-3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B-444B-A1FD-F0CE26276577}"/>
                </c:ext>
              </c:extLst>
            </c:dLbl>
            <c:dLbl>
              <c:idx val="2"/>
              <c:layout>
                <c:manualLayout>
                  <c:x val="5.5172405803615796E-3"/>
                  <c:y val="-2.65339883676666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1B-444B-A1FD-F0CE26276577}"/>
                </c:ext>
              </c:extLst>
            </c:dLbl>
            <c:dLbl>
              <c:idx val="3"/>
              <c:layout>
                <c:manualLayout>
                  <c:x val="5.5172405803615111E-3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1B-444B-A1FD-F0CE26276577}"/>
                </c:ext>
              </c:extLst>
            </c:dLbl>
            <c:dLbl>
              <c:idx val="4"/>
              <c:layout>
                <c:manualLayout>
                  <c:x val="5.5172405803615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1B-444B-A1FD-F0CE26276577}"/>
                </c:ext>
              </c:extLst>
            </c:dLbl>
            <c:dLbl>
              <c:idx val="5"/>
              <c:layout>
                <c:manualLayout>
                  <c:x val="1.2873561354177018E-2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1B-444B-A1FD-F0CE26276577}"/>
                </c:ext>
              </c:extLst>
            </c:dLbl>
            <c:dLbl>
              <c:idx val="6"/>
              <c:layout>
                <c:manualLayout>
                  <c:x val="5.5172405803615796E-3"/>
                  <c:y val="-2.6533988367666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ПК'!$T$15:$W$15</c:f>
              <c:numCache>
                <c:formatCode>0.0%</c:formatCode>
                <c:ptCount val="3"/>
                <c:pt idx="0">
                  <c:v>0.5424628104553888</c:v>
                </c:pt>
                <c:pt idx="1">
                  <c:v>0.53717850974778669</c:v>
                </c:pt>
                <c:pt idx="2" formatCode="0.00%">
                  <c:v>0.54158501907975187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1B-444B-A1FD-F0CE26276577}"/>
            </c:ext>
          </c:extLst>
        </c:ser>
        <c:ser>
          <c:idx val="2"/>
          <c:order val="1"/>
          <c:tx>
            <c:strRef>
              <c:f>'Доля ПК'!$B$16</c:f>
              <c:strCache>
                <c:ptCount val="1"/>
                <c:pt idx="0">
                  <c:v>2 асырауындағы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73561354177018E-2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1B-444B-A1FD-F0CE26276577}"/>
                </c:ext>
              </c:extLst>
            </c:dLbl>
            <c:dLbl>
              <c:idx val="1"/>
              <c:layout>
                <c:manualLayout>
                  <c:x val="1.1034481160723121E-2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1B-444B-A1FD-F0CE26276577}"/>
                </c:ext>
              </c:extLst>
            </c:dLbl>
            <c:dLbl>
              <c:idx val="2"/>
              <c:layout>
                <c:manualLayout>
                  <c:x val="4.92714639762772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1B-444B-A1FD-F0CE26276577}"/>
                </c:ext>
              </c:extLst>
            </c:dLbl>
            <c:dLbl>
              <c:idx val="3"/>
              <c:layout>
                <c:manualLayout>
                  <c:x val="1.1034481160723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1B-444B-A1FD-F0CE26276577}"/>
                </c:ext>
              </c:extLst>
            </c:dLbl>
            <c:dLbl>
              <c:idx val="4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1B-444B-A1FD-F0CE26276577}"/>
                </c:ext>
              </c:extLst>
            </c:dLbl>
            <c:dLbl>
              <c:idx val="5"/>
              <c:layout>
                <c:manualLayout>
                  <c:x val="1.1034481160723159E-2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1B-444B-A1FD-F0CE26276577}"/>
                </c:ext>
              </c:extLst>
            </c:dLbl>
            <c:dLbl>
              <c:idx val="6"/>
              <c:layout>
                <c:manualLayout>
                  <c:x val="1.2873561354177018E-2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ПК'!$T$16:$W$16</c:f>
              <c:numCache>
                <c:formatCode>0.0%</c:formatCode>
                <c:ptCount val="3"/>
                <c:pt idx="0">
                  <c:v>0.27251717066501741</c:v>
                </c:pt>
                <c:pt idx="1">
                  <c:v>0.27244013629786373</c:v>
                </c:pt>
                <c:pt idx="2">
                  <c:v>0.26863406656549732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F1B-444B-A1FD-F0CE26276577}"/>
            </c:ext>
          </c:extLst>
        </c:ser>
        <c:ser>
          <c:idx val="3"/>
          <c:order val="2"/>
          <c:tx>
            <c:strRef>
              <c:f>'Доля ПК'!$B$17</c:f>
              <c:strCache>
                <c:ptCount val="1"/>
                <c:pt idx="0">
                  <c:v>3 асырауындағы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539458150033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1B-444B-A1FD-F0CE26276577}"/>
                </c:ext>
              </c:extLst>
            </c:dLbl>
            <c:dLbl>
              <c:idx val="1"/>
              <c:layout>
                <c:manualLayout>
                  <c:x val="7.653945815003396E-3"/>
                  <c:y val="-3.3291714321440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1B-444B-A1FD-F0CE26276577}"/>
                </c:ext>
              </c:extLst>
            </c:dLbl>
            <c:dLbl>
              <c:idx val="2"/>
              <c:layout>
                <c:manualLayout>
                  <c:x val="3.46149394782317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1B-444B-A1FD-F0CE26276577}"/>
                </c:ext>
              </c:extLst>
            </c:dLbl>
            <c:dLbl>
              <c:idx val="3"/>
              <c:layout>
                <c:manualLayout>
                  <c:x val="9.19540096726923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1B-444B-A1FD-F0CE26276577}"/>
                </c:ext>
              </c:extLst>
            </c:dLbl>
            <c:dLbl>
              <c:idx val="4"/>
              <c:layout>
                <c:manualLayout>
                  <c:x val="9.1954009672693005E-3"/>
                  <c:y val="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F1B-444B-A1FD-F0CE26276577}"/>
                </c:ext>
              </c:extLst>
            </c:dLbl>
            <c:dLbl>
              <c:idx val="5"/>
              <c:layout>
                <c:manualLayout>
                  <c:x val="7.3563207738154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1B-444B-A1FD-F0CE26276577}"/>
                </c:ext>
              </c:extLst>
            </c:dLbl>
            <c:dLbl>
              <c:idx val="6"/>
              <c:layout>
                <c:manualLayout>
                  <c:x val="9.1954009672693005E-3"/>
                  <c:y val="2.6533988367666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ПК'!$T$17:$W$17</c:f>
              <c:numCache>
                <c:formatCode>0.0%</c:formatCode>
                <c:ptCount val="3"/>
                <c:pt idx="0">
                  <c:v>0.112219654308128</c:v>
                </c:pt>
                <c:pt idx="1">
                  <c:v>0.11376826251341973</c:v>
                </c:pt>
                <c:pt idx="2">
                  <c:v>0.11322617241023676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F1B-444B-A1FD-F0CE26276577}"/>
            </c:ext>
          </c:extLst>
        </c:ser>
        <c:ser>
          <c:idx val="4"/>
          <c:order val="3"/>
          <c:tx>
            <c:strRef>
              <c:f>'Доля ПК'!$B$18</c:f>
              <c:strCache>
                <c:ptCount val="1"/>
                <c:pt idx="0">
                  <c:v>4 және одан көп асырауындағы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563207738154383E-3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F1B-444B-A1FD-F0CE26276577}"/>
                </c:ext>
              </c:extLst>
            </c:dLbl>
            <c:dLbl>
              <c:idx val="1"/>
              <c:layout>
                <c:manualLayout>
                  <c:x val="7.3561759643513873E-3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F1B-444B-A1FD-F0CE26276577}"/>
                </c:ext>
              </c:extLst>
            </c:dLbl>
            <c:dLbl>
              <c:idx val="2"/>
              <c:layout>
                <c:manualLayout>
                  <c:x val="6.6611858515150469E-3"/>
                  <c:y val="-1.115082030943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F1B-444B-A1FD-F0CE26276577}"/>
                </c:ext>
              </c:extLst>
            </c:dLbl>
            <c:dLbl>
              <c:idx val="3"/>
              <c:layout>
                <c:manualLayout>
                  <c:x val="9.1954009672692329E-3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1B-444B-A1FD-F0CE26276577}"/>
                </c:ext>
              </c:extLst>
            </c:dLbl>
            <c:dLbl>
              <c:idx val="4"/>
              <c:layout>
                <c:manualLayout>
                  <c:x val="7.3563207738154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F1B-444B-A1FD-F0CE26276577}"/>
                </c:ext>
              </c:extLst>
            </c:dLbl>
            <c:dLbl>
              <c:idx val="5"/>
              <c:layout>
                <c:manualLayout>
                  <c:x val="9.1954009672693005E-3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F1B-444B-A1FD-F0CE26276577}"/>
                </c:ext>
              </c:extLst>
            </c:dLbl>
            <c:dLbl>
              <c:idx val="6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ПК'!$T$18:$W$18</c:f>
              <c:numCache>
                <c:formatCode>0.0%</c:formatCode>
                <c:ptCount val="3"/>
                <c:pt idx="0">
                  <c:v>7.280036457146577E-2</c:v>
                </c:pt>
                <c:pt idx="1">
                  <c:v>7.6613091440929815E-2</c:v>
                </c:pt>
                <c:pt idx="2">
                  <c:v>7.6554741944514018E-2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2F1B-444B-A1FD-F0CE26276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9565056"/>
        <c:axId val="109566592"/>
      </c:barChart>
      <c:catAx>
        <c:axId val="10956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566592"/>
        <c:crosses val="autoZero"/>
        <c:auto val="1"/>
        <c:lblAlgn val="ctr"/>
        <c:lblOffset val="100"/>
        <c:noMultiLvlLbl val="0"/>
      </c:catAx>
      <c:valAx>
        <c:axId val="10956659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1095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755153580871049"/>
          <c:w val="0.9"/>
          <c:h val="0.19720694710291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01131831005655E-2"/>
          <c:y val="8.3649518944026405E-2"/>
          <c:w val="0.92157282033005394"/>
          <c:h val="0.57736907601797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 ПК средние   (2)'!$A$4</c:f>
              <c:strCache>
                <c:ptCount val="1"/>
                <c:pt idx="0">
                  <c:v>асырауындағы 1 адаммен</c:v>
                </c:pt>
              </c:strCache>
            </c:strRef>
          </c:tx>
          <c:spPr>
            <a:solidFill>
              <a:srgbClr val="7F6000"/>
            </a:solidFill>
            <a:ln>
              <a:noFill/>
            </a:ln>
            <a:effectLst>
              <a:innerShdw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 ПК средние   (2)'!$M$4:$N$4</c:f>
              <c:numCache>
                <c:formatCode>#,##0</c:formatCode>
                <c:ptCount val="2"/>
                <c:pt idx="0">
                  <c:v>39724</c:v>
                </c:pt>
                <c:pt idx="1">
                  <c:v>48100.2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9-46D0-803D-A37EBA24320E}"/>
            </c:ext>
          </c:extLst>
        </c:ser>
        <c:ser>
          <c:idx val="1"/>
          <c:order val="1"/>
          <c:tx>
            <c:strRef>
              <c:f>'СВ ПК средние   (2)'!$A$5</c:f>
              <c:strCache>
                <c:ptCount val="1"/>
                <c:pt idx="0">
                  <c:v>асырауындағы 2 адаммен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2700"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 ПК средние   (2)'!$M$5:$N$5</c:f>
              <c:numCache>
                <c:formatCode>#,##0</c:formatCode>
                <c:ptCount val="2"/>
                <c:pt idx="0">
                  <c:v>53686</c:v>
                </c:pt>
                <c:pt idx="1">
                  <c:v>63761.67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9-46D0-803D-A37EBA24320E}"/>
            </c:ext>
          </c:extLst>
        </c:ser>
        <c:ser>
          <c:idx val="2"/>
          <c:order val="2"/>
          <c:tx>
            <c:strRef>
              <c:f>'СВ ПК средние   (2)'!$A$6</c:f>
              <c:strCache>
                <c:ptCount val="1"/>
                <c:pt idx="0">
                  <c:v>асырауындағы 3 адаммен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 ПК средние   (2)'!$M$6:$N$6</c:f>
              <c:numCache>
                <c:formatCode>#,##0</c:formatCode>
                <c:ptCount val="2"/>
                <c:pt idx="0">
                  <c:v>68143</c:v>
                </c:pt>
                <c:pt idx="1">
                  <c:v>84760.41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9-46D0-803D-A37EBA24320E}"/>
            </c:ext>
          </c:extLst>
        </c:ser>
        <c:ser>
          <c:idx val="3"/>
          <c:order val="3"/>
          <c:tx>
            <c:strRef>
              <c:f>'СВ ПК средние   (2)'!$A$7</c:f>
              <c:strCache>
                <c:ptCount val="1"/>
                <c:pt idx="0">
                  <c:v>асырауындағы 4 адаммен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 ПК средние   (2)'!$M$7:$N$7</c:f>
              <c:numCache>
                <c:formatCode>#,##0</c:formatCode>
                <c:ptCount val="2"/>
                <c:pt idx="0">
                  <c:v>80788</c:v>
                </c:pt>
                <c:pt idx="1">
                  <c:v>104732.96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09-46D0-803D-A37EBA243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8259200"/>
        <c:axId val="108260736"/>
      </c:barChart>
      <c:catAx>
        <c:axId val="1082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10826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260736"/>
        <c:scaling>
          <c:orientation val="minMax"/>
          <c:max val="80000"/>
        </c:scaling>
        <c:delete val="1"/>
        <c:axPos val="l"/>
        <c:numFmt formatCode="#,##0" sourceLinked="1"/>
        <c:majorTickMark val="out"/>
        <c:minorTickMark val="none"/>
        <c:tickLblPos val="nextTo"/>
        <c:crossAx val="108259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6.3313996170953957E-2"/>
          <c:y val="0.80169714358951039"/>
          <c:w val="0.86949922155889869"/>
          <c:h val="0.1450869656891725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0"/>
      </a:schemeClr>
    </a:solidFill>
    <a:ln w="38100" cap="flat" cmpd="sng" algn="ctr">
      <a:noFill/>
      <a:prstDash val="solid"/>
      <a:miter lim="800000"/>
    </a:ln>
    <a:effectLst/>
  </c:spPr>
  <c:txPr>
    <a:bodyPr/>
    <a:lstStyle/>
    <a:p>
      <a:pPr>
        <a:defRPr sz="1100" b="0" i="0" u="none" strike="noStrike" baseline="0">
          <a:solidFill>
            <a:srgbClr val="002060"/>
          </a:solidFill>
          <a:latin typeface="Arial" panose="020B0604020202020204" pitchFamily="34" charset="0"/>
          <a:ea typeface="Arial Cyr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38578793223669E-2"/>
          <c:y val="0.115152283768755"/>
          <c:w val="0.93602003392724331"/>
          <c:h val="0.60737507671792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'получатели и суммы'!$F$17</c:f>
              <c:strCache>
                <c:ptCount val="1"/>
                <c:pt idx="0">
                  <c:v>алушылар саны (адам)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556389584911429E-2"/>
                  <c:y val="0.169807515057433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71-4A2D-A95B-1A9399FA5025}"/>
                </c:ext>
              </c:extLst>
            </c:dLbl>
            <c:dLbl>
              <c:idx val="1"/>
              <c:layout>
                <c:manualLayout>
                  <c:x val="-1.2445111667929143E-2"/>
                  <c:y val="0.294732089589710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71-4A2D-A95B-1A9399FA5025}"/>
                </c:ext>
              </c:extLst>
            </c:dLbl>
            <c:dLbl>
              <c:idx val="2"/>
              <c:layout>
                <c:manualLayout>
                  <c:x val="-1.5556389584911543E-2"/>
                  <c:y val="0.259701906636675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71-4A2D-A95B-1A9399FA5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'получатели и суммы'!$G$17:$I$17</c:f>
              <c:numCache>
                <c:formatCode>#,##0</c:formatCode>
                <c:ptCount val="3"/>
                <c:pt idx="0">
                  <c:v>110619</c:v>
                </c:pt>
                <c:pt idx="1">
                  <c:v>224145</c:v>
                </c:pt>
                <c:pt idx="2">
                  <c:v>293599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F-489A-B9B0-5018BAB9757D}"/>
            </c:ext>
          </c:extLst>
        </c:ser>
        <c:ser>
          <c:idx val="1"/>
          <c:order val="1"/>
          <c:tx>
            <c:strRef>
              <c:f>'получатели и суммы'!$F$18</c:f>
              <c:strCache>
                <c:ptCount val="1"/>
                <c:pt idx="0">
                  <c:v>жаңа тағайындаулар саны (адам)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112779169822856E-3"/>
                  <c:y val="0.169032622099896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71-4A2D-A95B-1A9399FA5025}"/>
                </c:ext>
              </c:extLst>
            </c:dLbl>
            <c:dLbl>
              <c:idx val="1"/>
              <c:layout>
                <c:manualLayout>
                  <c:x val="-9.3338337509469137E-3"/>
                  <c:y val="0.202014296158045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71-4A2D-A95B-1A9399FA5025}"/>
                </c:ext>
              </c:extLst>
            </c:dLbl>
            <c:dLbl>
              <c:idx val="2"/>
              <c:layout>
                <c:manualLayout>
                  <c:x val="-1.244511166792903E-2"/>
                  <c:y val="0.30536697415576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71-4A2D-A95B-1A9399FA5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'получатели и суммы'!$G$18:$I$18</c:f>
              <c:numCache>
                <c:formatCode>#,##0</c:formatCode>
                <c:ptCount val="3"/>
                <c:pt idx="0">
                  <c:v>109923</c:v>
                </c:pt>
                <c:pt idx="1">
                  <c:v>203902</c:v>
                </c:pt>
                <c:pt idx="2">
                  <c:v>258558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F-489A-B9B0-5018BAB9757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45"/>
        <c:axId val="1978877839"/>
        <c:axId val="1923827247"/>
      </c:barChart>
      <c:lineChart>
        <c:grouping val="standard"/>
        <c:varyColors val="0"/>
        <c:ser>
          <c:idx val="2"/>
          <c:order val="2"/>
          <c:tx>
            <c:strRef>
              <c:f>'получатели и суммы'!$F$19</c:f>
              <c:strCache>
                <c:ptCount val="1"/>
                <c:pt idx="0">
                  <c:v>төлемдер сомасы (млрд.теңге)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777777777777805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2F-489A-B9B0-5018BAB9757D}"/>
                </c:ext>
              </c:extLst>
            </c:dLbl>
            <c:dLbl>
              <c:idx val="1"/>
              <c:layout>
                <c:manualLayout>
                  <c:x val="-5.2125909252597608E-2"/>
                  <c:y val="-0.10649948383022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2F-489A-B9B0-5018BAB9757D}"/>
                </c:ext>
              </c:extLst>
            </c:dLbl>
            <c:dLbl>
              <c:idx val="2"/>
              <c:layout>
                <c:manualLayout>
                  <c:x val="-4.6530884416550337E-2"/>
                  <c:y val="-3.364550355662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2F-489A-B9B0-5018BAB97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'получатели и суммы'!$G$19:$I$19</c:f>
              <c:numCache>
                <c:formatCode>General</c:formatCode>
                <c:ptCount val="3"/>
                <c:pt idx="0">
                  <c:v>19.100000000000001</c:v>
                </c:pt>
                <c:pt idx="1">
                  <c:v>49.9</c:v>
                </c:pt>
                <c:pt idx="2">
                  <c:v>88.3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2F-489A-B9B0-5018BAB975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94476063"/>
        <c:axId val="1514163599"/>
      </c:lineChart>
      <c:catAx>
        <c:axId val="197887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3827247"/>
        <c:crosses val="autoZero"/>
        <c:auto val="1"/>
        <c:lblAlgn val="ctr"/>
        <c:lblOffset val="100"/>
        <c:noMultiLvlLbl val="0"/>
      </c:catAx>
      <c:valAx>
        <c:axId val="19238272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78877839"/>
        <c:crosses val="autoZero"/>
        <c:crossBetween val="between"/>
      </c:valAx>
      <c:valAx>
        <c:axId val="151416359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94476063"/>
        <c:crosses val="max"/>
        <c:crossBetween val="between"/>
      </c:valAx>
      <c:catAx>
        <c:axId val="16944760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41635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12779169822856E-3"/>
          <c:y val="0.83237971712364489"/>
          <c:w val="0.98595466255618669"/>
          <c:h val="0.14600338221203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78675132990583"/>
          <c:y val="0.1722209254558201"/>
          <c:w val="0.3858222149532945"/>
          <c:h val="0.6818819695314991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46-438F-9C5B-8EC2EF128BAC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46-438F-9C5B-8EC2EF128B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46-438F-9C5B-8EC2EF128BA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46-438F-9C5B-8EC2EF128BAC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46-438F-9C5B-8EC2EF128BAC}"/>
              </c:ext>
            </c:extLst>
          </c:dPt>
          <c:dPt>
            <c:idx val="5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46-438F-9C5B-8EC2EF128BAC}"/>
              </c:ext>
            </c:extLst>
          </c:dPt>
          <c:dLbls>
            <c:dLbl>
              <c:idx val="0"/>
              <c:layout>
                <c:manualLayout>
                  <c:x val="0.14476688246890865"/>
                  <c:y val="-0.15718842402137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E0A89B5-4218-4D9E-8AB3-F6A514D9BFB6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C6F65B0B-73B2-451E-A0EF-674376E086A6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4634"/>
                        <a:gd name="adj2" fmla="val 5095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327541278115225"/>
                      <c:h val="0.187375544999023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46-438F-9C5B-8EC2EF128BAC}"/>
                </c:ext>
              </c:extLst>
            </c:dLbl>
            <c:dLbl>
              <c:idx val="1"/>
              <c:layout>
                <c:manualLayout>
                  <c:x val="0.21990773348374049"/>
                  <c:y val="-4.563086783138793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9A40805-5719-4038-AF47-19E1424344CC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0DD81572-9430-46B2-9466-82C07493A266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469"/>
                        <a:gd name="adj2" fmla="val 1996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754629436374491"/>
                      <c:h val="0.167218363502301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46-438F-9C5B-8EC2EF128BAC}"/>
                </c:ext>
              </c:extLst>
            </c:dLbl>
            <c:dLbl>
              <c:idx val="2"/>
              <c:layout>
                <c:manualLayout>
                  <c:x val="0.22563027034015784"/>
                  <c:y val="-1.41100595874151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93FB33-E32D-438B-B8BA-63C75709333F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4B81E2AF-2D11-40A4-92EC-7A0DF0A1CAA8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266"/>
                        <a:gd name="adj2" fmla="val -1652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268476857779392"/>
                      <c:h val="0.171249761643584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46-438F-9C5B-8EC2EF128BAC}"/>
                </c:ext>
              </c:extLst>
            </c:dLbl>
            <c:dLbl>
              <c:idx val="3"/>
              <c:layout>
                <c:manualLayout>
                  <c:x val="0.22743799792507716"/>
                  <c:y val="1.921679408205251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E58EAF2-7F75-4473-9898-7BBD26FD1A22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3D143B29-4E58-455D-B2D2-DB9CA30AA055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266"/>
                        <a:gd name="adj2" fmla="val -185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630022374763256"/>
                      <c:h val="0.17528115978486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D46-438F-9C5B-8EC2EF128BAC}"/>
                </c:ext>
              </c:extLst>
            </c:dLbl>
            <c:dLbl>
              <c:idx val="4"/>
              <c:layout>
                <c:manualLayout>
                  <c:x val="0.2214148679905418"/>
                  <c:y val="0.1483578885459068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3AB481-FFAF-44D2-8BF7-721D4F31ACD6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3F9E1514-A663-4D04-A13A-5AA96EDD2725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2904"/>
                        <a:gd name="adj2" fmla="val -5508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90703033811691"/>
                      <c:h val="0.171249899149374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D46-438F-9C5B-8EC2EF128BAC}"/>
                </c:ext>
              </c:extLst>
            </c:dLbl>
            <c:dLbl>
              <c:idx val="5"/>
              <c:layout>
                <c:manualLayout>
                  <c:x val="-0.17282269191705912"/>
                  <c:y val="-0.106344409269699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BF02630-383A-495A-953E-7F347C46060F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53D85B3B-E2A1-4E94-B72A-AE63C8B91288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2604"/>
                        <a:gd name="adj2" fmla="val 5095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55605952176967"/>
                      <c:h val="0.315972376577791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D46-438F-9C5B-8EC2EF128BAC}"/>
                </c:ext>
              </c:extLst>
            </c:dLbl>
            <c:spPr>
              <a:solidFill>
                <a:sysClr val="window" lastClr="FFFFFF">
                  <a:alpha val="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'структ СВпр'!$A$2:$F$2</c:f>
              <c:strCache>
                <c:ptCount val="6"/>
                <c:pt idx="0">
                  <c:v>6 айдан 12 айға дейін 
(1ай төлеу құқығымен)</c:v>
                </c:pt>
                <c:pt idx="1">
                  <c:v>12 айдан 24 айға дейін 
(1ай төлеу құқығымен)</c:v>
                </c:pt>
                <c:pt idx="2">
                  <c:v>24 айдан 36 айға дейін 
(1ай төлеу құқығымен)</c:v>
                </c:pt>
                <c:pt idx="3">
                  <c:v>36 айдан 48 айға дейін 
(1ай төлеу құқығымен)</c:v>
                </c:pt>
                <c:pt idx="4">
                  <c:v>48 айдан 60 айға дейін 
(1ай төлеу құқығымен)</c:v>
                </c:pt>
                <c:pt idx="5">
                  <c:v>60 айдан астам
(6 ай төлеу құқығымен)</c:v>
                </c:pt>
              </c:strCache>
            </c:strRef>
          </c:cat>
          <c:val>
            <c:numRef>
              <c:f>'структ СВпр'!$A$3:$F$3</c:f>
              <c:numCache>
                <c:formatCode>#,##0</c:formatCode>
                <c:ptCount val="6"/>
                <c:pt idx="0">
                  <c:v>19982</c:v>
                </c:pt>
                <c:pt idx="1">
                  <c:v>28958</c:v>
                </c:pt>
                <c:pt idx="2">
                  <c:v>22907</c:v>
                </c:pt>
                <c:pt idx="3">
                  <c:v>20659</c:v>
                </c:pt>
                <c:pt idx="4">
                  <c:v>18835</c:v>
                </c:pt>
                <c:pt idx="5">
                  <c:v>147217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46-438F-9C5B-8EC2EF128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86460459094723E-2"/>
          <c:y val="5.5503406901723493E-2"/>
          <c:w val="0.92007875397551708"/>
          <c:h val="0.68909970089919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'пол и возраст СВпр'!$A$12</c:f>
              <c:strCache>
                <c:ptCount val="1"/>
                <c:pt idx="0">
                  <c:v>20 жастан 34 жасқа дейін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1301247771836003E-3"/>
                  <c:y val="-3.044140030441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49-435D-828F-178378B7FC96}"/>
                </c:ext>
              </c:extLst>
            </c:dLbl>
            <c:dLbl>
              <c:idx val="4"/>
              <c:layout>
                <c:manualLayout>
                  <c:x val="5.70409982174688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49-435D-828F-178378B7FC96}"/>
                </c:ext>
              </c:extLst>
            </c:dLbl>
            <c:dLbl>
              <c:idx val="5"/>
              <c:layout>
                <c:manualLayout>
                  <c:x val="5.7040998217468804E-3"/>
                  <c:y val="-6.0882800608828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49-435D-828F-178378B7F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возраст СВпр'!$N$12:$Q$12</c:f>
              <c:numCache>
                <c:formatCode>#,##0</c:formatCode>
                <c:ptCount val="2"/>
                <c:pt idx="0">
                  <c:v>60364</c:v>
                </c:pt>
                <c:pt idx="1">
                  <c:v>47350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49-435D-828F-178378B7FC96}"/>
            </c:ext>
          </c:extLst>
        </c:ser>
        <c:ser>
          <c:idx val="1"/>
          <c:order val="1"/>
          <c:tx>
            <c:strRef>
              <c:f>'пол и возраст СВпр'!$A$13</c:f>
              <c:strCache>
                <c:ptCount val="1"/>
                <c:pt idx="0">
                  <c:v>35 жастан 49 жасқа дейін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возраст СВпр'!$N$13:$Q$13</c:f>
              <c:numCache>
                <c:formatCode>#,##0</c:formatCode>
                <c:ptCount val="2"/>
                <c:pt idx="0">
                  <c:v>67083</c:v>
                </c:pt>
                <c:pt idx="1">
                  <c:v>58528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49-435D-828F-178378B7FC96}"/>
            </c:ext>
          </c:extLst>
        </c:ser>
        <c:ser>
          <c:idx val="2"/>
          <c:order val="2"/>
          <c:tx>
            <c:strRef>
              <c:f>'пол и возраст СВпр'!$A$14</c:f>
              <c:strCache>
                <c:ptCount val="1"/>
                <c:pt idx="0">
                  <c:v>50 жастан 64 жасқа дейін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возраст СВпр'!$N$14:$Q$14</c:f>
              <c:numCache>
                <c:formatCode>#,##0</c:formatCode>
                <c:ptCount val="2"/>
                <c:pt idx="0">
                  <c:v>31430</c:v>
                </c:pt>
                <c:pt idx="1">
                  <c:v>28844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49-435D-828F-178378B7F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246016"/>
        <c:axId val="114247552"/>
      </c:barChart>
      <c:catAx>
        <c:axId val="11424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4247552"/>
        <c:crosses val="autoZero"/>
        <c:auto val="1"/>
        <c:lblAlgn val="ctr"/>
        <c:lblOffset val="100"/>
        <c:noMultiLvlLbl val="0"/>
      </c:catAx>
      <c:valAx>
        <c:axId val="1142475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42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82678845965505"/>
          <c:y val="0.8211815335127558"/>
          <c:w val="0.62866743411841564"/>
          <c:h val="0.15324079605953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 baseline="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547262056502E-2"/>
          <c:y val="6.0080827420941244E-2"/>
          <c:w val="0.92914280033536711"/>
          <c:h val="0.806857987761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'ср размер'!$B$9</c:f>
              <c:strCache>
                <c:ptCount val="1"/>
                <c:pt idx="0">
                  <c:v>Тағайындалған төлемдердің орташа мөлшері (теңге)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 размер'!$C$8:$E$8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'ср размер'!$C$9:$E$9</c:f>
              <c:numCache>
                <c:formatCode>#,##0</c:formatCode>
                <c:ptCount val="3"/>
                <c:pt idx="0">
                  <c:v>44896</c:v>
                </c:pt>
                <c:pt idx="1">
                  <c:v>59797</c:v>
                </c:pt>
                <c:pt idx="2">
                  <c:v>81500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2-4DFE-BDCC-A803C481E2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90603200"/>
        <c:axId val="1393709744"/>
      </c:barChart>
      <c:catAx>
        <c:axId val="13906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93709744"/>
        <c:crosses val="autoZero"/>
        <c:auto val="1"/>
        <c:lblAlgn val="ctr"/>
        <c:lblOffset val="100"/>
        <c:noMultiLvlLbl val="0"/>
      </c:catAx>
      <c:valAx>
        <c:axId val="13937097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906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733247077719277E-2"/>
          <c:y val="3.1665020354949648E-2"/>
          <c:w val="0.84366578923886859"/>
          <c:h val="0.74238414383922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свбр!$E$11</c:f>
              <c:strCache>
                <c:ptCount val="1"/>
                <c:pt idx="0">
                  <c:v>алушылар саны (адам)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свбр!$F$10:$H$10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свбр!$F$11:$H$11</c:f>
              <c:numCache>
                <c:formatCode>#,##0</c:formatCode>
                <c:ptCount val="3"/>
                <c:pt idx="0">
                  <c:v>251105</c:v>
                </c:pt>
                <c:pt idx="1">
                  <c:v>287513</c:v>
                </c:pt>
                <c:pt idx="2">
                  <c:v>245743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E-4FD2-9E6C-BEEC65CCE71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1613263"/>
        <c:axId val="1923832239"/>
      </c:barChart>
      <c:lineChart>
        <c:grouping val="standard"/>
        <c:varyColors val="0"/>
        <c:ser>
          <c:idx val="2"/>
          <c:order val="2"/>
          <c:tx>
            <c:strRef>
              <c:f>свбр!$E$13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5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7E-4FD2-9E6C-BEEC65CCE71B}"/>
                </c:ext>
              </c:extLst>
            </c:dLbl>
            <c:dLbl>
              <c:idx val="1"/>
              <c:layout>
                <c:manualLayout>
                  <c:x val="-3.055555555555565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7E-4FD2-9E6C-BEEC65CCE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свбр!$F$10:$H$10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свбр!$F$13:$H$13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7E-4FD2-9E6C-BEEC65CCE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613263"/>
        <c:axId val="1923832239"/>
      </c:lineChart>
      <c:lineChart>
        <c:grouping val="standard"/>
        <c:varyColors val="0"/>
        <c:ser>
          <c:idx val="1"/>
          <c:order val="1"/>
          <c:tx>
            <c:strRef>
              <c:f>свбр!$E$12</c:f>
              <c:strCache>
                <c:ptCount val="1"/>
                <c:pt idx="0">
                  <c:v>төлемдер сомасы (млрд.теңге)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7E-4FD2-9E6C-BEEC65CCE71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7E-4FD2-9E6C-BEEC65CCE7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свбр!$F$10:$H$10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свбр!$F$12:$H$12</c:f>
              <c:numCache>
                <c:formatCode>#,##0.0</c:formatCode>
                <c:ptCount val="3"/>
                <c:pt idx="0">
                  <c:v>197.9</c:v>
                </c:pt>
                <c:pt idx="1">
                  <c:v>348.2</c:v>
                </c:pt>
                <c:pt idx="2" formatCode="General">
                  <c:v>385.6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A7E-4FD2-9E6C-BEEC65CCE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693000"/>
        <c:axId val="489692344"/>
      </c:lineChart>
      <c:catAx>
        <c:axId val="2816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3832239"/>
        <c:crosses val="autoZero"/>
        <c:auto val="1"/>
        <c:lblAlgn val="ctr"/>
        <c:lblOffset val="100"/>
        <c:noMultiLvlLbl val="0"/>
      </c:catAx>
      <c:valAx>
        <c:axId val="19238322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613263"/>
        <c:crosses val="autoZero"/>
        <c:crossBetween val="between"/>
      </c:valAx>
      <c:valAx>
        <c:axId val="489692344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693000"/>
        <c:crosses val="max"/>
        <c:crossBetween val="between"/>
      </c:valAx>
      <c:catAx>
        <c:axId val="489693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969234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3.866757383777996E-2"/>
          <c:y val="0.90276925367605654"/>
          <c:w val="0.91133220308735607"/>
          <c:h val="9.723074632394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95103241001118E-2"/>
          <c:y val="3.4100157623085083E-2"/>
          <c:w val="0.92300979351799772"/>
          <c:h val="0.78437293078726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'свбр (3)'!$E$11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'свбр (3)'!$F$11:$H$11</c:f>
            </c:numRef>
          </c:val>
          <c:extLst>
            <c:ext xmlns:c16="http://schemas.microsoft.com/office/drawing/2014/chart" uri="{C3380CC4-5D6E-409C-BE32-E72D297353CC}">
              <c16:uniqueId val="{00000000-E7AE-40BA-BE93-81A25062E2D9}"/>
            </c:ext>
          </c:extLst>
        </c:ser>
        <c:ser>
          <c:idx val="1"/>
          <c:order val="1"/>
          <c:tx>
            <c:strRef>
              <c:f>'свбр (3)'!$E$12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'свбр (3)'!$F$12:$H$12</c:f>
              <c:numCache>
                <c:formatCode>#,##0</c:formatCode>
                <c:ptCount val="3"/>
                <c:pt idx="0">
                  <c:v>241569</c:v>
                </c:pt>
                <c:pt idx="1">
                  <c:v>272957</c:v>
                </c:pt>
                <c:pt idx="2">
                  <c:v>230967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E-40BA-BE93-81A25062E2D9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1613263"/>
        <c:axId val="1923832239"/>
      </c:barChart>
      <c:lineChart>
        <c:grouping val="standard"/>
        <c:varyColors val="0"/>
        <c:ser>
          <c:idx val="2"/>
          <c:order val="2"/>
          <c:tx>
            <c:strRef>
              <c:f>'свбр (3)'!$E$13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65000"/>
                </a:schemeClr>
              </a:solidFill>
              <a:ln w="9525">
                <a:solidFill>
                  <a:schemeClr val="accent5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5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AE-40BA-BE93-81A25062E2D9}"/>
                </c:ext>
              </c:extLst>
            </c:dLbl>
            <c:dLbl>
              <c:idx val="1"/>
              <c:layout>
                <c:manualLayout>
                  <c:x val="-3.055555555555565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E-40BA-BE93-81A25062E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'свбр (3)'!$F$13:$H$13</c:f>
            </c:numRef>
          </c:val>
          <c:smooth val="0"/>
          <c:extLst>
            <c:ext xmlns:c16="http://schemas.microsoft.com/office/drawing/2014/chart" uri="{C3380CC4-5D6E-409C-BE32-E72D297353CC}">
              <c16:uniqueId val="{00000004-E7AE-40BA-BE93-81A25062E2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1933999"/>
        <c:axId val="1927264863"/>
      </c:lineChart>
      <c:catAx>
        <c:axId val="2816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3832239"/>
        <c:crosses val="autoZero"/>
        <c:auto val="1"/>
        <c:lblAlgn val="ctr"/>
        <c:lblOffset val="100"/>
        <c:noMultiLvlLbl val="0"/>
      </c:catAx>
      <c:valAx>
        <c:axId val="1923832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81613263"/>
        <c:crosses val="autoZero"/>
        <c:crossBetween val="between"/>
      </c:valAx>
      <c:valAx>
        <c:axId val="1927264863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91933999"/>
        <c:crosses val="max"/>
        <c:crossBetween val="between"/>
      </c:valAx>
      <c:catAx>
        <c:axId val="29193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26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91104641359979E-2"/>
          <c:y val="2.2892878752464291E-2"/>
          <c:w val="0.91259892447252011"/>
          <c:h val="0.76144358527717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ср.размер!$D$11</c:f>
              <c:strCache>
                <c:ptCount val="1"/>
                <c:pt idx="0">
                  <c:v>средний размер назначенных выплат (тенге)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ср.размер!$E$10:$G$10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ср.размер!$E$11:$G$11</c:f>
              <c:numCache>
                <c:formatCode>#,##0</c:formatCode>
                <c:ptCount val="3"/>
                <c:pt idx="0">
                  <c:v>810523</c:v>
                </c:pt>
                <c:pt idx="1">
                  <c:v>1244813</c:v>
                </c:pt>
                <c:pt idx="2">
                  <c:v>1621299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4-473D-B34D-115E61F9F9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522725280"/>
        <c:axId val="1667284800"/>
      </c:barChart>
      <c:catAx>
        <c:axId val="15227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67284800"/>
        <c:crosses val="autoZero"/>
        <c:auto val="1"/>
        <c:lblAlgn val="ctr"/>
        <c:lblOffset val="100"/>
        <c:noMultiLvlLbl val="0"/>
      </c:catAx>
      <c:valAx>
        <c:axId val="16672848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2272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32251720747297E-2"/>
          <c:y val="0.13604118050954309"/>
          <c:w val="0.53457521349654313"/>
          <c:h val="0.69168333467238385"/>
        </c:manualLayout>
      </c:layout>
      <c:pieChart>
        <c:varyColors val="1"/>
        <c:ser>
          <c:idx val="0"/>
          <c:order val="0"/>
          <c:tx>
            <c:strRef>
              <c:f>Список!$A$7</c:f>
              <c:strCache>
                <c:ptCount val="1"/>
                <c:pt idx="0">
                  <c:v>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ай</c:v>
                  </c:pt>
                  <c:pt idx="1">
                    <c:v>2 ай</c:v>
                  </c:pt>
                  <c:pt idx="2">
                    <c:v>3 ай</c:v>
                  </c:pt>
                  <c:pt idx="3">
                    <c:v>4 ай</c:v>
                  </c:pt>
                  <c:pt idx="4">
                    <c:v>5 ай</c:v>
                  </c:pt>
                  <c:pt idx="5">
                    <c:v>6 ай</c:v>
                  </c:pt>
                  <c:pt idx="6">
                    <c:v>7 ай</c:v>
                  </c:pt>
                  <c:pt idx="7">
                    <c:v>8 ай</c:v>
                  </c:pt>
                  <c:pt idx="8">
                    <c:v>9 ай</c:v>
                  </c:pt>
                  <c:pt idx="9">
                    <c:v>10 ай</c:v>
                  </c:pt>
                  <c:pt idx="10">
                    <c:v>11 ай</c:v>
                  </c:pt>
                  <c:pt idx="11">
                    <c:v>12 ай</c:v>
                  </c:pt>
                </c:lvl>
                <c:lvl>
                  <c:pt idx="0">
                    <c:v>Төлем жиілігімен қатысушылар саны</c:v>
                  </c:pt>
                </c:lvl>
              </c:multiLvlStrCache>
            </c:multiLvlStrRef>
          </c:cat>
          <c:val>
            <c:numRef>
              <c:f>Список!$B$7:$O$7</c:f>
            </c:numRef>
          </c:val>
          <c:extLst>
            <c:ext xmlns:c16="http://schemas.microsoft.com/office/drawing/2014/chart" uri="{C3380CC4-5D6E-409C-BE32-E72D297353CC}">
              <c16:uniqueId val="{00000000-8904-4907-BB38-7A708D08E5C4}"/>
            </c:ext>
          </c:extLst>
        </c:ser>
        <c:ser>
          <c:idx val="1"/>
          <c:order val="1"/>
          <c:tx>
            <c:strRef>
              <c:f>Список!$A$8</c:f>
              <c:strCache>
                <c:ptCount val="1"/>
                <c:pt idx="0">
                  <c:v>1. Наемные ЮЛ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ай</c:v>
                  </c:pt>
                  <c:pt idx="1">
                    <c:v>2 ай</c:v>
                  </c:pt>
                  <c:pt idx="2">
                    <c:v>3 ай</c:v>
                  </c:pt>
                  <c:pt idx="3">
                    <c:v>4 ай</c:v>
                  </c:pt>
                  <c:pt idx="4">
                    <c:v>5 ай</c:v>
                  </c:pt>
                  <c:pt idx="5">
                    <c:v>6 ай</c:v>
                  </c:pt>
                  <c:pt idx="6">
                    <c:v>7 ай</c:v>
                  </c:pt>
                  <c:pt idx="7">
                    <c:v>8 ай</c:v>
                  </c:pt>
                  <c:pt idx="8">
                    <c:v>9 ай</c:v>
                  </c:pt>
                  <c:pt idx="9">
                    <c:v>10 ай</c:v>
                  </c:pt>
                  <c:pt idx="10">
                    <c:v>11 ай</c:v>
                  </c:pt>
                  <c:pt idx="11">
                    <c:v>12 ай</c:v>
                  </c:pt>
                </c:lvl>
                <c:lvl>
                  <c:pt idx="0">
                    <c:v>Төлем жиілігімен қатысушылар саны</c:v>
                  </c:pt>
                </c:lvl>
              </c:multiLvlStrCache>
            </c:multiLvlStrRef>
          </c:cat>
          <c:val>
            <c:numRef>
              <c:f>Список!$B$8:$O$8</c:f>
            </c:numRef>
          </c:val>
          <c:extLst>
            <c:ext xmlns:c16="http://schemas.microsoft.com/office/drawing/2014/chart" uri="{C3380CC4-5D6E-409C-BE32-E72D297353CC}">
              <c16:uniqueId val="{00000001-8904-4907-BB38-7A708D08E5C4}"/>
            </c:ext>
          </c:extLst>
        </c:ser>
        <c:ser>
          <c:idx val="2"/>
          <c:order val="2"/>
          <c:tx>
            <c:strRef>
              <c:f>Список!$A$9</c:f>
              <c:strCache>
                <c:ptCount val="1"/>
                <c:pt idx="0">
                  <c:v>2. Объединенные платежи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ай</c:v>
                  </c:pt>
                  <c:pt idx="1">
                    <c:v>2 ай</c:v>
                  </c:pt>
                  <c:pt idx="2">
                    <c:v>3 ай</c:v>
                  </c:pt>
                  <c:pt idx="3">
                    <c:v>4 ай</c:v>
                  </c:pt>
                  <c:pt idx="4">
                    <c:v>5 ай</c:v>
                  </c:pt>
                  <c:pt idx="5">
                    <c:v>6 ай</c:v>
                  </c:pt>
                  <c:pt idx="6">
                    <c:v>7 ай</c:v>
                  </c:pt>
                  <c:pt idx="7">
                    <c:v>8 ай</c:v>
                  </c:pt>
                  <c:pt idx="8">
                    <c:v>9 ай</c:v>
                  </c:pt>
                  <c:pt idx="9">
                    <c:v>10 ай</c:v>
                  </c:pt>
                  <c:pt idx="10">
                    <c:v>11 ай</c:v>
                  </c:pt>
                  <c:pt idx="11">
                    <c:v>12 ай</c:v>
                  </c:pt>
                </c:lvl>
                <c:lvl>
                  <c:pt idx="0">
                    <c:v>Төлем жиілігімен қатысушылар саны</c:v>
                  </c:pt>
                </c:lvl>
              </c:multiLvlStrCache>
            </c:multiLvlStrRef>
          </c:cat>
          <c:val>
            <c:numRef>
              <c:f>Список!$B$9:$O$9</c:f>
            </c:numRef>
          </c:val>
          <c:extLst>
            <c:ext xmlns:c16="http://schemas.microsoft.com/office/drawing/2014/chart" uri="{C3380CC4-5D6E-409C-BE32-E72D297353CC}">
              <c16:uniqueId val="{00000002-8904-4907-BB38-7A708D08E5C4}"/>
            </c:ext>
          </c:extLst>
        </c:ser>
        <c:ser>
          <c:idx val="3"/>
          <c:order val="3"/>
          <c:tx>
            <c:strRef>
              <c:f>Список!$A$10</c:f>
              <c:strCache>
                <c:ptCount val="1"/>
                <c:pt idx="0">
                  <c:v>3. Платформенная занятость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ай</c:v>
                  </c:pt>
                  <c:pt idx="1">
                    <c:v>2 ай</c:v>
                  </c:pt>
                  <c:pt idx="2">
                    <c:v>3 ай</c:v>
                  </c:pt>
                  <c:pt idx="3">
                    <c:v>4 ай</c:v>
                  </c:pt>
                  <c:pt idx="4">
                    <c:v>5 ай</c:v>
                  </c:pt>
                  <c:pt idx="5">
                    <c:v>6 ай</c:v>
                  </c:pt>
                  <c:pt idx="6">
                    <c:v>7 ай</c:v>
                  </c:pt>
                  <c:pt idx="7">
                    <c:v>8 ай</c:v>
                  </c:pt>
                  <c:pt idx="8">
                    <c:v>9 ай</c:v>
                  </c:pt>
                  <c:pt idx="9">
                    <c:v>10 ай</c:v>
                  </c:pt>
                  <c:pt idx="10">
                    <c:v>11 ай</c:v>
                  </c:pt>
                  <c:pt idx="11">
                    <c:v>12 ай</c:v>
                  </c:pt>
                </c:lvl>
                <c:lvl>
                  <c:pt idx="0">
                    <c:v>Төлем жиілігімен қатысушылар саны</c:v>
                  </c:pt>
                </c:lvl>
              </c:multiLvlStrCache>
            </c:multiLvlStrRef>
          </c:cat>
          <c:val>
            <c:numRef>
              <c:f>Список!$B$10:$O$10</c:f>
            </c:numRef>
          </c:val>
          <c:extLst>
            <c:ext xmlns:c16="http://schemas.microsoft.com/office/drawing/2014/chart" uri="{C3380CC4-5D6E-409C-BE32-E72D297353CC}">
              <c16:uniqueId val="{00000003-8904-4907-BB38-7A708D08E5C4}"/>
            </c:ext>
          </c:extLst>
        </c:ser>
        <c:ser>
          <c:idx val="4"/>
          <c:order val="4"/>
          <c:tx>
            <c:strRef>
              <c:f>Список!$A$11</c:f>
              <c:strCache>
                <c:ptCount val="1"/>
                <c:pt idx="0">
                  <c:v>4. ИП руководители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ай</c:v>
                  </c:pt>
                  <c:pt idx="1">
                    <c:v>2 ай</c:v>
                  </c:pt>
                  <c:pt idx="2">
                    <c:v>3 ай</c:v>
                  </c:pt>
                  <c:pt idx="3">
                    <c:v>4 ай</c:v>
                  </c:pt>
                  <c:pt idx="4">
                    <c:v>5 ай</c:v>
                  </c:pt>
                  <c:pt idx="5">
                    <c:v>6 ай</c:v>
                  </c:pt>
                  <c:pt idx="6">
                    <c:v>7 ай</c:v>
                  </c:pt>
                  <c:pt idx="7">
                    <c:v>8 ай</c:v>
                  </c:pt>
                  <c:pt idx="8">
                    <c:v>9 ай</c:v>
                  </c:pt>
                  <c:pt idx="9">
                    <c:v>10 ай</c:v>
                  </c:pt>
                  <c:pt idx="10">
                    <c:v>11 ай</c:v>
                  </c:pt>
                  <c:pt idx="11">
                    <c:v>12 ай</c:v>
                  </c:pt>
                </c:lvl>
                <c:lvl>
                  <c:pt idx="0">
                    <c:v>Төлем жиілігімен қатысушылар саны</c:v>
                  </c:pt>
                </c:lvl>
              </c:multiLvlStrCache>
            </c:multiLvlStrRef>
          </c:cat>
          <c:val>
            <c:numRef>
              <c:f>Список!$B$11:$O$11</c:f>
            </c:numRef>
          </c:val>
          <c:extLst>
            <c:ext xmlns:c16="http://schemas.microsoft.com/office/drawing/2014/chart" uri="{C3380CC4-5D6E-409C-BE32-E72D297353CC}">
              <c16:uniqueId val="{00000004-8904-4907-BB38-7A708D08E5C4}"/>
            </c:ext>
          </c:extLst>
        </c:ser>
        <c:ser>
          <c:idx val="5"/>
          <c:order val="5"/>
          <c:tx>
            <c:strRef>
              <c:f>Список!$A$12</c:f>
              <c:strCache>
                <c:ptCount val="1"/>
                <c:pt idx="0">
                  <c:v>5. ИП наемные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ай</c:v>
                  </c:pt>
                  <c:pt idx="1">
                    <c:v>2 ай</c:v>
                  </c:pt>
                  <c:pt idx="2">
                    <c:v>3 ай</c:v>
                  </c:pt>
                  <c:pt idx="3">
                    <c:v>4 ай</c:v>
                  </c:pt>
                  <c:pt idx="4">
                    <c:v>5 ай</c:v>
                  </c:pt>
                  <c:pt idx="5">
                    <c:v>6 ай</c:v>
                  </c:pt>
                  <c:pt idx="6">
                    <c:v>7 ай</c:v>
                  </c:pt>
                  <c:pt idx="7">
                    <c:v>8 ай</c:v>
                  </c:pt>
                  <c:pt idx="8">
                    <c:v>9 ай</c:v>
                  </c:pt>
                  <c:pt idx="9">
                    <c:v>10 ай</c:v>
                  </c:pt>
                  <c:pt idx="10">
                    <c:v>11 ай</c:v>
                  </c:pt>
                  <c:pt idx="11">
                    <c:v>12 ай</c:v>
                  </c:pt>
                </c:lvl>
                <c:lvl>
                  <c:pt idx="0">
                    <c:v>Төлем жиілігімен қатысушылар саны</c:v>
                  </c:pt>
                </c:lvl>
              </c:multiLvlStrCache>
            </c:multiLvlStrRef>
          </c:cat>
          <c:val>
            <c:numRef>
              <c:f>Список!$B$12:$O$12</c:f>
            </c:numRef>
          </c:val>
          <c:extLst>
            <c:ext xmlns:c16="http://schemas.microsoft.com/office/drawing/2014/chart" uri="{C3380CC4-5D6E-409C-BE32-E72D297353CC}">
              <c16:uniqueId val="{00000005-8904-4907-BB38-7A708D08E5C4}"/>
            </c:ext>
          </c:extLst>
        </c:ser>
        <c:ser>
          <c:idx val="6"/>
          <c:order val="6"/>
          <c:tx>
            <c:strRef>
              <c:f>Список!$A$13</c:f>
              <c:strCache>
                <c:ptCount val="1"/>
                <c:pt idx="0">
                  <c:v>6. Смешанные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ай</c:v>
                  </c:pt>
                  <c:pt idx="1">
                    <c:v>2 ай</c:v>
                  </c:pt>
                  <c:pt idx="2">
                    <c:v>3 ай</c:v>
                  </c:pt>
                  <c:pt idx="3">
                    <c:v>4 ай</c:v>
                  </c:pt>
                  <c:pt idx="4">
                    <c:v>5 ай</c:v>
                  </c:pt>
                  <c:pt idx="5">
                    <c:v>6 ай</c:v>
                  </c:pt>
                  <c:pt idx="6">
                    <c:v>7 ай</c:v>
                  </c:pt>
                  <c:pt idx="7">
                    <c:v>8 ай</c:v>
                  </c:pt>
                  <c:pt idx="8">
                    <c:v>9 ай</c:v>
                  </c:pt>
                  <c:pt idx="9">
                    <c:v>10 ай</c:v>
                  </c:pt>
                  <c:pt idx="10">
                    <c:v>11 ай</c:v>
                  </c:pt>
                  <c:pt idx="11">
                    <c:v>12 ай</c:v>
                  </c:pt>
                </c:lvl>
                <c:lvl>
                  <c:pt idx="0">
                    <c:v>Төлем жиілігімен қатысушылар саны</c:v>
                  </c:pt>
                </c:lvl>
              </c:multiLvlStrCache>
            </c:multiLvlStrRef>
          </c:cat>
          <c:val>
            <c:numRef>
              <c:f>Список!$B$13:$O$13</c:f>
            </c:numRef>
          </c:val>
          <c:extLst>
            <c:ext xmlns:c16="http://schemas.microsoft.com/office/drawing/2014/chart" uri="{C3380CC4-5D6E-409C-BE32-E72D297353CC}">
              <c16:uniqueId val="{00000006-8904-4907-BB38-7A708D08E5C4}"/>
            </c:ext>
          </c:extLst>
        </c:ser>
        <c:ser>
          <c:idx val="7"/>
          <c:order val="7"/>
          <c:tx>
            <c:strRef>
              <c:f>Список!$A$14</c:f>
              <c:strCache>
                <c:ptCount val="1"/>
                <c:pt idx="0">
                  <c:v>7. ЕСП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ай</c:v>
                  </c:pt>
                  <c:pt idx="1">
                    <c:v>2 ай</c:v>
                  </c:pt>
                  <c:pt idx="2">
                    <c:v>3 ай</c:v>
                  </c:pt>
                  <c:pt idx="3">
                    <c:v>4 ай</c:v>
                  </c:pt>
                  <c:pt idx="4">
                    <c:v>5 ай</c:v>
                  </c:pt>
                  <c:pt idx="5">
                    <c:v>6 ай</c:v>
                  </c:pt>
                  <c:pt idx="6">
                    <c:v>7 ай</c:v>
                  </c:pt>
                  <c:pt idx="7">
                    <c:v>8 ай</c:v>
                  </c:pt>
                  <c:pt idx="8">
                    <c:v>9 ай</c:v>
                  </c:pt>
                  <c:pt idx="9">
                    <c:v>10 ай</c:v>
                  </c:pt>
                  <c:pt idx="10">
                    <c:v>11 ай</c:v>
                  </c:pt>
                  <c:pt idx="11">
                    <c:v>12 ай</c:v>
                  </c:pt>
                </c:lvl>
                <c:lvl>
                  <c:pt idx="0">
                    <c:v>Төлем жиілігімен қатысушылар саны</c:v>
                  </c:pt>
                </c:lvl>
              </c:multiLvlStrCache>
            </c:multiLvlStrRef>
          </c:cat>
          <c:val>
            <c:numRef>
              <c:f>Список!$B$14:$O$14</c:f>
            </c:numRef>
          </c:val>
          <c:extLst>
            <c:ext xmlns:c16="http://schemas.microsoft.com/office/drawing/2014/chart" uri="{C3380CC4-5D6E-409C-BE32-E72D297353CC}">
              <c16:uniqueId val="{00000007-8904-4907-BB38-7A708D08E5C4}"/>
            </c:ext>
          </c:extLst>
        </c:ser>
        <c:ser>
          <c:idx val="8"/>
          <c:order val="8"/>
          <c:tx>
            <c:strRef>
              <c:f>Список!$A$15</c:f>
              <c:strCache>
                <c:ptCount val="1"/>
                <c:pt idx="0">
                  <c:v>Всего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ай</c:v>
                  </c:pt>
                  <c:pt idx="1">
                    <c:v>2 ай</c:v>
                  </c:pt>
                  <c:pt idx="2">
                    <c:v>3 ай</c:v>
                  </c:pt>
                  <c:pt idx="3">
                    <c:v>4 ай</c:v>
                  </c:pt>
                  <c:pt idx="4">
                    <c:v>5 ай</c:v>
                  </c:pt>
                  <c:pt idx="5">
                    <c:v>6 ай</c:v>
                  </c:pt>
                  <c:pt idx="6">
                    <c:v>7 ай</c:v>
                  </c:pt>
                  <c:pt idx="7">
                    <c:v>8 ай</c:v>
                  </c:pt>
                  <c:pt idx="8">
                    <c:v>9 ай</c:v>
                  </c:pt>
                  <c:pt idx="9">
                    <c:v>10 ай</c:v>
                  </c:pt>
                  <c:pt idx="10">
                    <c:v>11 ай</c:v>
                  </c:pt>
                  <c:pt idx="11">
                    <c:v>12 ай</c:v>
                  </c:pt>
                </c:lvl>
                <c:lvl>
                  <c:pt idx="0">
                    <c:v>Төлем жиілігімен қатысушылар саны</c:v>
                  </c:pt>
                </c:lvl>
              </c:multiLvlStrCache>
            </c:multiLvlStrRef>
          </c:cat>
          <c:val>
            <c:numRef>
              <c:f>Список!$B$15:$O$15</c:f>
            </c:numRef>
          </c:val>
          <c:extLst>
            <c:ext xmlns:c16="http://schemas.microsoft.com/office/drawing/2014/chart" uri="{C3380CC4-5D6E-409C-BE32-E72D297353CC}">
              <c16:uniqueId val="{00000008-8904-4907-BB38-7A708D08E5C4}"/>
            </c:ext>
          </c:extLst>
        </c:ser>
        <c:ser>
          <c:idx val="9"/>
          <c:order val="9"/>
          <c:tx>
            <c:strRef>
              <c:f>Список!$A$16</c:f>
              <c:strCache>
                <c:ptCount val="1"/>
                <c:pt idx="0">
                  <c:v>Всего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904-4907-BB38-7A708D08E5C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904-4907-BB38-7A708D08E5C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904-4907-BB38-7A708D08E5C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904-4907-BB38-7A708D08E5C4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904-4907-BB38-7A708D08E5C4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904-4907-BB38-7A708D08E5C4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8904-4907-BB38-7A708D08E5C4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8904-4907-BB38-7A708D08E5C4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8904-4907-BB38-7A708D08E5C4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8904-4907-BB38-7A708D08E5C4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8904-4907-BB38-7A708D08E5C4}"/>
              </c:ext>
            </c:extLst>
          </c:dPt>
          <c:dPt>
            <c:idx val="1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8904-4907-BB38-7A708D08E5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ай</c:v>
                  </c:pt>
                  <c:pt idx="1">
                    <c:v>2 ай</c:v>
                  </c:pt>
                  <c:pt idx="2">
                    <c:v>3 ай</c:v>
                  </c:pt>
                  <c:pt idx="3">
                    <c:v>4 ай</c:v>
                  </c:pt>
                  <c:pt idx="4">
                    <c:v>5 ай</c:v>
                  </c:pt>
                  <c:pt idx="5">
                    <c:v>6 ай</c:v>
                  </c:pt>
                  <c:pt idx="6">
                    <c:v>7 ай</c:v>
                  </c:pt>
                  <c:pt idx="7">
                    <c:v>8 ай</c:v>
                  </c:pt>
                  <c:pt idx="8">
                    <c:v>9 ай</c:v>
                  </c:pt>
                  <c:pt idx="9">
                    <c:v>10 ай</c:v>
                  </c:pt>
                  <c:pt idx="10">
                    <c:v>11 ай</c:v>
                  </c:pt>
                  <c:pt idx="11">
                    <c:v>12 ай</c:v>
                  </c:pt>
                </c:lvl>
                <c:lvl>
                  <c:pt idx="0">
                    <c:v>Төлем жиілігімен қатысушылар саны</c:v>
                  </c:pt>
                </c:lvl>
              </c:multiLvlStrCache>
            </c:multiLvlStrRef>
          </c:cat>
          <c:val>
            <c:numRef>
              <c:f>Список!$B$16:$O$16</c:f>
              <c:numCache>
                <c:formatCode>0.0</c:formatCode>
                <c:ptCount val="12"/>
                <c:pt idx="0">
                  <c:v>6.3083937863848192</c:v>
                </c:pt>
                <c:pt idx="1">
                  <c:v>5.3573021796446563</c:v>
                </c:pt>
                <c:pt idx="2">
                  <c:v>4.7534249741040862</c:v>
                </c:pt>
                <c:pt idx="3">
                  <c:v>4.3451749060185296</c:v>
                </c:pt>
                <c:pt idx="4">
                  <c:v>3.9846651726360123</c:v>
                </c:pt>
                <c:pt idx="5">
                  <c:v>3.8707407035790333</c:v>
                </c:pt>
                <c:pt idx="6">
                  <c:v>3.9390017765138028</c:v>
                </c:pt>
                <c:pt idx="7">
                  <c:v>4.6381110038838758</c:v>
                </c:pt>
                <c:pt idx="8">
                  <c:v>6.0781900094573835</c:v>
                </c:pt>
                <c:pt idx="9">
                  <c:v>8.2036587467050541</c:v>
                </c:pt>
                <c:pt idx="10">
                  <c:v>13.817843125611198</c:v>
                </c:pt>
                <c:pt idx="11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904-4907-BB38-7A708D08E5C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29746207896897"/>
          <c:y val="1.9796663295246299E-2"/>
          <c:w val="0.46522606136244232"/>
          <c:h val="0.93251109063779913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none" spc="0" baseline="0">
              <a:ln w="0"/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ln>
            <a:noFill/>
          </a:ln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KZ" sz="10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Жұмыс берушілердің саны бойынша ӘТжб алушыларының  үлесі  2023-2024 жж.</a:t>
            </a:r>
          </a:p>
        </c:rich>
      </c:tx>
      <c:layout>
        <c:manualLayout>
          <c:xMode val="edge"/>
          <c:yMode val="edge"/>
          <c:x val="6.9269974786739463E-2"/>
          <c:y val="2.6974291607165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10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219445970749502"/>
          <c:y val="0.26026962995438718"/>
          <c:w val="0.70780554029250509"/>
          <c:h val="0.52493402581635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ru-KZ"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жұмыс беруші</c:v>
                </c:pt>
                <c:pt idx="1">
                  <c:v>2 жұмыс беруші</c:v>
                </c:pt>
                <c:pt idx="2">
                  <c:v>3 жұмыс беруші</c:v>
                </c:pt>
                <c:pt idx="3">
                  <c:v>4 және одан да көп жұмыс беруші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27.4</c:v>
                </c:pt>
                <c:pt idx="2">
                  <c:v>5.7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5-4024-9E57-FFE31C928D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KZ"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жұмыс беруші</c:v>
                </c:pt>
                <c:pt idx="1">
                  <c:v>2 жұмыс беруші</c:v>
                </c:pt>
                <c:pt idx="2">
                  <c:v>3 жұмыс беруші</c:v>
                </c:pt>
                <c:pt idx="3">
                  <c:v>4 және одан да көп жұмыс беруші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62</c:v>
                </c:pt>
                <c:pt idx="1">
                  <c:v>31.2</c:v>
                </c:pt>
                <c:pt idx="2">
                  <c:v>5.8</c:v>
                </c:pt>
                <c:pt idx="3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75-4024-9E57-FFE31C928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8928927"/>
        <c:axId val="314562271"/>
      </c:barChart>
      <c:catAx>
        <c:axId val="418928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thickThin" algn="ctr">
            <a:solidFill>
              <a:schemeClr val="tx1">
                <a:lumMod val="15000"/>
                <a:lumOff val="85000"/>
              </a:schemeClr>
            </a:solidFill>
            <a:prstDash val="sysDot"/>
            <a:round/>
            <a:headEnd type="none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4562271"/>
        <c:crosses val="autoZero"/>
        <c:auto val="1"/>
        <c:lblAlgn val="ctr"/>
        <c:lblOffset val="100"/>
        <c:tickMarkSkip val="1"/>
        <c:noMultiLvlLbl val="0"/>
      </c:catAx>
      <c:valAx>
        <c:axId val="3145622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8928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64543268749036"/>
          <c:y val="0.82786075780768464"/>
          <c:w val="0.19089294135932083"/>
          <c:h val="9.032072086651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KZ"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ctr">
        <a:defRPr lang="ru-KZ" sz="9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7421940877182E-2"/>
          <c:y val="6.8287769319972116E-2"/>
          <c:w val="0.81128747418490554"/>
          <c:h val="0.53550023031439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алушылар саны (мың адам)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8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FE-444C-98A0-2B013DCB9D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Лист1!$B$2:$B$17</c:f>
              <c:numCache>
                <c:formatCode>0</c:formatCode>
                <c:ptCount val="3"/>
                <c:pt idx="0">
                  <c:v>642.6</c:v>
                </c:pt>
                <c:pt idx="1">
                  <c:v>575.70000000000005</c:v>
                </c:pt>
                <c:pt idx="2">
                  <c:v>672.6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6-4998-8826-42BCCA4C27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жаңа тағайындаулар саны (мың адам)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Лист1!$C$2:$C$17</c:f>
              <c:numCache>
                <c:formatCode>0.0</c:formatCode>
                <c:ptCount val="3"/>
                <c:pt idx="0">
                  <c:v>323.3</c:v>
                </c:pt>
                <c:pt idx="1">
                  <c:v>312.7</c:v>
                </c:pt>
                <c:pt idx="2">
                  <c:v>276.8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6-4998-8826-42BCCA4C2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748873136"/>
        <c:axId val="99548748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төлемдер соммасы (млрд.теңге)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1478078453190481E-2"/>
                  <c:y val="-5.5432605676368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A6-43B7-A977-747E15ACEBBD}"/>
                </c:ext>
              </c:extLst>
            </c:dLbl>
            <c:dLbl>
              <c:idx val="1"/>
              <c:layout>
                <c:manualLayout>
                  <c:x val="-7.8534062021652196E-2"/>
                  <c:y val="-6.0127385759246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66-4998-8826-42BCCA4C2758}"/>
                </c:ext>
              </c:extLst>
            </c:dLbl>
            <c:dLbl>
              <c:idx val="2"/>
              <c:layout>
                <c:manualLayout>
                  <c:x val="-9.1177791700241345E-2"/>
                  <c:y val="-5.1866164424831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66-4998-8826-42BCCA4C2758}"/>
                </c:ext>
              </c:extLst>
            </c:dLbl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Лист1!$D$2:$D$17</c:f>
              <c:numCache>
                <c:formatCode>0.0</c:formatCode>
                <c:ptCount val="3"/>
                <c:pt idx="0">
                  <c:v>171.9</c:v>
                </c:pt>
                <c:pt idx="1">
                  <c:v>287</c:v>
                </c:pt>
                <c:pt idx="2">
                  <c:v>404.1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66-4998-8826-42BCCA4C2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502447"/>
        <c:axId val="726488319"/>
      </c:lineChart>
      <c:catAx>
        <c:axId val="748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95487488"/>
        <c:crosses val="autoZero"/>
        <c:auto val="1"/>
        <c:lblAlgn val="ctr"/>
        <c:lblOffset val="100"/>
        <c:noMultiLvlLbl val="0"/>
      </c:catAx>
      <c:valAx>
        <c:axId val="99548748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873136"/>
        <c:crosses val="autoZero"/>
        <c:crossBetween val="between"/>
      </c:valAx>
      <c:valAx>
        <c:axId val="726488319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502447"/>
        <c:crosses val="max"/>
        <c:crossBetween val="between"/>
      </c:valAx>
      <c:catAx>
        <c:axId val="594502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64883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149131413670904E-3"/>
          <c:y val="0.74940225797721227"/>
          <c:w val="0.98116991394536113"/>
          <c:h val="0.21645385736280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17784475582208E-2"/>
          <c:y val="5.5290060564656171E-2"/>
          <c:w val="0.84896361650117491"/>
          <c:h val="0.7105782885828462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'СВур очередность'!$B$15</c:f>
              <c:strCache>
                <c:ptCount val="1"/>
                <c:pt idx="0">
                  <c:v>1 балаға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'СВур очередность'!$U$15:$W$15</c:f>
              <c:numCache>
                <c:formatCode>0.0%</c:formatCode>
                <c:ptCount val="2"/>
                <c:pt idx="0">
                  <c:v>0.24170437471230427</c:v>
                </c:pt>
                <c:pt idx="1">
                  <c:v>0.23322321274583852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5-4105-AEB0-813C81AAC781}"/>
            </c:ext>
          </c:extLst>
        </c:ser>
        <c:ser>
          <c:idx val="2"/>
          <c:order val="1"/>
          <c:tx>
            <c:strRef>
              <c:f>'СВур очередность'!$B$16</c:f>
              <c:strCache>
                <c:ptCount val="1"/>
                <c:pt idx="0">
                  <c:v>2 балаға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'СВур очередность'!$U$16:$W$16</c:f>
              <c:numCache>
                <c:formatCode>0.0%</c:formatCode>
                <c:ptCount val="2"/>
                <c:pt idx="0">
                  <c:v>0.24388782254492397</c:v>
                </c:pt>
                <c:pt idx="1">
                  <c:v>0.24074332883335614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5-4105-AEB0-813C81AAC781}"/>
            </c:ext>
          </c:extLst>
        </c:ser>
        <c:ser>
          <c:idx val="3"/>
          <c:order val="2"/>
          <c:tx>
            <c:strRef>
              <c:f>'СВур очередность'!$B$17</c:f>
              <c:strCache>
                <c:ptCount val="1"/>
                <c:pt idx="0">
                  <c:v>3 балаға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'СВур очередность'!$U$17:$W$17</c:f>
              <c:numCache>
                <c:formatCode>0.0%</c:formatCode>
                <c:ptCount val="2"/>
                <c:pt idx="0">
                  <c:v>0.21924803932637943</c:v>
                </c:pt>
                <c:pt idx="1">
                  <c:v>0.21850709787153061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65-4105-AEB0-813C81AAC781}"/>
            </c:ext>
          </c:extLst>
        </c:ser>
        <c:ser>
          <c:idx val="4"/>
          <c:order val="3"/>
          <c:tx>
            <c:strRef>
              <c:f>'СВур очередность'!$B$18</c:f>
              <c:strCache>
                <c:ptCount val="1"/>
                <c:pt idx="0">
                  <c:v>4 және одан да көп балаға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'СВур очередность'!$U$18:$W$18</c:f>
              <c:numCache>
                <c:formatCode>0.0%</c:formatCode>
                <c:ptCount val="2"/>
                <c:pt idx="0">
                  <c:v>0.29515976341639238</c:v>
                </c:pt>
                <c:pt idx="1">
                  <c:v>0.30752636054927474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65-4105-AEB0-813C81AAC7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9810048"/>
        <c:axId val="109811584"/>
      </c:barChart>
      <c:catAx>
        <c:axId val="10981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811584"/>
        <c:crosses val="autoZero"/>
        <c:auto val="1"/>
        <c:lblAlgn val="ctr"/>
        <c:lblOffset val="100"/>
        <c:noMultiLvlLbl val="0"/>
      </c:catAx>
      <c:valAx>
        <c:axId val="1098115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981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292905115022005E-2"/>
          <c:y val="0.838885035833416"/>
          <c:w val="0.84685911048859708"/>
          <c:h val="0.13961534637281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5890866777035"/>
          <c:y val="0.11452681620745941"/>
          <c:w val="0.72888962460524576"/>
          <c:h val="0.684193315852410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'СВур работод гос)'!$C$46</c:f>
              <c:strCache>
                <c:ptCount val="1"/>
                <c:pt idx="0">
                  <c:v>2024</c:v>
                </c:pt>
              </c:strCache>
            </c:strRef>
          </c:tx>
          <c:spPr>
            <a:pattFill prst="sphere">
              <a:fgClr>
                <a:srgbClr val="FF0000"/>
              </a:fgClr>
              <a:bgClr>
                <a:srgbClr val="FFC000"/>
              </a:bgClr>
            </a:patt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'СВур работод гос)'!$B$47:$B$50</c:f>
              <c:strCache>
                <c:ptCount val="4"/>
                <c:pt idx="0">
                  <c:v>1 жұмыс беруші </c:v>
                </c:pt>
                <c:pt idx="1">
                  <c:v>2 жұмыс беруші</c:v>
                </c:pt>
                <c:pt idx="2">
                  <c:v>3 жұмыс беруші</c:v>
                </c:pt>
                <c:pt idx="3">
                  <c:v>4 және одан да көп жұмыс беруші</c:v>
                </c:pt>
              </c:strCache>
            </c:strRef>
          </c:cat>
          <c:val>
            <c:numRef>
              <c:f>'СВур работод гос)'!$C$47:$C$50</c:f>
              <c:numCache>
                <c:formatCode>0.0</c:formatCode>
                <c:ptCount val="4"/>
                <c:pt idx="0">
                  <c:v>48.963307590611251</c:v>
                </c:pt>
                <c:pt idx="1">
                  <c:v>33.366685690755013</c:v>
                </c:pt>
                <c:pt idx="2">
                  <c:v>11.773863792343647</c:v>
                </c:pt>
                <c:pt idx="3">
                  <c:v>5.8961429262900866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D-4221-8364-DE73D875DA21}"/>
            </c:ext>
          </c:extLst>
        </c:ser>
        <c:ser>
          <c:idx val="1"/>
          <c:order val="1"/>
          <c:tx>
            <c:strRef>
              <c:f>'СВур работод гос)'!$D$46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65CC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'СВур работод гос)'!$B$47:$B$50</c:f>
              <c:strCache>
                <c:ptCount val="4"/>
                <c:pt idx="0">
                  <c:v>1 жұмыс беруші </c:v>
                </c:pt>
                <c:pt idx="1">
                  <c:v>2 жұмыс беруші</c:v>
                </c:pt>
                <c:pt idx="2">
                  <c:v>3 жұмыс беруші</c:v>
                </c:pt>
                <c:pt idx="3">
                  <c:v>4 және одан да көп жұмыс беруші</c:v>
                </c:pt>
              </c:strCache>
            </c:strRef>
          </c:cat>
          <c:val>
            <c:numRef>
              <c:f>'СВур работод гос)'!$D$47:$D$50</c:f>
              <c:numCache>
                <c:formatCode>0.0</c:formatCode>
                <c:ptCount val="4"/>
                <c:pt idx="0">
                  <c:v>48.075520933266816</c:v>
                </c:pt>
                <c:pt idx="1">
                  <c:v>35.757319927856017</c:v>
                </c:pt>
                <c:pt idx="2">
                  <c:v>11.761451577829797</c:v>
                </c:pt>
                <c:pt idx="3">
                  <c:v>4.4057075610473664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AD-4221-8364-DE73D875D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10624"/>
        <c:axId val="127212160"/>
      </c:barChart>
      <c:catAx>
        <c:axId val="127210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anchor="b"/>
          <a:lstStyle/>
          <a:p>
            <a:pPr>
              <a:defRPr sz="1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7212160"/>
        <c:crosses val="autoZero"/>
        <c:auto val="1"/>
        <c:lblAlgn val="r"/>
        <c:lblOffset val="100"/>
        <c:noMultiLvlLbl val="0"/>
      </c:catAx>
      <c:valAx>
        <c:axId val="12721216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721062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956107957435553"/>
          <c:y val="0.9102912882158386"/>
          <c:w val="0.64622810230116579"/>
          <c:h val="7.0028485245314465E-2"/>
        </c:manualLayout>
      </c:layout>
      <c:overlay val="0"/>
      <c:txPr>
        <a:bodyPr/>
        <a:lstStyle/>
        <a:p>
          <a:pPr>
            <a:defRPr sz="1000" b="1" i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 anchor="t"/>
    <a:lstStyle/>
    <a:p>
      <a:pPr>
        <a:defRPr sz="1400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99508852481527E-2"/>
          <c:y val="6.32365932405725E-2"/>
          <c:w val="0.94078423377045051"/>
          <c:h val="0.8352599609045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8B8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Лист1!$B$2:$B$16</c:f>
              <c:numCache>
                <c:formatCode>#,##0</c:formatCode>
                <c:ptCount val="3"/>
                <c:pt idx="0">
                  <c:v>45997</c:v>
                </c:pt>
                <c:pt idx="1">
                  <c:v>68957</c:v>
                </c:pt>
                <c:pt idx="2">
                  <c:v>86758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3-4E04-B0DD-A072734BA4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748890336"/>
        <c:axId val="1171503728"/>
      </c:barChart>
      <c:catAx>
        <c:axId val="7488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71503728"/>
        <c:crosses val="autoZero"/>
        <c:auto val="1"/>
        <c:lblAlgn val="ctr"/>
        <c:lblOffset val="100"/>
        <c:noMultiLvlLbl val="0"/>
      </c:catAx>
      <c:valAx>
        <c:axId val="1171503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488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балаға</c:v>
                </c:pt>
                <c:pt idx="1">
                  <c:v>2 балаға</c:v>
                </c:pt>
                <c:pt idx="2">
                  <c:v>3 балаға</c:v>
                </c:pt>
                <c:pt idx="3">
                  <c:v>4 және одан да көп балаға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82975</c:v>
                </c:pt>
                <c:pt idx="1">
                  <c:v>83570</c:v>
                </c:pt>
                <c:pt idx="2">
                  <c:v>90814</c:v>
                </c:pt>
                <c:pt idx="3">
                  <c:v>89410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4-4236-8956-310D0457AE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251485088"/>
        <c:axId val="75430816"/>
      </c:barChart>
      <c:catAx>
        <c:axId val="2514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5430816"/>
        <c:crosses val="autoZero"/>
        <c:auto val="1"/>
        <c:lblAlgn val="ctr"/>
        <c:lblOffset val="100"/>
        <c:noMultiLvlLbl val="0"/>
      </c:catAx>
      <c:valAx>
        <c:axId val="754308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5148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7614070430008E-2"/>
          <c:y val="7.0089777127553363E-2"/>
          <c:w val="0.93764360684933523"/>
          <c:h val="0.5792270356890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асыраушысынан айырылу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3-4676-8F19-D94D976EED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еңбек қабілеттілігінен айырылу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0.02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3-4676-8F19-D94D976EED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жұмысынан айырылу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0.26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93-4676-8F19-D94D976EED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жүктілік және босану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Лист1!$E$2:$E$3</c:f>
              <c:numCache>
                <c:formatCode>0%</c:formatCode>
                <c:ptCount val="2"/>
                <c:pt idx="0">
                  <c:v>0.34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3-4676-8F19-D94D976EED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бала күтімі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Лист1!$F$2:$F$3</c:f>
              <c:numCache>
                <c:formatCode>0%</c:formatCode>
                <c:ptCount val="2"/>
                <c:pt idx="0">
                  <c:v>0.37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93-4676-8F19-D94D976EE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3809071"/>
        <c:axId val="732924879"/>
      </c:barChart>
      <c:catAx>
        <c:axId val="82380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2924879"/>
        <c:crosses val="autoZero"/>
        <c:auto val="1"/>
        <c:lblAlgn val="ctr"/>
        <c:lblOffset val="100"/>
        <c:noMultiLvlLbl val="0"/>
      </c:catAx>
      <c:valAx>
        <c:axId val="7329248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380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98374280445138E-2"/>
          <c:y val="0.77042060890305741"/>
          <c:w val="0.97329314044640391"/>
          <c:h val="0.21046399733488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88451399200548E-2"/>
          <c:y val="8.459466720546735E-2"/>
          <c:w val="0.94482309720159896"/>
          <c:h val="0.69021699309254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Лист1!$D$9</c:f>
              <c:strCache>
                <c:ptCount val="1"/>
                <c:pt idx="0">
                  <c:v>дәстүрлі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Лист1!$E$9:$F$9</c:f>
              <c:numCache>
                <c:formatCode>0.0%</c:formatCode>
                <c:ptCount val="2"/>
                <c:pt idx="0">
                  <c:v>0.39</c:v>
                </c:pt>
                <c:pt idx="1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4-46F4-A564-9FDECEF5430E}"/>
            </c:ext>
          </c:extLst>
        </c:ser>
        <c:ser>
          <c:idx val="1"/>
          <c:order val="1"/>
          <c:tx>
            <c:strRef>
              <c:f>Лист1!$D$10</c:f>
              <c:strCache>
                <c:ptCount val="1"/>
                <c:pt idx="0">
                  <c:v>электрондық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Лист1!$E$10:$F$10</c:f>
              <c:numCache>
                <c:formatCode>0.0%</c:formatCode>
                <c:ptCount val="2"/>
                <c:pt idx="0">
                  <c:v>0.59599999999999997</c:v>
                </c:pt>
                <c:pt idx="1">
                  <c:v>0.70499999999999996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4-46F4-A564-9FDECEF5430E}"/>
            </c:ext>
          </c:extLst>
        </c:ser>
        <c:ser>
          <c:idx val="2"/>
          <c:order val="2"/>
          <c:tx>
            <c:strRef>
              <c:f>Лист1!$D$11</c:f>
              <c:strCache>
                <c:ptCount val="1"/>
                <c:pt idx="0">
                  <c:v>композиттік</c:v>
                </c:pt>
              </c:strCache>
            </c:strRef>
          </c:tx>
          <c:spPr>
            <a:solidFill>
              <a:srgbClr val="0D5369"/>
            </a:solidFill>
            <a:ln>
              <a:solidFill>
                <a:srgbClr val="0D536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Лист1!$E$11:$F$11</c:f>
              <c:numCache>
                <c:formatCode>0.0%</c:formatCode>
                <c:ptCount val="2"/>
                <c:pt idx="0">
                  <c:v>1.4E-2</c:v>
                </c:pt>
                <c:pt idx="1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64-46F4-A564-9FDECEF543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8307088"/>
        <c:axId val="1968061008"/>
      </c:barChart>
      <c:catAx>
        <c:axId val="196830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68061008"/>
        <c:crosses val="autoZero"/>
        <c:auto val="1"/>
        <c:lblAlgn val="ctr"/>
        <c:lblOffset val="100"/>
        <c:noMultiLvlLbl val="0"/>
      </c:catAx>
      <c:valAx>
        <c:axId val="19680610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6830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45689477266979"/>
          <c:y val="0.87057282357460219"/>
          <c:w val="0.53508601297111424"/>
          <c:h val="8.9949665062846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593147614383E-2"/>
          <c:y val="3.6835394492908222E-2"/>
          <c:w val="0.8882087785407502"/>
          <c:h val="0.70593743275387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қайтаруға өтінімдер саны (мың)</c:v>
                </c:pt>
              </c:strCache>
            </c:strRef>
          </c:tx>
          <c:spPr>
            <a:solidFill>
              <a:srgbClr val="00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2023 жылдағы 12 ай</c:v>
                </c:pt>
                <c:pt idx="1">
                  <c:v>2024 жылдағы 12 ай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84.2</c:v>
                </c:pt>
                <c:pt idx="1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2-4949-92EF-DC576B26E8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қатысушылар саны (мың адам)</c:v>
                </c:pt>
              </c:strCache>
            </c:strRef>
          </c:tx>
          <c:spPr>
            <a:solidFill>
              <a:srgbClr val="7F6000">
                <a:alpha val="7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2023 жылдағы 12 ай</c:v>
                </c:pt>
                <c:pt idx="1">
                  <c:v>2024 жылдағы 12 ай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134.80000000000001</c:v>
                </c:pt>
                <c:pt idx="1">
                  <c:v>402.4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E2-4949-92EF-DC576B26E87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15704608"/>
        <c:axId val="41570169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ӘА қайтару сомасы (млрд.тг)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8482984818265544E-2"/>
                  <c:y val="-4.0154214350164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E2-4949-92EF-DC576B26E87D}"/>
                </c:ext>
              </c:extLst>
            </c:dLbl>
            <c:dLbl>
              <c:idx val="1"/>
              <c:layout>
                <c:manualLayout>
                  <c:x val="-7.8482984818265544E-2"/>
                  <c:y val="-4.39441331131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E2-4949-92EF-DC576B26E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2023 жылдағы 12 ай</c:v>
                </c:pt>
                <c:pt idx="1">
                  <c:v>2024 жылдағы 12 ай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 formatCode="0.0">
                  <c:v>1</c:v>
                </c:pt>
                <c:pt idx="1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E2-4949-92EF-DC576B26E8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5719168"/>
        <c:axId val="415726656"/>
      </c:lineChart>
      <c:catAx>
        <c:axId val="4157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15701696"/>
        <c:crosses val="autoZero"/>
        <c:auto val="1"/>
        <c:lblAlgn val="ctr"/>
        <c:lblOffset val="100"/>
        <c:noMultiLvlLbl val="0"/>
      </c:catAx>
      <c:valAx>
        <c:axId val="41570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704608"/>
        <c:crosses val="autoZero"/>
        <c:crossBetween val="between"/>
      </c:valAx>
      <c:valAx>
        <c:axId val="41572665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719168"/>
        <c:crosses val="max"/>
        <c:crossBetween val="between"/>
      </c:valAx>
      <c:catAx>
        <c:axId val="41571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5726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710846436784208E-2"/>
          <c:y val="0.83594874101685335"/>
          <c:w val="0.96009356513681654"/>
          <c:h val="0.13225950171703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B2B2B2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76-4287-B5A4-A7161C2C06E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76-4287-B5A4-A7161C2C06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0.95299999999999996</c:v>
                </c:pt>
                <c:pt idx="1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76-4287-B5A4-A7161C2C0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Лист1!$E$8</c:f>
              <c:strCache>
                <c:ptCount val="1"/>
                <c:pt idx="0">
                  <c:v>СО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Лист1!$D$9:$D$11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Лист1!$E$9:$E$11</c:f>
              <c:numCache>
                <c:formatCode>General</c:formatCode>
                <c:ptCount val="3"/>
                <c:pt idx="0">
                  <c:v>432.3</c:v>
                </c:pt>
                <c:pt idx="1">
                  <c:v>538</c:v>
                </c:pt>
                <c:pt idx="2">
                  <c:v>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F-4FE7-927C-F9984E445A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266895"/>
        <c:axId val="773019391"/>
      </c:barChart>
      <c:catAx>
        <c:axId val="79326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73019391"/>
        <c:crosses val="autoZero"/>
        <c:auto val="1"/>
        <c:lblAlgn val="ctr"/>
        <c:lblOffset val="100"/>
        <c:noMultiLvlLbl val="0"/>
      </c:catAx>
      <c:valAx>
        <c:axId val="773019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326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2056371906615"/>
          <c:y val="0.17914418924700828"/>
          <c:w val="0.5518302811845569"/>
          <c:h val="0.740470529768704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C-4902-88F7-CBC0698E17F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1C-4902-88F7-CBC0698E17F7}"/>
              </c:ext>
            </c:extLst>
          </c:dPt>
          <c:dPt>
            <c:idx val="2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1C-4902-88F7-CBC0698E17F7}"/>
              </c:ext>
            </c:extLst>
          </c:dPt>
          <c:dPt>
            <c:idx val="3"/>
            <c:bubble3D val="0"/>
            <c:spPr>
              <a:solidFill>
                <a:srgbClr val="FFCA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1C-4902-88F7-CBC0698E17F7}"/>
              </c:ext>
            </c:extLst>
          </c:dPt>
          <c:dPt>
            <c:idx val="4"/>
            <c:bubble3D val="0"/>
            <c:spPr>
              <a:solidFill>
                <a:srgbClr val="F9D9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1C-4902-88F7-CBC0698E17F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1C-4902-88F7-CBC0698E17F7}"/>
              </c:ext>
            </c:extLst>
          </c:dPt>
          <c:dPt>
            <c:idx val="6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1C-4902-88F7-CBC0698E17F7}"/>
              </c:ext>
            </c:extLst>
          </c:dPt>
          <c:dLbls>
            <c:dLbl>
              <c:idx val="0"/>
              <c:layout>
                <c:manualLayout>
                  <c:x val="0.24132371545037745"/>
                  <c:y val="0.12571953008889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1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000" dirty="0" err="1"/>
                      <a:t>жүктілігі</a:t>
                    </a:r>
                    <a:r>
                      <a:rPr lang="ru-RU" sz="1000" dirty="0"/>
                      <a:t> </a:t>
                    </a:r>
                    <a:r>
                      <a:rPr lang="ru-RU" sz="1000" dirty="0" err="1"/>
                      <a:t>және</a:t>
                    </a:r>
                    <a:r>
                      <a:rPr lang="ru-RU" sz="1000" dirty="0"/>
                      <a:t> </a:t>
                    </a:r>
                    <a:r>
                      <a:rPr lang="ru-RU" sz="1000" dirty="0" err="1"/>
                      <a:t>босануы</a:t>
                    </a:r>
                    <a:r>
                      <a:rPr lang="ru-RU" sz="1000" dirty="0"/>
                      <a:t> </a:t>
                    </a:r>
                    <a:r>
                      <a:rPr lang="ru-RU" sz="1000" dirty="0" err="1"/>
                      <a:t>бойынша</a:t>
                    </a:r>
                    <a:r>
                      <a:rPr lang="ru-RU" sz="1000" baseline="0" dirty="0"/>
                      <a:t>; </a:t>
                    </a:r>
                    <a:fld id="{A50A7055-29EF-4BE1-A278-81109CAAA8DC}" type="VALUE">
                      <a:rPr lang="en-US" sz="1000" baseline="0"/>
                      <a:pPr>
                        <a:defRPr sz="1000" i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84346419858785"/>
                      <c:h val="0.236742752697035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1C-4902-88F7-CBC0698E17F7}"/>
                </c:ext>
              </c:extLst>
            </c:dLbl>
            <c:dLbl>
              <c:idx val="1"/>
              <c:layout>
                <c:manualLayout>
                  <c:x val="-0.1558029581236825"/>
                  <c:y val="0.315971304297389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1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err="1"/>
                      <a:t>жұмысынан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айырылу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бойынша</a:t>
                    </a:r>
                    <a:r>
                      <a:rPr lang="ru-RU" baseline="0" dirty="0"/>
                      <a:t>;</a:t>
                    </a:r>
                  </a:p>
                  <a:p>
                    <a:pPr>
                      <a:defRPr sz="1000" i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aseline="0" dirty="0"/>
                      <a:t> </a:t>
                    </a:r>
                    <a:fld id="{B7986A08-7FA1-4D5C-9E1F-7979392015D4}" type="VALUE">
                      <a:rPr lang="en-US" baseline="0"/>
                      <a:pPr>
                        <a:defRPr sz="1000" i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26268480675557"/>
                      <c:h val="0.249593914662652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1C-4902-88F7-CBC0698E17F7}"/>
                </c:ext>
              </c:extLst>
            </c:dLbl>
            <c:dLbl>
              <c:idx val="2"/>
              <c:layout>
                <c:manualLayout>
                  <c:x val="-0.17171845521358375"/>
                  <c:y val="-2.51340853697910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1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/>
                      <a:t>бала </a:t>
                    </a:r>
                    <a:r>
                      <a:rPr lang="ru-RU" dirty="0" err="1"/>
                      <a:t>күтімі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бойынша</a:t>
                    </a:r>
                    <a:endParaRPr lang="ru-RU" dirty="0"/>
                  </a:p>
                  <a:p>
                    <a:pPr>
                      <a:defRPr sz="1000" i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D8FEC92D-C6E2-4DE3-85F9-963F1ACF96DE}" type="VALUE">
                      <a:rPr lang="en-US" baseline="0" smtClean="0"/>
                      <a:pPr>
                        <a:defRPr sz="1000" i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89218032833047"/>
                      <c:h val="0.174319559446931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51C-4902-88F7-CBC0698E17F7}"/>
                </c:ext>
              </c:extLst>
            </c:dLbl>
            <c:dLbl>
              <c:idx val="3"/>
              <c:layout>
                <c:manualLayout>
                  <c:x val="-0.24020665295380716"/>
                  <c:y val="-0.228860069987981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1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000" baseline="0" dirty="0" err="1"/>
                      <a:t>әлеуметтік</a:t>
                    </a:r>
                    <a:r>
                      <a:rPr lang="ru-RU" sz="1000" baseline="0" dirty="0"/>
                      <a:t> </a:t>
                    </a:r>
                    <a:r>
                      <a:rPr lang="ru-RU" sz="1000" baseline="0" dirty="0" err="1"/>
                      <a:t>аударымдар</a:t>
                    </a:r>
                    <a:r>
                      <a:rPr lang="ru-RU" sz="1000" baseline="0" dirty="0"/>
                      <a:t>; </a:t>
                    </a:r>
                    <a:fld id="{EDF9CC6B-A744-4FC7-A240-F26970CECA99}" type="VALUE">
                      <a:rPr lang="en-US" sz="1000" baseline="0"/>
                      <a:pPr>
                        <a:defRPr sz="1000" i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77703878989678"/>
                      <c:h val="0.284804819264466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51C-4902-88F7-CBC0698E17F7}"/>
                </c:ext>
              </c:extLst>
            </c:dLbl>
            <c:dLbl>
              <c:idx val="4"/>
              <c:layout>
                <c:manualLayout>
                  <c:x val="2.2012483775838108E-2"/>
                  <c:y val="-0.168850938305842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1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baseline="0" dirty="0" err="1"/>
                      <a:t>еңбекке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err="1"/>
                      <a:t>қабілеттілігінен</a:t>
                    </a:r>
                    <a:endParaRPr lang="ru-RU" baseline="0" dirty="0"/>
                  </a:p>
                  <a:p>
                    <a:pPr>
                      <a:defRPr sz="1000" i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aseline="0" dirty="0" err="1"/>
                      <a:t>айырылу</a:t>
                    </a:r>
                    <a:r>
                      <a:rPr lang="ru-RU" baseline="0" dirty="0"/>
                      <a:t> бойынша;</a:t>
                    </a:r>
                  </a:p>
                  <a:p>
                    <a:pPr>
                      <a:defRPr sz="1000" i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aseline="0" dirty="0"/>
                      <a:t> </a:t>
                    </a:r>
                    <a:fld id="{4FF36920-3AAD-427A-A083-DBE84063A6F5}" type="VALUE">
                      <a:rPr lang="en-US" baseline="0"/>
                      <a:pPr>
                        <a:defRPr sz="1000" i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98506637533201"/>
                      <c:h val="0.227827591443287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51C-4902-88F7-CBC0698E17F7}"/>
                </c:ext>
              </c:extLst>
            </c:dLbl>
            <c:dLbl>
              <c:idx val="5"/>
              <c:layout>
                <c:manualLayout>
                  <c:x val="0.3289771110034922"/>
                  <c:y val="-0.218197029964428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1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err="1"/>
                      <a:t>асыраушысынан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err="1"/>
                      <a:t>айырылу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err="1"/>
                      <a:t>бойынша</a:t>
                    </a:r>
                    <a:r>
                      <a:rPr lang="ru-RU" baseline="0" dirty="0"/>
                      <a:t>;</a:t>
                    </a:r>
                  </a:p>
                  <a:p>
                    <a:pPr>
                      <a:defRPr sz="1000" i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aseline="0" dirty="0"/>
                      <a:t> </a:t>
                    </a:r>
                    <a:fld id="{1FBF66C5-49F8-4559-A71F-5817D3B8E83F}" type="VALUE">
                      <a:rPr lang="en-US" baseline="0"/>
                      <a:pPr>
                        <a:defRPr sz="1000" i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07415270549303"/>
                      <c:h val="0.184224125644109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51C-4902-88F7-CBC0698E17F7}"/>
                </c:ext>
              </c:extLst>
            </c:dLbl>
            <c:dLbl>
              <c:idx val="6"/>
              <c:layout>
                <c:manualLayout>
                  <c:x val="0.32175406415144392"/>
                  <c:y val="-2.74414458449435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1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err="1"/>
                      <a:t>басқалары</a:t>
                    </a:r>
                    <a:r>
                      <a:rPr lang="ru-RU" baseline="0" dirty="0"/>
                      <a:t>; </a:t>
                    </a:r>
                    <a:fld id="{8F585C97-8906-4FA4-A2B1-705764884296}" type="VALUE">
                      <a:rPr lang="en-US" baseline="0"/>
                      <a:pPr>
                        <a:defRPr sz="1000" i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2115329120963"/>
                      <c:h val="0.122816053246701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51C-4902-88F7-CBC0698E1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1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по беременности и родам</c:v>
                </c:pt>
                <c:pt idx="1">
                  <c:v>по потере работы</c:v>
                </c:pt>
                <c:pt idx="2">
                  <c:v>по уходу за ребенком</c:v>
                </c:pt>
                <c:pt idx="3">
                  <c:v>социальные отчисления</c:v>
                </c:pt>
                <c:pt idx="4">
                  <c:v>по утрате трудоспособности</c:v>
                </c:pt>
                <c:pt idx="5">
                  <c:v>по потере кормильца</c:v>
                </c:pt>
                <c:pt idx="6">
                  <c:v>прочее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7"/>
                <c:pt idx="0">
                  <c:v>0.8</c:v>
                </c:pt>
                <c:pt idx="1">
                  <c:v>5.3999999999999999E-2</c:v>
                </c:pt>
                <c:pt idx="2">
                  <c:v>5.2999999999999999E-2</c:v>
                </c:pt>
                <c:pt idx="3">
                  <c:v>3.5000000000000003E-2</c:v>
                </c:pt>
                <c:pt idx="4">
                  <c:v>5.0000000000000001E-3</c:v>
                </c:pt>
                <c:pt idx="5">
                  <c:v>2E-3</c:v>
                </c:pt>
                <c:pt idx="6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1C-4902-88F7-CBC0698E17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6177967495061"/>
          <c:y val="0.10027098735171967"/>
          <c:w val="0.4653193279016245"/>
          <c:h val="0.707491397639226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B-4EB4-8F86-2B5DC90DC5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AC-4D9C-A59E-36CE19825C2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CB-4EB4-8F86-2B5DC90DC5F8}"/>
              </c:ext>
            </c:extLst>
          </c:dPt>
          <c:dPt>
            <c:idx val="3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AC-4D9C-A59E-36CE19825C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BAC-4D9C-A59E-36CE19825C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CB-4EB4-8F86-2B5DC90DC5F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CB-4EB4-8F86-2B5DC90DC5F8}"/>
              </c:ext>
            </c:extLst>
          </c:dPt>
          <c:dPt>
            <c:idx val="7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CB-4EB4-8F86-2B5DC90DC5F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9BD-4CB2-85B6-D3B4DF192845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BAC-4D9C-A59E-36CE19825C2D}"/>
                </c:ext>
              </c:extLst>
            </c:dLbl>
            <c:dLbl>
              <c:idx val="3"/>
              <c:layout>
                <c:manualLayout>
                  <c:x val="-1.6065457605349987E-2"/>
                  <c:y val="-7.00686047041964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AC-4D9C-A59E-36CE19825C2D}"/>
                </c:ext>
              </c:extLst>
            </c:dLbl>
            <c:dLbl>
              <c:idx val="4"/>
              <c:layout>
                <c:manualLayout>
                  <c:x val="2.8122854801922097E-2"/>
                  <c:y val="2.80274418816785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AC-4D9C-A59E-36CE19825C2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54CB-4EB4-8F86-2B5DC90DC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шешімдер МӘСҚ пайдасына шығарылды</c:v>
                </c:pt>
                <c:pt idx="1">
                  <c:v>талап-арыздан бас тартылды</c:v>
                </c:pt>
                <c:pt idx="2">
                  <c:v>медиативтік келісімдер жасалды</c:v>
                </c:pt>
                <c:pt idx="3">
                  <c:v>бітімгершілік келісім жасалды</c:v>
                </c:pt>
                <c:pt idx="4">
                  <c:v>артық төлем сомаларын өтеуге байланысты іс бойынша іс жүргізу тоқтатылды</c:v>
                </c:pt>
                <c:pt idx="5">
                  <c:v>артық төлем сомаларын өтеуге байланысты сот қараусыз қалдырды</c:v>
                </c:pt>
                <c:pt idx="6">
                  <c:v>артық төлем сомаларын толық өтеуге байланысты қайтарылды</c:v>
                </c:pt>
                <c:pt idx="7">
                  <c:v>қарауда</c:v>
                </c:pt>
                <c:pt idx="8">
                  <c:v>өнім берушінің шарттық міндеттемелерді орындауына байланысты өндіріс тоқтатылды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200</c:v>
                </c:pt>
                <c:pt idx="1">
                  <c:v>1</c:v>
                </c:pt>
                <c:pt idx="2">
                  <c:v>116</c:v>
                </c:pt>
                <c:pt idx="3">
                  <c:v>7</c:v>
                </c:pt>
                <c:pt idx="4">
                  <c:v>12</c:v>
                </c:pt>
                <c:pt idx="5">
                  <c:v>11</c:v>
                </c:pt>
                <c:pt idx="6">
                  <c:v>8</c:v>
                </c:pt>
                <c:pt idx="7">
                  <c:v>45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C-4D9C-A59E-36CE19825C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41230614790699"/>
          <c:y val="5.1866951305813966E-2"/>
          <c:w val="0.33963384928807105"/>
          <c:h val="0.91192247653713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3781725807693E-2"/>
          <c:y val="6.6018173191612434E-2"/>
          <c:w val="0.86455593663997898"/>
          <c:h val="0.59776617117277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'ИУ с переоценкой'!$B$5</c:f>
              <c:strCache>
                <c:ptCount val="1"/>
                <c:pt idx="0">
                  <c:v>Кезең соңындағы қаржы құралдарына орналастырылған МӘСҚ активтері (млрд.тг)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314480533683289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0-420D-A2CC-5257004EFB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переоценкой'!$D$4:$K$4</c:f>
              <c:numCache>
                <c:formatCode>General</c:formatCode>
                <c:ptCount val="4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'ИУ с переоценкой'!$D$5:$K$5</c:f>
              <c:numCache>
                <c:formatCode>_ * #\ ##0.0_)\ _₽_ ;_ * \(#\ ##0.0\)\ _₽_ ;_ * "-"??_)\ _₽_ ;_ @_ </c:formatCode>
                <c:ptCount val="4"/>
                <c:pt idx="0">
                  <c:v>1215.5957601077623</c:v>
                </c:pt>
                <c:pt idx="1">
                  <c:v>1314.1</c:v>
                </c:pt>
                <c:pt idx="2" formatCode="General">
                  <c:v>1150.3</c:v>
                </c:pt>
                <c:pt idx="3" formatCode="General">
                  <c:v>938.2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0-420D-A2CC-5257004EFB36}"/>
            </c:ext>
          </c:extLst>
        </c:ser>
        <c:ser>
          <c:idx val="1"/>
          <c:order val="1"/>
          <c:tx>
            <c:strRef>
              <c:f>'ИУ с переоценкой'!$B$6</c:f>
              <c:strCache>
                <c:ptCount val="1"/>
                <c:pt idx="0">
                  <c:v>Есепті кезеңдегі инвестициялық кіріс (млрд.тг)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0-420D-A2CC-5257004EFB36}"/>
                </c:ext>
              </c:extLst>
            </c:dLbl>
            <c:dLbl>
              <c:idx val="1"/>
              <c:layout>
                <c:manualLayout>
                  <c:x val="0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20-420D-A2CC-5257004EFB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переоценкой'!$D$4:$K$4</c:f>
              <c:numCache>
                <c:formatCode>General</c:formatCode>
                <c:ptCount val="4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'ИУ с переоценкой'!$D$6:$K$6</c:f>
              <c:numCache>
                <c:formatCode>_ * #\ ##0.0_)\ _₽_ ;_ * \(#\ ##0.0\)\ _₽_ ;_ * "-"??_)\ _₽_ ;_ @_ </c:formatCode>
                <c:ptCount val="4"/>
                <c:pt idx="0" formatCode="General">
                  <c:v>122.9</c:v>
                </c:pt>
                <c:pt idx="1">
                  <c:v>130.5</c:v>
                </c:pt>
                <c:pt idx="2" formatCode="General">
                  <c:v>95.9</c:v>
                </c:pt>
                <c:pt idx="3" formatCode="General">
                  <c:v>146.9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20-420D-A2CC-5257004EF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9266655"/>
        <c:axId val="1"/>
      </c:barChart>
      <c:lineChart>
        <c:grouping val="standard"/>
        <c:varyColors val="0"/>
        <c:ser>
          <c:idx val="2"/>
          <c:order val="2"/>
          <c:tx>
            <c:strRef>
              <c:f>'ИУ с переоценкой'!$B$7</c:f>
              <c:strCache>
                <c:ptCount val="1"/>
                <c:pt idx="0">
                  <c:v>Есепті кезеңдегі активтердің кірістілігі,  %</c:v>
                </c:pt>
              </c:strCache>
            </c:strRef>
          </c:tx>
          <c:spPr>
            <a:ln w="19050" cap="rnd" cmpd="sng" algn="ctr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FFC000"/>
              </a:solidFill>
              <a:ln w="6350" cap="flat" cmpd="sng" algn="ctr">
                <a:solidFill>
                  <a:srgbClr val="FFC000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3888888888888888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0-420D-A2CC-5257004EFB36}"/>
                </c:ext>
              </c:extLst>
            </c:dLbl>
            <c:dLbl>
              <c:idx val="1"/>
              <c:layout>
                <c:manualLayout>
                  <c:x val="-1.1111111111111162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20-420D-A2CC-5257004EFB36}"/>
                </c:ext>
              </c:extLst>
            </c:dLbl>
            <c:dLbl>
              <c:idx val="2"/>
              <c:layout>
                <c:manualLayout>
                  <c:x val="-9.544764224194115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0-420D-A2CC-5257004EFB3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переоценкой'!$D$4:$K$4</c:f>
              <c:numCache>
                <c:formatCode>General</c:formatCode>
                <c:ptCount val="4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'ИУ с переоценкой'!$D$7:$K$7</c:f>
              <c:numCache>
                <c:formatCode>_ * #\ ##0.00_)\ _₽_ ;_ * \(#\ ##0.00\)\ _₽_ ;_ * "-"??_)\ _₽_ ;_ @_ </c:formatCode>
                <c:ptCount val="4"/>
                <c:pt idx="0" formatCode="General">
                  <c:v>11.02</c:v>
                </c:pt>
                <c:pt idx="1">
                  <c:v>10.7</c:v>
                </c:pt>
                <c:pt idx="2" formatCode="General">
                  <c:v>7.3</c:v>
                </c:pt>
                <c:pt idx="3" formatCode="General">
                  <c:v>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E20-420D-A2CC-5257004EF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9926665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99266655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"/>
        <c:crosses val="max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74837269868276"/>
          <c:w val="0.99876579646956543"/>
          <c:h val="0.29251627301317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690540025056901E-2"/>
          <c:y val="5.0673639687803876E-2"/>
          <c:w val="0.89232719213300127"/>
          <c:h val="0.94932624477300709"/>
        </c:manualLayout>
      </c:layout>
      <c:pie3DChart>
        <c:varyColors val="1"/>
        <c:ser>
          <c:idx val="0"/>
          <c:order val="0"/>
          <c:tx>
            <c:strRef>
              <c:f>'диаграмма 3'!$AD$6</c:f>
              <c:strCache>
                <c:ptCount val="1"/>
                <c:pt idx="0">
                  <c:v>на 01.01.2022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352-4055-A333-ABE64EB988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352-4055-A333-ABE64EB988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352-4055-A333-ABE64EB988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352-4055-A333-ABE64EB988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352-4055-A333-ABE64EB988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352-4055-A333-ABE64EB988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352-4055-A333-ABE64EB9887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3'!$AD$7:$AD$13</c:f>
            </c:numRef>
          </c:val>
          <c:extLst>
            <c:ext xmlns:c16="http://schemas.microsoft.com/office/drawing/2014/chart" uri="{C3380CC4-5D6E-409C-BE32-E72D297353CC}">
              <c16:uniqueId val="{00000007-4352-4055-A333-ABE64EB98876}"/>
            </c:ext>
          </c:extLst>
        </c:ser>
        <c:ser>
          <c:idx val="1"/>
          <c:order val="1"/>
          <c:tx>
            <c:strRef>
              <c:f>'диаграмма 3'!$AE$6</c:f>
              <c:strCache>
                <c:ptCount val="1"/>
                <c:pt idx="0">
                  <c:v>на 01.04.2022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4352-4055-A333-ABE64EB988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4352-4055-A333-ABE64EB988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4352-4055-A333-ABE64EB988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4352-4055-A333-ABE64EB988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C-4352-4055-A333-ABE64EB988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D-4352-4055-A333-ABE64EB988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E-4352-4055-A333-ABE64EB9887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3'!$AE$7:$AE$13</c:f>
            </c:numRef>
          </c:val>
          <c:extLst>
            <c:ext xmlns:c16="http://schemas.microsoft.com/office/drawing/2014/chart" uri="{C3380CC4-5D6E-409C-BE32-E72D297353CC}">
              <c16:uniqueId val="{0000000F-4352-4055-A333-ABE64EB98876}"/>
            </c:ext>
          </c:extLst>
        </c:ser>
        <c:ser>
          <c:idx val="2"/>
          <c:order val="2"/>
          <c:tx>
            <c:strRef>
              <c:f>'диаграмма 3'!$AF$6</c:f>
              <c:strCache>
                <c:ptCount val="1"/>
                <c:pt idx="0">
                  <c:v>на 01.01.2024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352-4055-A333-ABE64EB98876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352-4055-A333-ABE64EB9887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352-4055-A333-ABE64EB98876}"/>
              </c:ext>
            </c:extLst>
          </c:dPt>
          <c:dPt>
            <c:idx val="3"/>
            <c:bubble3D val="0"/>
            <c:spPr>
              <a:solidFill>
                <a:srgbClr val="0D536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4352-4055-A333-ABE64EB98876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4352-4055-A333-ABE64EB988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352-4055-A333-ABE64EB988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352-4055-A333-ABE64EB98876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4352-4055-A333-ABE64EB98876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4352-4055-A333-ABE64EB98876}"/>
                </c:ext>
              </c:extLst>
            </c:dLbl>
            <c:dLbl>
              <c:idx val="4"/>
              <c:layout>
                <c:manualLayout>
                  <c:x val="2.0663809046879505E-2"/>
                  <c:y val="2.621838385630989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0,1%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6490804333797"/>
                      <c:h val="0.111958860654192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4352-4055-A333-ABE64EB9887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3'!$AF$7:$AF$13</c:f>
              <c:numCache>
                <c:formatCode>0.0%</c:formatCode>
                <c:ptCount val="7"/>
                <c:pt idx="1">
                  <c:v>0.60599999999999998</c:v>
                </c:pt>
                <c:pt idx="2">
                  <c:v>0.25</c:v>
                </c:pt>
                <c:pt idx="3">
                  <c:v>0.14199999999999999</c:v>
                </c:pt>
                <c:pt idx="4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352-4055-A333-ABE64EB9887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42831080254435E-2"/>
          <c:y val="2.2668583084149974E-2"/>
          <c:w val="0.36258966912958263"/>
          <c:h val="0.977331416915850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государственной закупки по плану  (млн. тенге)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20-443B-A694-1B2BF55C8FB2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rgbClr val="FF66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20-443B-A694-1B2BF55C8FB2}"/>
              </c:ext>
            </c:extLst>
          </c:dPt>
          <c:dPt>
            <c:idx val="2"/>
            <c:bubble3D val="0"/>
            <c:spPr>
              <a:solidFill>
                <a:srgbClr val="0088B8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20-443B-A694-1B2BF55C8FB2}"/>
              </c:ext>
            </c:extLst>
          </c:dPt>
          <c:dLbls>
            <c:dLbl>
              <c:idx val="1"/>
              <c:layout>
                <c:manualLayout>
                  <c:x val="1.4291857740552142E-2"/>
                  <c:y val="0.12996268126724042"/>
                </c:manualLayout>
              </c:layout>
              <c:spPr>
                <a:solidFill>
                  <a:srgbClr val="FF66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20-443B-A694-1B2BF55C8F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20-443B-A694-1B2BF55C8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тауарлар</c:v>
                </c:pt>
                <c:pt idx="1">
                  <c:v>жұмыстар</c:v>
                </c:pt>
                <c:pt idx="2">
                  <c:v>қызметтер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</c:v>
                </c:pt>
                <c:pt idx="1">
                  <c:v>14.8</c:v>
                </c:pt>
                <c:pt idx="2">
                  <c:v>605.79999999999995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0-443B-A694-1B2BF55C8F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0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346790561586418"/>
          <c:y val="0.71829555459268613"/>
          <c:w val="0.30432155876099726"/>
          <c:h val="0.26091003651516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35166930942676E-2"/>
          <c:y val="0"/>
          <c:w val="0.48087180290318432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закупок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CBD-4545-B7D2-D9EF84E3F414}"/>
              </c:ext>
            </c:extLst>
          </c:dPt>
          <c:dPt>
            <c:idx val="1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D-4545-B7D2-D9EF84E3F41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BD-4545-B7D2-D9EF84E3F414}"/>
              </c:ext>
            </c:extLst>
          </c:dPt>
          <c:dPt>
            <c:idx val="3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D-4545-B7D2-D9EF84E3F4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BD-4545-B7D2-D9EF84E3F4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CBD-4545-B7D2-D9EF84E3F414}"/>
              </c:ext>
            </c:extLst>
          </c:dPt>
          <c:dPt>
            <c:idx val="6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BD-4545-B7D2-D9EF84E3F41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CBD-4545-B7D2-D9EF84E3F41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CBD-4545-B7D2-D9EF84E3F414}"/>
                </c:ext>
              </c:extLst>
            </c:dLbl>
            <c:dLbl>
              <c:idx val="4"/>
              <c:layout>
                <c:manualLayout>
                  <c:x val="-4.6461864960967887E-3"/>
                  <c:y val="-4.923436682859733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BD-4545-B7D2-D9EF84E3F414}"/>
                </c:ext>
              </c:extLst>
            </c:dLbl>
            <c:dLbl>
              <c:idx val="6"/>
              <c:layout>
                <c:manualLayout>
                  <c:x val="6.6733470198250952E-3"/>
                  <c:y val="7.96543880072222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BD-4545-B7D2-D9EF84E3F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ашық байқау</c:v>
                </c:pt>
                <c:pt idx="1">
                  <c:v>баға ұсыныстарын сұрау</c:v>
                </c:pt>
                <c:pt idx="2">
                  <c:v>тікелей шарт жасасу арқылы бір көзден</c:v>
                </c:pt>
                <c:pt idx="3">
                  <c:v>өткізілмеген сатып алулар бойынша бір көзден</c:v>
                </c:pt>
                <c:pt idx="4">
                  <c:v>электрондық дүкен</c:v>
                </c:pt>
                <c:pt idx="5">
                  <c:v>конкурстың екінші кезеңі негіздемелік келісімді пайдалана отырып</c:v>
                </c:pt>
                <c:pt idx="6">
                  <c:v>алдын ала біліктілік іріктеумен конкурс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101</c:v>
                </c:pt>
                <c:pt idx="2">
                  <c:v>4</c:v>
                </c:pt>
                <c:pt idx="3">
                  <c:v>52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D-4545-B7D2-D9EF84E3F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520536043953914"/>
          <c:y val="0"/>
          <c:w val="0.4726531785191414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3510813574982E-2"/>
          <c:y val="0.18576199261847953"/>
          <c:w val="0.95489948809425262"/>
          <c:h val="0.62466920767446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FE-4E94-AFD5-66390EEE47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FE-4E94-AFD5-66390EEE473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FE-4E94-AFD5-66390EEE473F}"/>
              </c:ext>
            </c:extLst>
          </c:dPt>
          <c:dLbls>
            <c:delete val="1"/>
          </c:dLbls>
          <c:cat>
            <c:strRef>
              <c:f>Лист1!$A$3:$A$5</c:f>
              <c:strCache>
                <c:ptCount val="3"/>
                <c:pt idx="0">
                  <c:v>сары аймағы</c:v>
                </c:pt>
                <c:pt idx="1">
                  <c:v>қызғылт аймағы</c:v>
                </c:pt>
                <c:pt idx="2">
                  <c:v>қызыл аймағы 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FE-4E94-AFD5-66390EEE47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10920880"/>
        <c:axId val="110922512"/>
      </c:barChart>
      <c:catAx>
        <c:axId val="11092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0922512"/>
        <c:crosses val="autoZero"/>
        <c:auto val="1"/>
        <c:lblAlgn val="ctr"/>
        <c:lblOffset val="100"/>
        <c:noMultiLvlLbl val="0"/>
      </c:catAx>
      <c:valAx>
        <c:axId val="110922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92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+mj-lt"/>
        </a:defRPr>
      </a:pPr>
      <a:endParaRPr lang="ru-RU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60074083348736E-2"/>
          <c:y val="0"/>
          <c:w val="0.3883530711242296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3B-4B38-9C92-E9F73B53F31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3B-4B38-9C92-E9F73B53F314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3B-4B38-9C92-E9F73B53F314}"/>
              </c:ext>
            </c:extLst>
          </c:dPt>
          <c:dPt>
            <c:idx val="3"/>
            <c:bubble3D val="0"/>
            <c:spPr>
              <a:solidFill>
                <a:srgbClr val="33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3B-4B38-9C92-E9F73B53F314}"/>
              </c:ext>
            </c:extLst>
          </c:dPt>
          <c:dPt>
            <c:idx val="4"/>
            <c:bubble3D val="0"/>
            <c:spPr>
              <a:solidFill>
                <a:srgbClr val="339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3B-4B38-9C92-E9F73B53F3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стратегиялық</c:v>
                </c:pt>
                <c:pt idx="1">
                  <c:v>бедел</c:v>
                </c:pt>
                <c:pt idx="2">
                  <c:v>құқықтық</c:v>
                </c:pt>
                <c:pt idx="3">
                  <c:v>қаржылық</c:v>
                </c:pt>
                <c:pt idx="4">
                  <c:v>операциялық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3B-4B38-9C92-E9F73B53F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57362652620251"/>
          <c:y val="9.5445890067164363E-2"/>
          <c:w val="0.47551536646835901"/>
          <c:h val="0.81358106331615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92214258471531"/>
          <c:y val="0"/>
          <c:w val="0.3394713148664166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B5-46BE-AC61-42C6B8FD2FF3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B5-46BE-AC61-42C6B8FD2FF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B5-46BE-AC61-42C6B8FD2F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Environmental</c:v>
                </c:pt>
                <c:pt idx="1">
                  <c:v>Social</c:v>
                </c:pt>
                <c:pt idx="2">
                  <c:v>Governance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B5-46BE-AC61-42C6B8FD2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207347686505862"/>
          <c:y val="0.13819711634325271"/>
          <c:w val="0.40792620375918048"/>
          <c:h val="0.73764437813674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31062000486957"/>
          <c:y val="9.904210593064626E-2"/>
          <c:w val="0.32707150396771029"/>
          <c:h val="0.704036097127922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1-4D3F-ADAC-F0BD2CF20118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81-4D3F-ADAC-F0BD2CF2011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81-4D3F-ADAC-F0BD2CF20118}"/>
              </c:ext>
            </c:extLst>
          </c:dPt>
          <c:dLbls>
            <c:dLbl>
              <c:idx val="0"/>
              <c:layout>
                <c:manualLayout>
                  <c:x val="6.6695550566518306E-3"/>
                  <c:y val="-1.119589331107084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81-4D3F-ADAC-F0BD2CF20118}"/>
                </c:ext>
              </c:extLst>
            </c:dLbl>
            <c:dLbl>
              <c:idx val="1"/>
              <c:layout>
                <c:manualLayout>
                  <c:x val="6.669555056651830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81-4D3F-ADAC-F0BD2CF20118}"/>
                </c:ext>
              </c:extLst>
            </c:dLbl>
            <c:dLbl>
              <c:idx val="2"/>
              <c:layout>
                <c:manualLayout>
                  <c:x val="0"/>
                  <c:y val="1.119589331107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81-4D3F-ADAC-F0BD2CF201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25 жастан 35 жасқа дейін</c:v>
                </c:pt>
                <c:pt idx="1">
                  <c:v>36 жастан 50 жасқа дейін</c:v>
                </c:pt>
                <c:pt idx="2">
                  <c:v>51 жастан жоғары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</c:v>
                </c:pt>
                <c:pt idx="1">
                  <c:v>0.53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3-49BD-AC59-AFF86E5CC1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479196946223499"/>
          <c:y val="0.24824186175857371"/>
          <c:w val="0.26889187026063932"/>
          <c:h val="0.48975027370039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82538646998723E-2"/>
          <c:y val="7.3653804084825428E-2"/>
          <c:w val="0.93378812902675457"/>
          <c:h val="0.626258384368620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4963507036744789E-2"/>
                </c:manualLayout>
              </c:layout>
              <c:numFmt formatCode="#,##0" sourceLinked="0"/>
              <c:spPr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KZ"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EC-422C-A700-6AFB04B039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 и СВ '!$A$5:$A$24</c:f>
              <c:strCache>
                <c:ptCount val="20"/>
                <c:pt idx="0">
                  <c:v>Ұлытау</c:v>
                </c:pt>
                <c:pt idx="1">
                  <c:v>Жетісу</c:v>
                </c:pt>
                <c:pt idx="2">
                  <c:v>СҚО</c:v>
                </c:pt>
                <c:pt idx="3">
                  <c:v>Қызылорда</c:v>
                </c:pt>
                <c:pt idx="4">
                  <c:v>Абай</c:v>
                </c:pt>
                <c:pt idx="5">
                  <c:v>БҚО</c:v>
                </c:pt>
                <c:pt idx="6">
                  <c:v>Ақмола</c:v>
                </c:pt>
                <c:pt idx="7">
                  <c:v>Жамбыл</c:v>
                </c:pt>
                <c:pt idx="8">
                  <c:v>Қостанай</c:v>
                </c:pt>
                <c:pt idx="9">
                  <c:v>ШҚО</c:v>
                </c:pt>
                <c:pt idx="10">
                  <c:v>Алматы</c:v>
                </c:pt>
                <c:pt idx="11">
                  <c:v>Шымкент қ.</c:v>
                </c:pt>
                <c:pt idx="12">
                  <c:v>Павлодар</c:v>
                </c:pt>
                <c:pt idx="13">
                  <c:v>Маңғыстау</c:v>
                </c:pt>
                <c:pt idx="14">
                  <c:v>Ақтөбе</c:v>
                </c:pt>
                <c:pt idx="15">
                  <c:v>Атырау</c:v>
                </c:pt>
                <c:pt idx="16">
                  <c:v>Түркістан</c:v>
                </c:pt>
                <c:pt idx="17">
                  <c:v>Қарағанды</c:v>
                </c:pt>
                <c:pt idx="18">
                  <c:v>Астана қ.</c:v>
                </c:pt>
                <c:pt idx="19">
                  <c:v>Алматы қ.</c:v>
                </c:pt>
              </c:strCache>
            </c:strRef>
          </c:cat>
          <c:val>
            <c:numRef>
              <c:f>'СО и СВ '!$B$5:$B$24</c:f>
              <c:numCache>
                <c:formatCode>0.00</c:formatCode>
                <c:ptCount val="20"/>
                <c:pt idx="0">
                  <c:v>11.658645789999998</c:v>
                </c:pt>
                <c:pt idx="1">
                  <c:v>12.782084671749999</c:v>
                </c:pt>
                <c:pt idx="2">
                  <c:v>14.221210779209999</c:v>
                </c:pt>
                <c:pt idx="3">
                  <c:v>16.019436837840001</c:v>
                </c:pt>
                <c:pt idx="4">
                  <c:v>16.49143904364</c:v>
                </c:pt>
                <c:pt idx="5">
                  <c:v>19.536994648080004</c:v>
                </c:pt>
                <c:pt idx="6">
                  <c:v>21.683051420269997</c:v>
                </c:pt>
                <c:pt idx="7">
                  <c:v>22.829251296040002</c:v>
                </c:pt>
                <c:pt idx="8">
                  <c:v>23.850189726979998</c:v>
                </c:pt>
                <c:pt idx="9">
                  <c:v>24.505606978269999</c:v>
                </c:pt>
                <c:pt idx="10">
                  <c:v>25.186476555149998</c:v>
                </c:pt>
                <c:pt idx="11">
                  <c:v>25.51163112767</c:v>
                </c:pt>
                <c:pt idx="12">
                  <c:v>26.609092521190004</c:v>
                </c:pt>
                <c:pt idx="13">
                  <c:v>28.371567523350002</c:v>
                </c:pt>
                <c:pt idx="14">
                  <c:v>29.464620957090002</c:v>
                </c:pt>
                <c:pt idx="15">
                  <c:v>29.810567689840003</c:v>
                </c:pt>
                <c:pt idx="16">
                  <c:v>33.31703747817</c:v>
                </c:pt>
                <c:pt idx="17">
                  <c:v>38.604348893400001</c:v>
                </c:pt>
                <c:pt idx="18">
                  <c:v>82.04729522113</c:v>
                </c:pt>
                <c:pt idx="19">
                  <c:v>123.29359070460001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3-41C1-B67E-C7E12C83C9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9056975"/>
        <c:axId val="75435871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3255286959518971E-2"/>
                  <c:y val="-7.8285195325188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9F-458C-8EAB-53A2271E8FC0}"/>
                </c:ext>
              </c:extLst>
            </c:dLbl>
            <c:dLbl>
              <c:idx val="1"/>
              <c:layout>
                <c:manualLayout>
                  <c:x val="-2.7042015994904928E-2"/>
                  <c:y val="-6.1447388482674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9F-458C-8EAB-53A2271E8FC0}"/>
                </c:ext>
              </c:extLst>
            </c:dLbl>
            <c:dLbl>
              <c:idx val="2"/>
              <c:layout>
                <c:manualLayout>
                  <c:x val="-2.5148651477211941E-2"/>
                  <c:y val="-6.1447388482674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9F-458C-8EAB-53A2271E8FC0}"/>
                </c:ext>
              </c:extLst>
            </c:dLbl>
            <c:dLbl>
              <c:idx val="3"/>
              <c:layout>
                <c:manualLayout>
                  <c:x val="-2.7042015994904911E-2"/>
                  <c:y val="-7.8285195325188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9F-458C-8EAB-53A2271E8FC0}"/>
                </c:ext>
              </c:extLst>
            </c:dLbl>
            <c:dLbl>
              <c:idx val="4"/>
              <c:layout>
                <c:manualLayout>
                  <c:x val="-2.3255286959518971E-2"/>
                  <c:y val="-8.2494647035816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9F-458C-8EAB-53A2271E8FC0}"/>
                </c:ext>
              </c:extLst>
            </c:dLbl>
            <c:dLbl>
              <c:idx val="5"/>
              <c:layout>
                <c:manualLayout>
                  <c:x val="-2.7042015994904911E-2"/>
                  <c:y val="-8.2494647035816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9F-458C-8EAB-53A2271E8FC0}"/>
                </c:ext>
              </c:extLst>
            </c:dLbl>
            <c:dLbl>
              <c:idx val="6"/>
              <c:layout>
                <c:manualLayout>
                  <c:x val="-2.7042015994904911E-2"/>
                  <c:y val="-8.6704098746445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9F-458C-8EAB-53A2271E8FC0}"/>
                </c:ext>
              </c:extLst>
            </c:dLbl>
            <c:dLbl>
              <c:idx val="7"/>
              <c:layout>
                <c:manualLayout>
                  <c:x val="-2.7042015994904911E-2"/>
                  <c:y val="-8.6704098746445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9F-458C-8EAB-53A2271E8FC0}"/>
                </c:ext>
              </c:extLst>
            </c:dLbl>
            <c:dLbl>
              <c:idx val="8"/>
              <c:layout>
                <c:manualLayout>
                  <c:x val="-2.3255286959519041E-2"/>
                  <c:y val="-9.5123002167701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9F-458C-8EAB-53A2271E8FC0}"/>
                </c:ext>
              </c:extLst>
            </c:dLbl>
            <c:dLbl>
              <c:idx val="9"/>
              <c:layout>
                <c:manualLayout>
                  <c:x val="-2.7042015994904842E-2"/>
                  <c:y val="-9.0913550457073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9F-458C-8EAB-53A2271E8FC0}"/>
                </c:ext>
              </c:extLst>
            </c:dLbl>
            <c:dLbl>
              <c:idx val="10"/>
              <c:layout>
                <c:manualLayout>
                  <c:x val="-2.704201599490498E-2"/>
                  <c:y val="-9.5123002167701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9F-458C-8EAB-53A2271E8FC0}"/>
                </c:ext>
              </c:extLst>
            </c:dLbl>
            <c:dLbl>
              <c:idx val="11"/>
              <c:layout>
                <c:manualLayout>
                  <c:x val="-2.704201599490498E-2"/>
                  <c:y val="-8.6704098746445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9F-458C-8EAB-53A2271E8FC0}"/>
                </c:ext>
              </c:extLst>
            </c:dLbl>
            <c:dLbl>
              <c:idx val="12"/>
              <c:layout>
                <c:manualLayout>
                  <c:x val="-2.704201599490498E-2"/>
                  <c:y val="-9.5123002167701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9F-458C-8EAB-53A2271E8FC0}"/>
                </c:ext>
              </c:extLst>
            </c:dLbl>
            <c:dLbl>
              <c:idx val="13"/>
              <c:layout>
                <c:manualLayout>
                  <c:x val="-3.2722109547983817E-2"/>
                  <c:y val="-9.0913550457073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9F-458C-8EAB-53A2271E8FC0}"/>
                </c:ext>
              </c:extLst>
            </c:dLbl>
            <c:dLbl>
              <c:idx val="14"/>
              <c:layout>
                <c:manualLayout>
                  <c:x val="-2.7042015994904911E-2"/>
                  <c:y val="-9.0913550457073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9F-458C-8EAB-53A2271E8FC0}"/>
                </c:ext>
              </c:extLst>
            </c:dLbl>
            <c:dLbl>
              <c:idx val="15"/>
              <c:layout>
                <c:manualLayout>
                  <c:x val="-2.7042015994904911E-2"/>
                  <c:y val="-0.103541905588958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9F-458C-8EAB-53A2271E8FC0}"/>
                </c:ext>
              </c:extLst>
            </c:dLbl>
            <c:dLbl>
              <c:idx val="16"/>
              <c:layout>
                <c:manualLayout>
                  <c:x val="-2.7042015994904911E-2"/>
                  <c:y val="-9.9332453878330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9F-458C-8EAB-53A2271E8FC0}"/>
                </c:ext>
              </c:extLst>
            </c:dLbl>
            <c:dLbl>
              <c:idx val="17"/>
              <c:layout>
                <c:manualLayout>
                  <c:x val="-2.7042015994904911E-2"/>
                  <c:y val="-0.128798615852728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9F-458C-8EAB-53A2271E8FC0}"/>
                </c:ext>
              </c:extLst>
            </c:dLbl>
            <c:dLbl>
              <c:idx val="18"/>
              <c:layout>
                <c:manualLayout>
                  <c:x val="-2.9361312987168792E-2"/>
                  <c:y val="-0.22982545690780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9F-458C-8EAB-53A2271E8FC0}"/>
                </c:ext>
              </c:extLst>
            </c:dLbl>
            <c:dLbl>
              <c:idx val="19"/>
              <c:layout>
                <c:manualLayout>
                  <c:x val="-4.9533099291627209E-4"/>
                  <c:y val="-9.8549893603622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KZ" sz="8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99267809693754E-2"/>
                      <c:h val="8.10184283501664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83-41C1-B67E-C7E12C83C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 и СВ '!$A$5:$A$24</c:f>
              <c:strCache>
                <c:ptCount val="20"/>
                <c:pt idx="0">
                  <c:v>Ұлытау</c:v>
                </c:pt>
                <c:pt idx="1">
                  <c:v>Жетісу</c:v>
                </c:pt>
                <c:pt idx="2">
                  <c:v>СҚО</c:v>
                </c:pt>
                <c:pt idx="3">
                  <c:v>Қызылорда</c:v>
                </c:pt>
                <c:pt idx="4">
                  <c:v>Абай</c:v>
                </c:pt>
                <c:pt idx="5">
                  <c:v>БҚО</c:v>
                </c:pt>
                <c:pt idx="6">
                  <c:v>Ақмола</c:v>
                </c:pt>
                <c:pt idx="7">
                  <c:v>Жамбыл</c:v>
                </c:pt>
                <c:pt idx="8">
                  <c:v>Қостанай</c:v>
                </c:pt>
                <c:pt idx="9">
                  <c:v>ШҚО</c:v>
                </c:pt>
                <c:pt idx="10">
                  <c:v>Алматы</c:v>
                </c:pt>
                <c:pt idx="11">
                  <c:v>Шымкент қ.</c:v>
                </c:pt>
                <c:pt idx="12">
                  <c:v>Павлодар</c:v>
                </c:pt>
                <c:pt idx="13">
                  <c:v>Маңғыстау</c:v>
                </c:pt>
                <c:pt idx="14">
                  <c:v>Ақтөбе</c:v>
                </c:pt>
                <c:pt idx="15">
                  <c:v>Атырау</c:v>
                </c:pt>
                <c:pt idx="16">
                  <c:v>Түркістан</c:v>
                </c:pt>
                <c:pt idx="17">
                  <c:v>Қарағанды</c:v>
                </c:pt>
                <c:pt idx="18">
                  <c:v>Астана қ.</c:v>
                </c:pt>
                <c:pt idx="19">
                  <c:v>Алматы қ.</c:v>
                </c:pt>
              </c:strCache>
            </c:strRef>
          </c:cat>
          <c:val>
            <c:numRef>
              <c:f>'СО и СВ '!$C$5:$C$24</c:f>
              <c:numCache>
                <c:formatCode>0%</c:formatCode>
                <c:ptCount val="20"/>
                <c:pt idx="0">
                  <c:v>1.6809747561713689E-2</c:v>
                </c:pt>
                <c:pt idx="1">
                  <c:v>1.8429551812000584E-2</c:v>
                </c:pt>
                <c:pt idx="2">
                  <c:v>2.0504522354173153E-2</c:v>
                </c:pt>
                <c:pt idx="3">
                  <c:v>2.3097252817808393E-2</c:v>
                </c:pt>
                <c:pt idx="4">
                  <c:v>2.3777798232000102E-2</c:v>
                </c:pt>
                <c:pt idx="5">
                  <c:v>2.8168961821489241E-2</c:v>
                </c:pt>
                <c:pt idx="6">
                  <c:v>3.1263203918162452E-2</c:v>
                </c:pt>
                <c:pt idx="7">
                  <c:v>3.2915825578860608E-2</c:v>
                </c:pt>
                <c:pt idx="8">
                  <c:v>3.4387841935586499E-2</c:v>
                </c:pt>
                <c:pt idx="9">
                  <c:v>3.5332840071753149E-2</c:v>
                </c:pt>
                <c:pt idx="10">
                  <c:v>3.6314536052226329E-2</c:v>
                </c:pt>
                <c:pt idx="11">
                  <c:v>3.6783352618150848E-2</c:v>
                </c:pt>
                <c:pt idx="12">
                  <c:v>3.8365701830580072E-2</c:v>
                </c:pt>
                <c:pt idx="13">
                  <c:v>4.090688546406452E-2</c:v>
                </c:pt>
                <c:pt idx="14">
                  <c:v>4.2482879162097073E-2</c:v>
                </c:pt>
                <c:pt idx="15">
                  <c:v>4.2981674421175543E-2</c:v>
                </c:pt>
                <c:pt idx="16">
                  <c:v>4.8037396418078485E-2</c:v>
                </c:pt>
                <c:pt idx="17">
                  <c:v>5.5660783539627147E-2</c:v>
                </c:pt>
                <c:pt idx="18">
                  <c:v>0.11829798637261742</c:v>
                </c:pt>
                <c:pt idx="19">
                  <c:v>0.17776799922159534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83-41C1-B67E-C7E12C83C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849215"/>
        <c:axId val="120145439"/>
      </c:lineChart>
      <c:catAx>
        <c:axId val="19905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5435871"/>
        <c:crosses val="autoZero"/>
        <c:auto val="1"/>
        <c:lblAlgn val="ctr"/>
        <c:lblOffset val="100"/>
        <c:noMultiLvlLbl val="0"/>
      </c:catAx>
      <c:valAx>
        <c:axId val="75435871"/>
        <c:scaling>
          <c:orientation val="minMax"/>
          <c:max val="9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056975"/>
        <c:crosses val="autoZero"/>
        <c:crossBetween val="between"/>
      </c:valAx>
      <c:valAx>
        <c:axId val="12014543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849215"/>
        <c:crosses val="max"/>
        <c:crossBetween val="between"/>
      </c:valAx>
      <c:catAx>
        <c:axId val="2688492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145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берешек саны (мың төлеуші)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1.4378918860822581E-16"/>
                  <c:y val="5.5381868942299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DA-43BF-BEC1-96EE5A32B0EA}"/>
                </c:ext>
              </c:extLst>
            </c:dLbl>
            <c:numFmt formatCode="#,##0.0" sourceLinked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Ұлытау</c:v>
                </c:pt>
                <c:pt idx="1">
                  <c:v>Жетісу</c:v>
                </c:pt>
                <c:pt idx="2">
                  <c:v>Павлодар</c:v>
                </c:pt>
                <c:pt idx="3">
                  <c:v>Қызылорда</c:v>
                </c:pt>
                <c:pt idx="4">
                  <c:v>Қостанай</c:v>
                </c:pt>
                <c:pt idx="5">
                  <c:v>Атырау</c:v>
                </c:pt>
                <c:pt idx="6">
                  <c:v>Жамбыл</c:v>
                </c:pt>
                <c:pt idx="7">
                  <c:v>Алматы</c:v>
                </c:pt>
                <c:pt idx="8">
                  <c:v>СҚО</c:v>
                </c:pt>
                <c:pt idx="9">
                  <c:v>Шымкент қ.</c:v>
                </c:pt>
                <c:pt idx="10">
                  <c:v>БҚО</c:v>
                </c:pt>
                <c:pt idx="11">
                  <c:v>Ақтөбе</c:v>
                </c:pt>
                <c:pt idx="12">
                  <c:v>Маңғыстау</c:v>
                </c:pt>
                <c:pt idx="13">
                  <c:v>Ақмола</c:v>
                </c:pt>
                <c:pt idx="14">
                  <c:v>ШҚО</c:v>
                </c:pt>
                <c:pt idx="15">
                  <c:v>Түркістан</c:v>
                </c:pt>
                <c:pt idx="16">
                  <c:v>Алматы қ.</c:v>
                </c:pt>
                <c:pt idx="17">
                  <c:v>Абай</c:v>
                </c:pt>
                <c:pt idx="18">
                  <c:v>Астана қ.</c:v>
                </c:pt>
                <c:pt idx="19">
                  <c:v>Қарағанды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0.7</c:v>
                </c:pt>
                <c:pt idx="1">
                  <c:v>3</c:v>
                </c:pt>
                <c:pt idx="2">
                  <c:v>1.9</c:v>
                </c:pt>
                <c:pt idx="3">
                  <c:v>3.1</c:v>
                </c:pt>
                <c:pt idx="4">
                  <c:v>1.8</c:v>
                </c:pt>
                <c:pt idx="5">
                  <c:v>3</c:v>
                </c:pt>
                <c:pt idx="6">
                  <c:v>5.0999999999999996</c:v>
                </c:pt>
                <c:pt idx="7">
                  <c:v>7.9</c:v>
                </c:pt>
                <c:pt idx="8">
                  <c:v>1.4</c:v>
                </c:pt>
                <c:pt idx="9">
                  <c:v>7.3</c:v>
                </c:pt>
                <c:pt idx="10">
                  <c:v>1.8</c:v>
                </c:pt>
                <c:pt idx="11">
                  <c:v>4</c:v>
                </c:pt>
                <c:pt idx="12">
                  <c:v>4.5</c:v>
                </c:pt>
                <c:pt idx="13">
                  <c:v>2.8</c:v>
                </c:pt>
                <c:pt idx="14">
                  <c:v>2.9</c:v>
                </c:pt>
                <c:pt idx="15">
                  <c:v>15.7</c:v>
                </c:pt>
                <c:pt idx="16">
                  <c:v>12.3</c:v>
                </c:pt>
                <c:pt idx="17">
                  <c:v>2</c:v>
                </c:pt>
                <c:pt idx="18">
                  <c:v>11</c:v>
                </c:pt>
                <c:pt idx="19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3-4C2D-B00B-F5360723FBB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"/>
        <c:axId val="1756677807"/>
        <c:axId val="1376728703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берешек соммасы (млн.теңге)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487496851423931E-2"/>
                  <c:y val="-8.8247328519266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E5-48AD-982F-4EDE8385FA45}"/>
                </c:ext>
              </c:extLst>
            </c:dLbl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Ұлытау</c:v>
                </c:pt>
                <c:pt idx="1">
                  <c:v>Жетісу</c:v>
                </c:pt>
                <c:pt idx="2">
                  <c:v>Павлодар</c:v>
                </c:pt>
                <c:pt idx="3">
                  <c:v>Қызылорда</c:v>
                </c:pt>
                <c:pt idx="4">
                  <c:v>Қостанай</c:v>
                </c:pt>
                <c:pt idx="5">
                  <c:v>Атырау</c:v>
                </c:pt>
                <c:pt idx="6">
                  <c:v>Жамбыл</c:v>
                </c:pt>
                <c:pt idx="7">
                  <c:v>Алматы</c:v>
                </c:pt>
                <c:pt idx="8">
                  <c:v>СҚО</c:v>
                </c:pt>
                <c:pt idx="9">
                  <c:v>Шымкент қ.</c:v>
                </c:pt>
                <c:pt idx="10">
                  <c:v>БҚО</c:v>
                </c:pt>
                <c:pt idx="11">
                  <c:v>Ақтөбе</c:v>
                </c:pt>
                <c:pt idx="12">
                  <c:v>Маңғыстау</c:v>
                </c:pt>
                <c:pt idx="13">
                  <c:v>Ақмола</c:v>
                </c:pt>
                <c:pt idx="14">
                  <c:v>ШҚО</c:v>
                </c:pt>
                <c:pt idx="15">
                  <c:v>Түркістан</c:v>
                </c:pt>
                <c:pt idx="16">
                  <c:v>Алматы қ.</c:v>
                </c:pt>
                <c:pt idx="17">
                  <c:v>Абай</c:v>
                </c:pt>
                <c:pt idx="18">
                  <c:v>Астана қ.</c:v>
                </c:pt>
                <c:pt idx="19">
                  <c:v>Қарағанды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10.7</c:v>
                </c:pt>
                <c:pt idx="1">
                  <c:v>30.8</c:v>
                </c:pt>
                <c:pt idx="2">
                  <c:v>31.4</c:v>
                </c:pt>
                <c:pt idx="3">
                  <c:v>42.5</c:v>
                </c:pt>
                <c:pt idx="4">
                  <c:v>50.3</c:v>
                </c:pt>
                <c:pt idx="5">
                  <c:v>51.5</c:v>
                </c:pt>
                <c:pt idx="6">
                  <c:v>61.1</c:v>
                </c:pt>
                <c:pt idx="7">
                  <c:v>68.5</c:v>
                </c:pt>
                <c:pt idx="8">
                  <c:v>69.5</c:v>
                </c:pt>
                <c:pt idx="9">
                  <c:v>78.400000000000006</c:v>
                </c:pt>
                <c:pt idx="10">
                  <c:v>78.7</c:v>
                </c:pt>
                <c:pt idx="11">
                  <c:v>95.5</c:v>
                </c:pt>
                <c:pt idx="12">
                  <c:v>100.9</c:v>
                </c:pt>
                <c:pt idx="13">
                  <c:v>109.1</c:v>
                </c:pt>
                <c:pt idx="14">
                  <c:v>111.4</c:v>
                </c:pt>
                <c:pt idx="15">
                  <c:v>168.9</c:v>
                </c:pt>
                <c:pt idx="16">
                  <c:v>185.9</c:v>
                </c:pt>
                <c:pt idx="17">
                  <c:v>225.5</c:v>
                </c:pt>
                <c:pt idx="18">
                  <c:v>309.39999999999998</c:v>
                </c:pt>
                <c:pt idx="19">
                  <c:v>601.9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C3-4C2D-B00B-F5360723FB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94572863"/>
        <c:axId val="2003633567"/>
      </c:lineChart>
      <c:catAx>
        <c:axId val="175667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76728703"/>
        <c:crosses val="autoZero"/>
        <c:auto val="1"/>
        <c:lblAlgn val="ctr"/>
        <c:lblOffset val="100"/>
        <c:noMultiLvlLbl val="0"/>
      </c:catAx>
      <c:valAx>
        <c:axId val="1376728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6677807"/>
        <c:crosses val="autoZero"/>
        <c:crossBetween val="between"/>
      </c:valAx>
      <c:valAx>
        <c:axId val="200363356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572863"/>
        <c:crosses val="max"/>
        <c:crossBetween val="between"/>
      </c:valAx>
      <c:catAx>
        <c:axId val="15945728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36335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6.5832505518243656E-2"/>
          <c:w val="0.93888888888888888"/>
          <c:h val="0.59567814549313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негізгі берешек (млн.теңге)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01.01.2023ж.</c:v>
                </c:pt>
                <c:pt idx="1">
                  <c:v>01.01.2024ж.</c:v>
                </c:pt>
                <c:pt idx="2">
                  <c:v>01.01.2025ж.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875</c:v>
                </c:pt>
                <c:pt idx="1">
                  <c:v>750.1</c:v>
                </c:pt>
                <c:pt idx="2">
                  <c:v>1752.3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B-4D6A-ABFF-BAE94781F2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өсімпұл (млн. теңге)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01.01.2023ж.</c:v>
                </c:pt>
                <c:pt idx="1">
                  <c:v>01.01.2024ж.</c:v>
                </c:pt>
                <c:pt idx="2">
                  <c:v>01.01.2025ж.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404.4</c:v>
                </c:pt>
                <c:pt idx="1">
                  <c:v>433.6</c:v>
                </c:pt>
                <c:pt idx="2">
                  <c:v>729.7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B-4D6A-ABFF-BAE94781F2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41054127"/>
        <c:axId val="1152801679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төлеушілер саны 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01.01.2023ж.</c:v>
                </c:pt>
                <c:pt idx="1">
                  <c:v>01.01.2024ж.</c:v>
                </c:pt>
                <c:pt idx="2">
                  <c:v>01.01.2025ж.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56181</c:v>
                </c:pt>
                <c:pt idx="1">
                  <c:v>61023</c:v>
                </c:pt>
                <c:pt idx="2">
                  <c:v>96220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7B-4D6A-ABFF-BAE94781F2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1066127"/>
        <c:axId val="1167932447"/>
      </c:lineChart>
      <c:catAx>
        <c:axId val="124105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52801679"/>
        <c:crosses val="autoZero"/>
        <c:auto val="1"/>
        <c:lblAlgn val="ctr"/>
        <c:lblOffset val="100"/>
        <c:noMultiLvlLbl val="0"/>
      </c:catAx>
      <c:valAx>
        <c:axId val="1152801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054127"/>
        <c:crosses val="autoZero"/>
        <c:crossBetween val="between"/>
      </c:valAx>
      <c:valAx>
        <c:axId val="1167932447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066127"/>
        <c:crosses val="max"/>
        <c:crossBetween val="between"/>
      </c:valAx>
      <c:catAx>
        <c:axId val="1241066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79324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631889763779529E-2"/>
          <c:y val="0.80228241343755957"/>
          <c:w val="0.94473622047244099"/>
          <c:h val="0.16180894718885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45289923938091E-3"/>
          <c:y val="0.28058638542565961"/>
          <c:w val="0.14316137042994914"/>
          <c:h val="0.327363961847873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2546222782443253"/>
          <c:y val="7.5142948594840275E-2"/>
          <c:w val="0.45944709094315395"/>
          <c:h val="0.8497141028103194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71394028740866E-2"/>
          <c:y val="4.8269182715993127E-2"/>
          <c:w val="0.62523836139810474"/>
          <c:h val="0.9082051858594361"/>
        </c:manualLayout>
      </c:layout>
      <c:pie3DChart>
        <c:varyColors val="1"/>
        <c:ser>
          <c:idx val="0"/>
          <c:order val="0"/>
          <c:tx>
            <c:strRef>
              <c:f>диаграмма!$B$3</c:f>
              <c:strCache>
                <c:ptCount val="1"/>
                <c:pt idx="0">
                  <c:v>Доля, 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1-4C06-4D64-AC0B-1ABC27E98542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C06-4D64-AC0B-1ABC27E985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C06-4D64-AC0B-1ABC27E98542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C06-4D64-AC0B-1ABC27E985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C06-4D64-AC0B-1ABC27E985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4C06-4D64-AC0B-1ABC27E9854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4C06-4D64-AC0B-1ABC27E98542}"/>
              </c:ext>
            </c:extLst>
          </c:dPt>
          <c:dLbls>
            <c:dLbl>
              <c:idx val="2"/>
              <c:layout>
                <c:manualLayout>
                  <c:x val="-2.3011202469410092E-2"/>
                  <c:y val="0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06-4D64-AC0B-1ABC27E98542}"/>
                </c:ext>
              </c:extLst>
            </c:dLbl>
            <c:dLbl>
              <c:idx val="3"/>
              <c:layout>
                <c:manualLayout>
                  <c:x val="-1.6107841728587077E-2"/>
                  <c:y val="0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06-4D64-AC0B-1ABC27E98542}"/>
                </c:ext>
              </c:extLst>
            </c:dLbl>
            <c:dLbl>
              <c:idx val="4"/>
              <c:layout>
                <c:manualLayout>
                  <c:x val="-1.1532781200277448E-2"/>
                  <c:y val="-5.0980764979119842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06-4D64-AC0B-1ABC27E98542}"/>
                </c:ext>
              </c:extLst>
            </c:dLbl>
            <c:dLbl>
              <c:idx val="5"/>
              <c:layout>
                <c:manualLayout>
                  <c:x val="2.3028209556706968E-3"/>
                  <c:y val="-1.4162872475879206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06-4D64-AC0B-1ABC27E98542}"/>
                </c:ext>
              </c:extLst>
            </c:dLbl>
            <c:dLbl>
              <c:idx val="6"/>
              <c:layout>
                <c:manualLayout>
                  <c:x val="2.3028209556706966E-2"/>
                  <c:y val="-1.062215435690942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06-4D64-AC0B-1ABC27E98542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диаграмма!$A$4:$A$10</c:f>
              <c:strCache>
                <c:ptCount val="7"/>
                <c:pt idx="0">
                  <c:v>Айдың 25-ші күнінен кейін әлеуметтік аударымдардың төлеу мерзімі өткен</c:v>
                </c:pt>
                <c:pt idx="1">
                  <c:v>қаржылық қиындықтарға тап болыңыз</c:v>
                </c:pt>
                <c:pt idx="2">
                  <c:v>кезекті еңбек демалыстарында</c:v>
                </c:pt>
                <c:pt idx="3">
                  <c:v>жұмыскерлерді шарттық негізде тарту</c:v>
                </c:pt>
                <c:pt idx="4">
                  <c:v>қаржыландыру уақтылы жүзеге асырылмаған</c:v>
                </c:pt>
                <c:pt idx="5">
                  <c:v>әлеуметтік аударымдарды төлеу кезінде қателіктер жіберілді</c:v>
                </c:pt>
                <c:pt idx="6">
                  <c:v>басқа</c:v>
                </c:pt>
              </c:strCache>
            </c:strRef>
          </c:cat>
          <c:val>
            <c:numRef>
              <c:f>диаграмма!$B$4:$B$10</c:f>
              <c:numCache>
                <c:formatCode>0.0</c:formatCode>
                <c:ptCount val="7"/>
                <c:pt idx="0">
                  <c:v>54.340376927470011</c:v>
                </c:pt>
                <c:pt idx="1">
                  <c:v>16</c:v>
                </c:pt>
                <c:pt idx="2">
                  <c:v>11.76</c:v>
                </c:pt>
                <c:pt idx="3">
                  <c:v>5.2</c:v>
                </c:pt>
                <c:pt idx="4">
                  <c:v>4.4000000000000004</c:v>
                </c:pt>
                <c:pt idx="5">
                  <c:v>2.8412335808109646</c:v>
                </c:pt>
                <c:pt idx="6">
                  <c:v>5.5000000000000009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C06-4D64-AC0B-1ABC27E98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106009904639169"/>
          <c:y val="2.6014456999707544E-2"/>
          <c:w val="0.37534628405177356"/>
          <c:h val="0.973985543000292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91C36-09DE-4D4F-AC86-7467A30E8F8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44874697-1C83-4754-87AB-852F10FD0DA7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b="1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жалғыз</a:t>
          </a:r>
          <a:r>
            <a:rPr lang="ru-RU" sz="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акционер</a:t>
          </a:r>
          <a:endParaRPr lang="ru-KZ" sz="800" b="1" dirty="0"/>
        </a:p>
      </dgm:t>
    </dgm:pt>
    <dgm:pt modelId="{60422AAF-72D5-498A-A2E9-65F61C847FDF}" type="parTrans" cxnId="{5D96AE18-3571-4C45-8CE8-1ABF72C08FB2}">
      <dgm:prSet/>
      <dgm:spPr/>
      <dgm:t>
        <a:bodyPr/>
        <a:lstStyle/>
        <a:p>
          <a:endParaRPr lang="ru-KZ"/>
        </a:p>
      </dgm:t>
    </dgm:pt>
    <dgm:pt modelId="{1AA00A6D-8794-4C63-ADD9-C6DC4BCFEE38}" type="sibTrans" cxnId="{5D96AE18-3571-4C45-8CE8-1ABF72C08FB2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1AF5C639-7AA7-4AF3-8A01-12E166F12AA0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Директорлар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Кеңесі</a:t>
          </a:r>
          <a:endParaRPr lang="ru-KZ" sz="800" dirty="0"/>
        </a:p>
      </dgm:t>
    </dgm:pt>
    <dgm:pt modelId="{730C1E40-F129-4358-B2A4-DC1FFA780148}" type="parTrans" cxnId="{4E7C22E2-FB0B-40A6-AF5C-B87925463355}">
      <dgm:prSet/>
      <dgm:spPr/>
      <dgm:t>
        <a:bodyPr/>
        <a:lstStyle/>
        <a:p>
          <a:endParaRPr lang="ru-KZ"/>
        </a:p>
      </dgm:t>
    </dgm:pt>
    <dgm:pt modelId="{C2DD9EE9-86DC-4442-810C-2EB980161A00}" type="sibTrans" cxnId="{4E7C22E2-FB0B-40A6-AF5C-B87925463355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4EFB69C8-2AA1-41B7-9D7B-BA707AA11463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Атқарушы</a:t>
          </a:r>
          <a:endParaRPr lang="ru-RU" sz="8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орган</a:t>
          </a:r>
          <a:endParaRPr lang="ru-KZ" sz="800" dirty="0"/>
        </a:p>
      </dgm:t>
    </dgm:pt>
    <dgm:pt modelId="{E1B22F5D-964D-40A9-8A4A-95D54369D0B4}" type="parTrans" cxnId="{67E063FD-6AE2-4CE2-91BD-B09841D5688C}">
      <dgm:prSet/>
      <dgm:spPr/>
      <dgm:t>
        <a:bodyPr/>
        <a:lstStyle/>
        <a:p>
          <a:endParaRPr lang="ru-KZ"/>
        </a:p>
      </dgm:t>
    </dgm:pt>
    <dgm:pt modelId="{70BC9043-73D1-45B1-B576-0DEE622C0A04}" type="sibTrans" cxnId="{67E063FD-6AE2-4CE2-91BD-B09841D5688C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0A52437E-8201-4654-AB51-D51A0161BFC1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мүдделі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</a:p>
        <a:p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тараптар</a:t>
          </a:r>
          <a:endParaRPr lang="ru-KZ" sz="800" dirty="0"/>
        </a:p>
      </dgm:t>
    </dgm:pt>
    <dgm:pt modelId="{FBC68A9F-871C-4370-9D63-AEBC3E944E44}" type="parTrans" cxnId="{AF403422-8BA7-4900-9795-458835E4263F}">
      <dgm:prSet/>
      <dgm:spPr/>
      <dgm:t>
        <a:bodyPr/>
        <a:lstStyle/>
        <a:p>
          <a:endParaRPr lang="ru-KZ"/>
        </a:p>
      </dgm:t>
    </dgm:pt>
    <dgm:pt modelId="{8B190474-9CD2-4587-8E62-8427E89CCE3E}" type="sibTrans" cxnId="{AF403422-8BA7-4900-9795-458835E4263F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A6AC01A8-F8BC-4A61-8DC8-15BA3AB21600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Жарғыға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сәйкес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айқындалатын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өзге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де </a:t>
          </a:r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органдар</a:t>
          </a:r>
          <a:endParaRPr lang="ru-KZ" sz="800" dirty="0"/>
        </a:p>
      </dgm:t>
    </dgm:pt>
    <dgm:pt modelId="{683F5B47-6D87-4184-9E31-CC324E5AF7DB}" type="parTrans" cxnId="{74F20EAC-6998-4FDA-BBA2-B1F73A2C1EC9}">
      <dgm:prSet/>
      <dgm:spPr/>
      <dgm:t>
        <a:bodyPr/>
        <a:lstStyle/>
        <a:p>
          <a:endParaRPr lang="ru-KZ"/>
        </a:p>
      </dgm:t>
    </dgm:pt>
    <dgm:pt modelId="{93CC51C4-909B-4C01-9F39-E304C3C1C9FE}" type="sibTrans" cxnId="{74F20EAC-6998-4FDA-BBA2-B1F73A2C1EC9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142D7F69-64D3-4491-BD2A-3812F6757FF6}" type="pres">
      <dgm:prSet presAssocID="{5AF91C36-09DE-4D4F-AC86-7467A30E8F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CA683-2825-43CF-83A9-B4DD68B4F5E9}" type="pres">
      <dgm:prSet presAssocID="{44874697-1C83-4754-87AB-852F10FD0DA7}" presName="node" presStyleLbl="node1" presStyleIdx="0" presStyleCnt="5" custScaleX="118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9F934-F8F3-415C-AE88-D590E7DDBC43}" type="pres">
      <dgm:prSet presAssocID="{44874697-1C83-4754-87AB-852F10FD0DA7}" presName="spNode" presStyleCnt="0"/>
      <dgm:spPr/>
    </dgm:pt>
    <dgm:pt modelId="{E6E9D93D-02DA-4A02-A307-73D0BA0BF541}" type="pres">
      <dgm:prSet presAssocID="{1AA00A6D-8794-4C63-ADD9-C6DC4BCFEE3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1C25522-0ACC-4B61-A161-BAB399E8849C}" type="pres">
      <dgm:prSet presAssocID="{1AF5C639-7AA7-4AF3-8A01-12E166F12A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AFBFB-D0DD-4FA7-A030-2652800BF6E2}" type="pres">
      <dgm:prSet presAssocID="{1AF5C639-7AA7-4AF3-8A01-12E166F12AA0}" presName="spNode" presStyleCnt="0"/>
      <dgm:spPr/>
    </dgm:pt>
    <dgm:pt modelId="{C4CD14AA-DB7A-45E7-A53A-589E6B9CDAE1}" type="pres">
      <dgm:prSet presAssocID="{C2DD9EE9-86DC-4442-810C-2EB980161A0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C3EBD17-CBE7-4791-BECA-AA47692B93B9}" type="pres">
      <dgm:prSet presAssocID="{4EFB69C8-2AA1-41B7-9D7B-BA707AA11463}" presName="node" presStyleLbl="node1" presStyleIdx="2" presStyleCnt="5" custScaleX="134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C2ECD-02A8-4059-BA37-588271C1B8BD}" type="pres">
      <dgm:prSet presAssocID="{4EFB69C8-2AA1-41B7-9D7B-BA707AA11463}" presName="spNode" presStyleCnt="0"/>
      <dgm:spPr/>
    </dgm:pt>
    <dgm:pt modelId="{09650EC4-AE17-4140-AEA6-DC312E488824}" type="pres">
      <dgm:prSet presAssocID="{70BC9043-73D1-45B1-B576-0DEE622C0A0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4AAF7A1-2AA8-4153-9E8F-057D1E501BBE}" type="pres">
      <dgm:prSet presAssocID="{0A52437E-8201-4654-AB51-D51A0161BFC1}" presName="node" presStyleLbl="node1" presStyleIdx="3" presStyleCnt="5" custScaleX="13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BB4B1-B2C1-46A9-81ED-CD05A2D38EE8}" type="pres">
      <dgm:prSet presAssocID="{0A52437E-8201-4654-AB51-D51A0161BFC1}" presName="spNode" presStyleCnt="0"/>
      <dgm:spPr/>
    </dgm:pt>
    <dgm:pt modelId="{142C839A-66CE-4F80-B7B8-67981B76B578}" type="pres">
      <dgm:prSet presAssocID="{8B190474-9CD2-4587-8E62-8427E89CCE3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2F08D00-AA2C-4727-816C-C93CCB87222D}" type="pres">
      <dgm:prSet presAssocID="{A6AC01A8-F8BC-4A61-8DC8-15BA3AB21600}" presName="node" presStyleLbl="node1" presStyleIdx="4" presStyleCnt="5" custScaleX="126423" custScaleY="11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69E1C-8539-449A-8D07-099B331A86DE}" type="pres">
      <dgm:prSet presAssocID="{A6AC01A8-F8BC-4A61-8DC8-15BA3AB21600}" presName="spNode" presStyleCnt="0"/>
      <dgm:spPr/>
    </dgm:pt>
    <dgm:pt modelId="{877ECB67-FCD8-4955-9108-B691B1F88D59}" type="pres">
      <dgm:prSet presAssocID="{93CC51C4-909B-4C01-9F39-E304C3C1C9F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7C680CA-7E2F-484A-8644-F96B5500CA82}" type="presOf" srcId="{70BC9043-73D1-45B1-B576-0DEE622C0A04}" destId="{09650EC4-AE17-4140-AEA6-DC312E488824}" srcOrd="0" destOrd="0" presId="urn:microsoft.com/office/officeart/2005/8/layout/cycle6"/>
    <dgm:cxn modelId="{E4F95CC4-AB95-46A5-8250-29329D0B9BC5}" type="presOf" srcId="{A6AC01A8-F8BC-4A61-8DC8-15BA3AB21600}" destId="{62F08D00-AA2C-4727-816C-C93CCB87222D}" srcOrd="0" destOrd="0" presId="urn:microsoft.com/office/officeart/2005/8/layout/cycle6"/>
    <dgm:cxn modelId="{5D96AE18-3571-4C45-8CE8-1ABF72C08FB2}" srcId="{5AF91C36-09DE-4D4F-AC86-7467A30E8F8D}" destId="{44874697-1C83-4754-87AB-852F10FD0DA7}" srcOrd="0" destOrd="0" parTransId="{60422AAF-72D5-498A-A2E9-65F61C847FDF}" sibTransId="{1AA00A6D-8794-4C63-ADD9-C6DC4BCFEE38}"/>
    <dgm:cxn modelId="{4D8AFE3D-B52E-44BE-A849-B7C49FD69E08}" type="presOf" srcId="{44874697-1C83-4754-87AB-852F10FD0DA7}" destId="{72ACA683-2825-43CF-83A9-B4DD68B4F5E9}" srcOrd="0" destOrd="0" presId="urn:microsoft.com/office/officeart/2005/8/layout/cycle6"/>
    <dgm:cxn modelId="{8F94E298-06B2-49EC-A98A-A53D9C2D470E}" type="presOf" srcId="{0A52437E-8201-4654-AB51-D51A0161BFC1}" destId="{D4AAF7A1-2AA8-4153-9E8F-057D1E501BBE}" srcOrd="0" destOrd="0" presId="urn:microsoft.com/office/officeart/2005/8/layout/cycle6"/>
    <dgm:cxn modelId="{C26CAF3B-8011-4D99-B3E5-4610BC067EA4}" type="presOf" srcId="{4EFB69C8-2AA1-41B7-9D7B-BA707AA11463}" destId="{EC3EBD17-CBE7-4791-BECA-AA47692B93B9}" srcOrd="0" destOrd="0" presId="urn:microsoft.com/office/officeart/2005/8/layout/cycle6"/>
    <dgm:cxn modelId="{74F20EAC-6998-4FDA-BBA2-B1F73A2C1EC9}" srcId="{5AF91C36-09DE-4D4F-AC86-7467A30E8F8D}" destId="{A6AC01A8-F8BC-4A61-8DC8-15BA3AB21600}" srcOrd="4" destOrd="0" parTransId="{683F5B47-6D87-4184-9E31-CC324E5AF7DB}" sibTransId="{93CC51C4-909B-4C01-9F39-E304C3C1C9FE}"/>
    <dgm:cxn modelId="{27F60D69-8AFE-4F43-B9CF-95067DDCAE1F}" type="presOf" srcId="{93CC51C4-909B-4C01-9F39-E304C3C1C9FE}" destId="{877ECB67-FCD8-4955-9108-B691B1F88D59}" srcOrd="0" destOrd="0" presId="urn:microsoft.com/office/officeart/2005/8/layout/cycle6"/>
    <dgm:cxn modelId="{0CBA6050-6E21-43A6-B800-21ECCC63EE6C}" type="presOf" srcId="{5AF91C36-09DE-4D4F-AC86-7467A30E8F8D}" destId="{142D7F69-64D3-4491-BD2A-3812F6757FF6}" srcOrd="0" destOrd="0" presId="urn:microsoft.com/office/officeart/2005/8/layout/cycle6"/>
    <dgm:cxn modelId="{11C7D228-F3F8-44CE-B3E1-FA63C0102892}" type="presOf" srcId="{1AA00A6D-8794-4C63-ADD9-C6DC4BCFEE38}" destId="{E6E9D93D-02DA-4A02-A307-73D0BA0BF541}" srcOrd="0" destOrd="0" presId="urn:microsoft.com/office/officeart/2005/8/layout/cycle6"/>
    <dgm:cxn modelId="{E6F28021-F445-4817-B15E-0BD58FAF29F0}" type="presOf" srcId="{1AF5C639-7AA7-4AF3-8A01-12E166F12AA0}" destId="{91C25522-0ACC-4B61-A161-BAB399E8849C}" srcOrd="0" destOrd="0" presId="urn:microsoft.com/office/officeart/2005/8/layout/cycle6"/>
    <dgm:cxn modelId="{4E7C22E2-FB0B-40A6-AF5C-B87925463355}" srcId="{5AF91C36-09DE-4D4F-AC86-7467A30E8F8D}" destId="{1AF5C639-7AA7-4AF3-8A01-12E166F12AA0}" srcOrd="1" destOrd="0" parTransId="{730C1E40-F129-4358-B2A4-DC1FFA780148}" sibTransId="{C2DD9EE9-86DC-4442-810C-2EB980161A00}"/>
    <dgm:cxn modelId="{AF403422-8BA7-4900-9795-458835E4263F}" srcId="{5AF91C36-09DE-4D4F-AC86-7467A30E8F8D}" destId="{0A52437E-8201-4654-AB51-D51A0161BFC1}" srcOrd="3" destOrd="0" parTransId="{FBC68A9F-871C-4370-9D63-AEBC3E944E44}" sibTransId="{8B190474-9CD2-4587-8E62-8427E89CCE3E}"/>
    <dgm:cxn modelId="{AA91B6BE-9425-4837-855D-BB048C468CEC}" type="presOf" srcId="{C2DD9EE9-86DC-4442-810C-2EB980161A00}" destId="{C4CD14AA-DB7A-45E7-A53A-589E6B9CDAE1}" srcOrd="0" destOrd="0" presId="urn:microsoft.com/office/officeart/2005/8/layout/cycle6"/>
    <dgm:cxn modelId="{6109DC0D-184C-4A65-98F6-CA099AAC839F}" type="presOf" srcId="{8B190474-9CD2-4587-8E62-8427E89CCE3E}" destId="{142C839A-66CE-4F80-B7B8-67981B76B578}" srcOrd="0" destOrd="0" presId="urn:microsoft.com/office/officeart/2005/8/layout/cycle6"/>
    <dgm:cxn modelId="{67E063FD-6AE2-4CE2-91BD-B09841D5688C}" srcId="{5AF91C36-09DE-4D4F-AC86-7467A30E8F8D}" destId="{4EFB69C8-2AA1-41B7-9D7B-BA707AA11463}" srcOrd="2" destOrd="0" parTransId="{E1B22F5D-964D-40A9-8A4A-95D54369D0B4}" sibTransId="{70BC9043-73D1-45B1-B576-0DEE622C0A04}"/>
    <dgm:cxn modelId="{F869D2D5-EE13-4956-9EE0-39EA3B292AB9}" type="presParOf" srcId="{142D7F69-64D3-4491-BD2A-3812F6757FF6}" destId="{72ACA683-2825-43CF-83A9-B4DD68B4F5E9}" srcOrd="0" destOrd="0" presId="urn:microsoft.com/office/officeart/2005/8/layout/cycle6"/>
    <dgm:cxn modelId="{067CDE3B-1420-434E-B0BD-38D19ABCE73B}" type="presParOf" srcId="{142D7F69-64D3-4491-BD2A-3812F6757FF6}" destId="{14E9F934-F8F3-415C-AE88-D590E7DDBC43}" srcOrd="1" destOrd="0" presId="urn:microsoft.com/office/officeart/2005/8/layout/cycle6"/>
    <dgm:cxn modelId="{8A6BE0C5-2484-45E9-967E-FEA0B570FE37}" type="presParOf" srcId="{142D7F69-64D3-4491-BD2A-3812F6757FF6}" destId="{E6E9D93D-02DA-4A02-A307-73D0BA0BF541}" srcOrd="2" destOrd="0" presId="urn:microsoft.com/office/officeart/2005/8/layout/cycle6"/>
    <dgm:cxn modelId="{9FC8A89F-8726-4E2F-9BEE-2CDF9EF2FB91}" type="presParOf" srcId="{142D7F69-64D3-4491-BD2A-3812F6757FF6}" destId="{91C25522-0ACC-4B61-A161-BAB399E8849C}" srcOrd="3" destOrd="0" presId="urn:microsoft.com/office/officeart/2005/8/layout/cycle6"/>
    <dgm:cxn modelId="{CBCFFCB7-4322-4A76-BD8B-A9C76E850E7E}" type="presParOf" srcId="{142D7F69-64D3-4491-BD2A-3812F6757FF6}" destId="{653AFBFB-D0DD-4FA7-A030-2652800BF6E2}" srcOrd="4" destOrd="0" presId="urn:microsoft.com/office/officeart/2005/8/layout/cycle6"/>
    <dgm:cxn modelId="{BF86527B-CFC0-47E7-AFBA-761BBF50293F}" type="presParOf" srcId="{142D7F69-64D3-4491-BD2A-3812F6757FF6}" destId="{C4CD14AA-DB7A-45E7-A53A-589E6B9CDAE1}" srcOrd="5" destOrd="0" presId="urn:microsoft.com/office/officeart/2005/8/layout/cycle6"/>
    <dgm:cxn modelId="{F615CE3F-B05E-4A50-B4B4-06E5001B7104}" type="presParOf" srcId="{142D7F69-64D3-4491-BD2A-3812F6757FF6}" destId="{EC3EBD17-CBE7-4791-BECA-AA47692B93B9}" srcOrd="6" destOrd="0" presId="urn:microsoft.com/office/officeart/2005/8/layout/cycle6"/>
    <dgm:cxn modelId="{0EC977D8-DD71-4C60-8285-6DE74D9D6690}" type="presParOf" srcId="{142D7F69-64D3-4491-BD2A-3812F6757FF6}" destId="{953C2ECD-02A8-4059-BA37-588271C1B8BD}" srcOrd="7" destOrd="0" presId="urn:microsoft.com/office/officeart/2005/8/layout/cycle6"/>
    <dgm:cxn modelId="{EA0B5413-6F2B-484F-9357-5D0FB230D809}" type="presParOf" srcId="{142D7F69-64D3-4491-BD2A-3812F6757FF6}" destId="{09650EC4-AE17-4140-AEA6-DC312E488824}" srcOrd="8" destOrd="0" presId="urn:microsoft.com/office/officeart/2005/8/layout/cycle6"/>
    <dgm:cxn modelId="{8DA5C45F-6B30-4F90-88FD-F74D1D28F68E}" type="presParOf" srcId="{142D7F69-64D3-4491-BD2A-3812F6757FF6}" destId="{D4AAF7A1-2AA8-4153-9E8F-057D1E501BBE}" srcOrd="9" destOrd="0" presId="urn:microsoft.com/office/officeart/2005/8/layout/cycle6"/>
    <dgm:cxn modelId="{3061BA1E-2674-4CD4-A7A6-243979E2F6CE}" type="presParOf" srcId="{142D7F69-64D3-4491-BD2A-3812F6757FF6}" destId="{182BB4B1-B2C1-46A9-81ED-CD05A2D38EE8}" srcOrd="10" destOrd="0" presId="urn:microsoft.com/office/officeart/2005/8/layout/cycle6"/>
    <dgm:cxn modelId="{66853178-D7AA-4C17-888C-1B9D5CD8BAD8}" type="presParOf" srcId="{142D7F69-64D3-4491-BD2A-3812F6757FF6}" destId="{142C839A-66CE-4F80-B7B8-67981B76B578}" srcOrd="11" destOrd="0" presId="urn:microsoft.com/office/officeart/2005/8/layout/cycle6"/>
    <dgm:cxn modelId="{C6208A7A-B9BD-4DDF-84C1-81FA28B3D76A}" type="presParOf" srcId="{142D7F69-64D3-4491-BD2A-3812F6757FF6}" destId="{62F08D00-AA2C-4727-816C-C93CCB87222D}" srcOrd="12" destOrd="0" presId="urn:microsoft.com/office/officeart/2005/8/layout/cycle6"/>
    <dgm:cxn modelId="{E8115330-2777-45D7-A4B4-45B4FA14CCC4}" type="presParOf" srcId="{142D7F69-64D3-4491-BD2A-3812F6757FF6}" destId="{7C569E1C-8539-449A-8D07-099B331A86DE}" srcOrd="13" destOrd="0" presId="urn:microsoft.com/office/officeart/2005/8/layout/cycle6"/>
    <dgm:cxn modelId="{11AEF238-746A-4CBB-A589-5A77C4B652E8}" type="presParOf" srcId="{142D7F69-64D3-4491-BD2A-3812F6757FF6}" destId="{877ECB67-FCD8-4955-9108-B691B1F88D59}" srcOrd="14" destOrd="0" presId="urn:microsoft.com/office/officeart/2005/8/layout/cycle6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CA683-2825-43CF-83A9-B4DD68B4F5E9}">
      <dsp:nvSpPr>
        <dsp:cNvPr id="0" name=""/>
        <dsp:cNvSpPr/>
      </dsp:nvSpPr>
      <dsp:spPr>
        <a:xfrm>
          <a:off x="1251229" y="1144"/>
          <a:ext cx="859489" cy="473162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жалғыз</a:t>
          </a:r>
          <a:r>
            <a:rPr lang="ru-RU" sz="8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акционер</a:t>
          </a:r>
          <a:endParaRPr lang="ru-KZ" sz="800" b="1" kern="1200" dirty="0"/>
        </a:p>
      </dsp:txBody>
      <dsp:txXfrm>
        <a:off x="1274327" y="24242"/>
        <a:ext cx="813293" cy="426966"/>
      </dsp:txXfrm>
    </dsp:sp>
    <dsp:sp modelId="{E6E9D93D-02DA-4A02-A307-73D0BA0BF541}">
      <dsp:nvSpPr>
        <dsp:cNvPr id="0" name=""/>
        <dsp:cNvSpPr/>
      </dsp:nvSpPr>
      <dsp:spPr>
        <a:xfrm>
          <a:off x="735680" y="237725"/>
          <a:ext cx="1890588" cy="1890588"/>
        </a:xfrm>
        <a:custGeom>
          <a:avLst/>
          <a:gdLst/>
          <a:ahLst/>
          <a:cxnLst/>
          <a:rect l="0" t="0" r="0" b="0"/>
          <a:pathLst>
            <a:path>
              <a:moveTo>
                <a:pt x="1379243" y="105490"/>
              </a:moveTo>
              <a:arcTo wR="945294" hR="945294" stAng="17839597" swAng="1702813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25522-0ACC-4B61-A161-BAB399E8849C}">
      <dsp:nvSpPr>
        <dsp:cNvPr id="0" name=""/>
        <dsp:cNvSpPr/>
      </dsp:nvSpPr>
      <dsp:spPr>
        <a:xfrm>
          <a:off x="2216031" y="654326"/>
          <a:ext cx="727942" cy="473162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Директорлар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Кеңесі</a:t>
          </a:r>
          <a:endParaRPr lang="ru-KZ" sz="800" kern="1200" dirty="0"/>
        </a:p>
      </dsp:txBody>
      <dsp:txXfrm>
        <a:off x="2239129" y="677424"/>
        <a:ext cx="681746" cy="426966"/>
      </dsp:txXfrm>
    </dsp:sp>
    <dsp:sp modelId="{C4CD14AA-DB7A-45E7-A53A-589E6B9CDAE1}">
      <dsp:nvSpPr>
        <dsp:cNvPr id="0" name=""/>
        <dsp:cNvSpPr/>
      </dsp:nvSpPr>
      <dsp:spPr>
        <a:xfrm>
          <a:off x="735680" y="237725"/>
          <a:ext cx="1890588" cy="1890588"/>
        </a:xfrm>
        <a:custGeom>
          <a:avLst/>
          <a:gdLst/>
          <a:ahLst/>
          <a:cxnLst/>
          <a:rect l="0" t="0" r="0" b="0"/>
          <a:pathLst>
            <a:path>
              <a:moveTo>
                <a:pt x="1889292" y="895805"/>
              </a:moveTo>
              <a:arcTo wR="945294" hR="945294" stAng="21419944" swAng="2196188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EBD17-CBE7-4791-BECA-AA47692B93B9}">
      <dsp:nvSpPr>
        <dsp:cNvPr id="0" name=""/>
        <dsp:cNvSpPr/>
      </dsp:nvSpPr>
      <dsp:spPr>
        <a:xfrm>
          <a:off x="1746513" y="1711197"/>
          <a:ext cx="980182" cy="473162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Атқарушы</a:t>
          </a:r>
          <a:endParaRPr lang="ru-RU" sz="8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орган</a:t>
          </a:r>
          <a:endParaRPr lang="ru-KZ" sz="800" kern="1200" dirty="0"/>
        </a:p>
      </dsp:txBody>
      <dsp:txXfrm>
        <a:off x="1769611" y="1734295"/>
        <a:ext cx="933986" cy="426966"/>
      </dsp:txXfrm>
    </dsp:sp>
    <dsp:sp modelId="{09650EC4-AE17-4140-AEA6-DC312E488824}">
      <dsp:nvSpPr>
        <dsp:cNvPr id="0" name=""/>
        <dsp:cNvSpPr/>
      </dsp:nvSpPr>
      <dsp:spPr>
        <a:xfrm>
          <a:off x="735680" y="237725"/>
          <a:ext cx="1890588" cy="1890588"/>
        </a:xfrm>
        <a:custGeom>
          <a:avLst/>
          <a:gdLst/>
          <a:ahLst/>
          <a:cxnLst/>
          <a:rect l="0" t="0" r="0" b="0"/>
          <a:pathLst>
            <a:path>
              <a:moveTo>
                <a:pt x="1009390" y="1888412"/>
              </a:moveTo>
              <a:arcTo wR="945294" hR="945294" stAng="5166722" swAng="515742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AF7A1-2AA8-4153-9E8F-057D1E501BBE}">
      <dsp:nvSpPr>
        <dsp:cNvPr id="0" name=""/>
        <dsp:cNvSpPr/>
      </dsp:nvSpPr>
      <dsp:spPr>
        <a:xfrm>
          <a:off x="648738" y="1711197"/>
          <a:ext cx="953212" cy="473162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мүдделі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тараптар</a:t>
          </a:r>
          <a:endParaRPr lang="ru-KZ" sz="800" kern="1200" dirty="0"/>
        </a:p>
      </dsp:txBody>
      <dsp:txXfrm>
        <a:off x="671836" y="1734295"/>
        <a:ext cx="907016" cy="426966"/>
      </dsp:txXfrm>
    </dsp:sp>
    <dsp:sp modelId="{142C839A-66CE-4F80-B7B8-67981B76B578}">
      <dsp:nvSpPr>
        <dsp:cNvPr id="0" name=""/>
        <dsp:cNvSpPr/>
      </dsp:nvSpPr>
      <dsp:spPr>
        <a:xfrm>
          <a:off x="735680" y="237725"/>
          <a:ext cx="1890588" cy="1890588"/>
        </a:xfrm>
        <a:custGeom>
          <a:avLst/>
          <a:gdLst/>
          <a:ahLst/>
          <a:cxnLst/>
          <a:rect l="0" t="0" r="0" b="0"/>
          <a:pathLst>
            <a:path>
              <a:moveTo>
                <a:pt x="158140" y="1468715"/>
              </a:moveTo>
              <a:arcTo wR="945294" hR="945294" stAng="8782674" swAng="2072852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08D00-AA2C-4727-816C-C93CCB87222D}">
      <dsp:nvSpPr>
        <dsp:cNvPr id="0" name=""/>
        <dsp:cNvSpPr/>
      </dsp:nvSpPr>
      <dsp:spPr>
        <a:xfrm>
          <a:off x="321802" y="619785"/>
          <a:ext cx="920287" cy="542244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Жарғыға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сәйкес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айқындалатын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өзге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де </a:t>
          </a: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органдар</a:t>
          </a:r>
          <a:endParaRPr lang="ru-KZ" sz="800" kern="1200" dirty="0"/>
        </a:p>
      </dsp:txBody>
      <dsp:txXfrm>
        <a:off x="348272" y="646255"/>
        <a:ext cx="867347" cy="489304"/>
      </dsp:txXfrm>
    </dsp:sp>
    <dsp:sp modelId="{877ECB67-FCD8-4955-9108-B691B1F88D59}">
      <dsp:nvSpPr>
        <dsp:cNvPr id="0" name=""/>
        <dsp:cNvSpPr/>
      </dsp:nvSpPr>
      <dsp:spPr>
        <a:xfrm>
          <a:off x="735680" y="237725"/>
          <a:ext cx="1890588" cy="1890588"/>
        </a:xfrm>
        <a:custGeom>
          <a:avLst/>
          <a:gdLst/>
          <a:ahLst/>
          <a:cxnLst/>
          <a:rect l="0" t="0" r="0" b="0"/>
          <a:pathLst>
            <a:path>
              <a:moveTo>
                <a:pt x="188697" y="378600"/>
              </a:moveTo>
              <a:arcTo wR="945294" hR="945294" stAng="13010001" swAng="1551896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drawing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9.svg"/><Relationship Id="rId1" Type="http://schemas.openxmlformats.org/officeDocument/2006/relationships/image" Target="../media/image53.png"/><Relationship Id="rId6" Type="http://schemas.openxmlformats.org/officeDocument/2006/relationships/image" Target="../media/image63.svg"/><Relationship Id="rId5" Type="http://schemas.openxmlformats.org/officeDocument/2006/relationships/image" Target="../media/image55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5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0.80554</cdr:x>
      <cdr:y>0.25084</cdr:y>
    </cdr:from>
    <cdr:to>
      <cdr:x>1</cdr:x>
      <cdr:y>0.27713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03C5CF3-A54B-4086-B608-8CBFA1DC9FF1}"/>
            </a:ext>
          </a:extLst>
        </cdr:cNvPr>
        <cdr:cNvSpPr txBox="1"/>
      </cdr:nvSpPr>
      <cdr:spPr>
        <a:xfrm xmlns:a="http://schemas.openxmlformats.org/drawingml/2006/main">
          <a:off x="4550107" y="1450658"/>
          <a:ext cx="1098395" cy="152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KZ" sz="1100" dirty="0"/>
        </a:p>
      </cdr:txBody>
    </cdr:sp>
  </cdr:relSizeAnchor>
  <cdr:relSizeAnchor xmlns:cdr="http://schemas.openxmlformats.org/drawingml/2006/chartDrawing">
    <cdr:from>
      <cdr:x>0.71703</cdr:x>
      <cdr:y>0.0871</cdr:y>
    </cdr:from>
    <cdr:to>
      <cdr:x>0.90084</cdr:x>
      <cdr:y>0.12168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B64675B8-BEA1-4289-9C8F-DE1DA383139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26471" y="503717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0.66573</cdr:x>
      <cdr:y>0.12825</cdr:y>
    </cdr:from>
    <cdr:to>
      <cdr:x>0.84955</cdr:x>
      <cdr:y>0.16283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CB2894E0-311C-45D8-A1AA-21EDCF6B27D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552735" y="741693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0.58104</cdr:x>
      <cdr:y>0.17547</cdr:y>
    </cdr:from>
    <cdr:to>
      <cdr:x>0.76486</cdr:x>
      <cdr:y>0.21005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FECE9F9B-9C88-4F18-A758-C1B5B8DBDB8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100755" y="1014762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0.57431</cdr:x>
      <cdr:y>0.21596</cdr:y>
    </cdr:from>
    <cdr:to>
      <cdr:x>0.75813</cdr:x>
      <cdr:y>0.25054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04906580-6EF6-47D5-A902-9189C2ACA26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3064852" y="1248937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0.26318</cdr:y>
    </cdr:from>
    <cdr:to>
      <cdr:x>0.68382</cdr:x>
      <cdr:y>0.29777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0D9AB892-CDA0-49E4-9D0F-50275A0D6D8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2668287" y="1522059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0.30465</cdr:y>
    </cdr:from>
    <cdr:to>
      <cdr:x>0.68382</cdr:x>
      <cdr:y>0.33924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58F3ADFF-7D5C-43AD-897F-2D06198D652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2668287" y="1761893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0.48787</cdr:x>
      <cdr:y>0.35468</cdr:y>
    </cdr:from>
    <cdr:to>
      <cdr:x>0.67169</cdr:x>
      <cdr:y>0.38926</cdr:y>
    </cdr:to>
    <cdr:pic>
      <cdr:nvPicPr>
        <cdr:cNvPr id="12" name="chart">
          <a:extLst xmlns:a="http://schemas.openxmlformats.org/drawingml/2006/main">
            <a:ext uri="{FF2B5EF4-FFF2-40B4-BE49-F238E27FC236}">
              <a16:creationId xmlns:a16="http://schemas.microsoft.com/office/drawing/2014/main" id="{40E96662-4C93-4AD8-8BDF-DF8628EAD17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2603550" y="2051191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0.48913</cdr:x>
      <cdr:y>0.39946</cdr:y>
    </cdr:from>
    <cdr:to>
      <cdr:x>0.67295</cdr:x>
      <cdr:y>0.43404</cdr:y>
    </cdr:to>
    <cdr:pic>
      <cdr:nvPicPr>
        <cdr:cNvPr id="13" name="chart">
          <a:extLst xmlns:a="http://schemas.openxmlformats.org/drawingml/2006/main">
            <a:ext uri="{FF2B5EF4-FFF2-40B4-BE49-F238E27FC236}">
              <a16:creationId xmlns:a16="http://schemas.microsoft.com/office/drawing/2014/main" id="{F1C71966-BA82-4F2E-8429-924B133120E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2610279" y="2310164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0.4824</cdr:x>
      <cdr:y>0.44155</cdr:y>
    </cdr:from>
    <cdr:to>
      <cdr:x>0.66622</cdr:x>
      <cdr:y>0.47614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CFD681B4-1255-4667-8182-260C966AF08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2574376" y="2553630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0.4824</cdr:x>
      <cdr:y>0.48271</cdr:y>
    </cdr:from>
    <cdr:to>
      <cdr:x>0.66622</cdr:x>
      <cdr:y>0.51729</cdr:y>
    </cdr:to>
    <cdr:pic>
      <cdr:nvPicPr>
        <cdr:cNvPr id="15" name="chart">
          <a:extLst xmlns:a="http://schemas.openxmlformats.org/drawingml/2006/main">
            <a:ext uri="{FF2B5EF4-FFF2-40B4-BE49-F238E27FC236}">
              <a16:creationId xmlns:a16="http://schemas.microsoft.com/office/drawing/2014/main" id="{7FC29A8B-A5B1-4752-9A13-D976E693E3E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/>
        <a:stretch xmlns:a="http://schemas.openxmlformats.org/drawingml/2006/main">
          <a:fillRect/>
        </a:stretch>
      </cdr:blipFill>
      <cdr:spPr>
        <a:xfrm xmlns:a="http://schemas.openxmlformats.org/drawingml/2006/main">
          <a:off x="2574376" y="2791634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0.40809</cdr:x>
      <cdr:y>0.52254</cdr:y>
    </cdr:from>
    <cdr:to>
      <cdr:x>0.59191</cdr:x>
      <cdr:y>0.55712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D8A2E50D-CE02-41AF-9443-372E6CF9044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/>
        <a:stretch xmlns:a="http://schemas.openxmlformats.org/drawingml/2006/main">
          <a:fillRect/>
        </a:stretch>
      </cdr:blipFill>
      <cdr:spPr>
        <a:xfrm xmlns:a="http://schemas.openxmlformats.org/drawingml/2006/main">
          <a:off x="2177811" y="3021981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0.3747</cdr:x>
      <cdr:y>0.56204</cdr:y>
    </cdr:from>
    <cdr:to>
      <cdr:x>0.55852</cdr:x>
      <cdr:y>0.59663</cdr:y>
    </cdr:to>
    <cdr:pic>
      <cdr:nvPicPr>
        <cdr:cNvPr id="17" name="chart">
          <a:extLst xmlns:a="http://schemas.openxmlformats.org/drawingml/2006/main">
            <a:ext uri="{FF2B5EF4-FFF2-40B4-BE49-F238E27FC236}">
              <a16:creationId xmlns:a16="http://schemas.microsoft.com/office/drawing/2014/main" id="{C7D79715-9A55-4D66-B271-ECB4866648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2"/>
        <a:stretch xmlns:a="http://schemas.openxmlformats.org/drawingml/2006/main">
          <a:fillRect/>
        </a:stretch>
      </cdr:blipFill>
      <cdr:spPr>
        <a:xfrm xmlns:a="http://schemas.openxmlformats.org/drawingml/2006/main">
          <a:off x="1999641" y="3250447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0.3747</cdr:x>
      <cdr:y>0.61123</cdr:y>
    </cdr:from>
    <cdr:to>
      <cdr:x>0.55852</cdr:x>
      <cdr:y>0.64582</cdr:y>
    </cdr:to>
    <cdr:pic>
      <cdr:nvPicPr>
        <cdr:cNvPr id="18" name="chart">
          <a:extLst xmlns:a="http://schemas.openxmlformats.org/drawingml/2006/main">
            <a:ext uri="{FF2B5EF4-FFF2-40B4-BE49-F238E27FC236}">
              <a16:creationId xmlns:a16="http://schemas.microsoft.com/office/drawing/2014/main" id="{AF9D9F7D-8C82-4F4E-9D4E-28AFDA881A8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3"/>
        <a:stretch xmlns:a="http://schemas.openxmlformats.org/drawingml/2006/main">
          <a:fillRect/>
        </a:stretch>
      </cdr:blipFill>
      <cdr:spPr>
        <a:xfrm xmlns:a="http://schemas.openxmlformats.org/drawingml/2006/main">
          <a:off x="1999641" y="3534936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0.35941</cdr:x>
      <cdr:y>0.65944</cdr:y>
    </cdr:from>
    <cdr:to>
      <cdr:x>0.54323</cdr:x>
      <cdr:y>0.69402</cdr:y>
    </cdr:to>
    <cdr:pic>
      <cdr:nvPicPr>
        <cdr:cNvPr id="19" name="chart">
          <a:extLst xmlns:a="http://schemas.openxmlformats.org/drawingml/2006/main">
            <a:ext uri="{FF2B5EF4-FFF2-40B4-BE49-F238E27FC236}">
              <a16:creationId xmlns:a16="http://schemas.microsoft.com/office/drawing/2014/main" id="{2A5F5089-4B13-4313-9E0C-00A6D3BBF67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4"/>
        <a:stretch xmlns:a="http://schemas.openxmlformats.org/drawingml/2006/main">
          <a:fillRect/>
        </a:stretch>
      </cdr:blipFill>
      <cdr:spPr>
        <a:xfrm xmlns:a="http://schemas.openxmlformats.org/drawingml/2006/main">
          <a:off x="1918009" y="3813717"/>
          <a:ext cx="980952" cy="2000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0.35105</cdr:x>
      <cdr:y>0.70379</cdr:y>
    </cdr:from>
    <cdr:to>
      <cdr:x>0.53487</cdr:x>
      <cdr:y>0.73837</cdr:y>
    </cdr:to>
    <cdr:pic>
      <cdr:nvPicPr>
        <cdr:cNvPr id="20" name="chart">
          <a:extLst xmlns:a="http://schemas.openxmlformats.org/drawingml/2006/main">
            <a:ext uri="{FF2B5EF4-FFF2-40B4-BE49-F238E27FC236}">
              <a16:creationId xmlns:a16="http://schemas.microsoft.com/office/drawing/2014/main" id="{131F42D5-7B17-4FB9-8D4F-B15BA7164B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5"/>
        <a:stretch xmlns:a="http://schemas.openxmlformats.org/drawingml/2006/main">
          <a:fillRect/>
        </a:stretch>
      </cdr:blipFill>
      <cdr:spPr>
        <a:xfrm xmlns:a="http://schemas.openxmlformats.org/drawingml/2006/main">
          <a:off x="1873404" y="4070195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0.3406</cdr:x>
      <cdr:y>0.74428</cdr:y>
    </cdr:from>
    <cdr:to>
      <cdr:x>0.52442</cdr:x>
      <cdr:y>0.77886</cdr:y>
    </cdr:to>
    <cdr:pic>
      <cdr:nvPicPr>
        <cdr:cNvPr id="21" name="chart">
          <a:extLst xmlns:a="http://schemas.openxmlformats.org/drawingml/2006/main">
            <a:ext uri="{FF2B5EF4-FFF2-40B4-BE49-F238E27FC236}">
              <a16:creationId xmlns:a16="http://schemas.microsoft.com/office/drawing/2014/main" id="{A685C60B-22B6-414F-862D-FB4E30784A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6"/>
        <a:stretch xmlns:a="http://schemas.openxmlformats.org/drawingml/2006/main">
          <a:fillRect/>
        </a:stretch>
      </cdr:blipFill>
      <cdr:spPr>
        <a:xfrm xmlns:a="http://schemas.openxmlformats.org/drawingml/2006/main">
          <a:off x="1817649" y="4304370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0.34269</cdr:x>
      <cdr:y>0.7867</cdr:y>
    </cdr:from>
    <cdr:to>
      <cdr:x>0.52651</cdr:x>
      <cdr:y>0.82128</cdr:y>
    </cdr:to>
    <cdr:pic>
      <cdr:nvPicPr>
        <cdr:cNvPr id="22" name="chart">
          <a:extLst xmlns:a="http://schemas.openxmlformats.org/drawingml/2006/main">
            <a:ext uri="{FF2B5EF4-FFF2-40B4-BE49-F238E27FC236}">
              <a16:creationId xmlns:a16="http://schemas.microsoft.com/office/drawing/2014/main" id="{19E10553-894A-43F2-90F7-30636027C6C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7"/>
        <a:stretch xmlns:a="http://schemas.openxmlformats.org/drawingml/2006/main">
          <a:fillRect/>
        </a:stretch>
      </cdr:blipFill>
      <cdr:spPr>
        <a:xfrm xmlns:a="http://schemas.openxmlformats.org/drawingml/2006/main">
          <a:off x="1828800" y="4549698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0.26956</cdr:x>
      <cdr:y>0.83298</cdr:y>
    </cdr:from>
    <cdr:to>
      <cdr:x>0.45337</cdr:x>
      <cdr:y>0.86756</cdr:y>
    </cdr:to>
    <cdr:pic>
      <cdr:nvPicPr>
        <cdr:cNvPr id="23" name="chart">
          <a:extLst xmlns:a="http://schemas.openxmlformats.org/drawingml/2006/main">
            <a:ext uri="{FF2B5EF4-FFF2-40B4-BE49-F238E27FC236}">
              <a16:creationId xmlns:a16="http://schemas.microsoft.com/office/drawing/2014/main" id="{6CF62298-02A3-4D31-B75E-E675805B7F5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8"/>
        <a:stretch xmlns:a="http://schemas.openxmlformats.org/drawingml/2006/main">
          <a:fillRect/>
        </a:stretch>
      </cdr:blipFill>
      <cdr:spPr>
        <a:xfrm xmlns:a="http://schemas.openxmlformats.org/drawingml/2006/main">
          <a:off x="1438507" y="4817326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0.25911</cdr:x>
      <cdr:y>0.88145</cdr:y>
    </cdr:from>
    <cdr:to>
      <cdr:x>0.44293</cdr:x>
      <cdr:y>0.91603</cdr:y>
    </cdr:to>
    <cdr:pic>
      <cdr:nvPicPr>
        <cdr:cNvPr id="24" name="chart">
          <a:extLst xmlns:a="http://schemas.openxmlformats.org/drawingml/2006/main">
            <a:ext uri="{FF2B5EF4-FFF2-40B4-BE49-F238E27FC236}">
              <a16:creationId xmlns:a16="http://schemas.microsoft.com/office/drawing/2014/main" id="{2B0D1C9D-39F8-4FD2-BF2E-9B92E3841B5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9"/>
        <a:stretch xmlns:a="http://schemas.openxmlformats.org/drawingml/2006/main">
          <a:fillRect/>
        </a:stretch>
      </cdr:blipFill>
      <cdr:spPr>
        <a:xfrm xmlns:a="http://schemas.openxmlformats.org/drawingml/2006/main">
          <a:off x="1382751" y="5097657"/>
          <a:ext cx="980952" cy="200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0.17493</cdr:x>
      <cdr:y>0.01893</cdr:y>
    </cdr:from>
    <cdr:to>
      <cdr:x>1</cdr:x>
      <cdr:y>0.15116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39713" y="72394"/>
          <a:ext cx="4903888" cy="505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0.90702</cdr:x>
      <cdr:y>0.73555</cdr:y>
    </cdr:from>
    <cdr:to>
      <cdr:x>1</cdr:x>
      <cdr:y>0.97171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05937" y="28479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0.95534</cdr:x>
      <cdr:y>0.79323</cdr:y>
    </cdr:from>
    <cdr:to>
      <cdr:x>0.9856</cdr:x>
      <cdr:y>0.8824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08023" y="3834429"/>
          <a:ext cx="266321" cy="431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0.46185</cdr:x>
      <cdr:y>0.6632</cdr:y>
    </cdr:from>
    <cdr:to>
      <cdr:x>0.55213</cdr:x>
      <cdr:y>0.88039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9D5EC855-A623-4923-A658-C6FCCAC456FB}"/>
            </a:ext>
          </a:extLst>
        </cdr:cNvPr>
        <cdr:cNvSpPr txBox="1"/>
      </cdr:nvSpPr>
      <cdr:spPr>
        <a:xfrm xmlns:a="http://schemas.openxmlformats.org/drawingml/2006/main">
          <a:off x="1383632" y="845807"/>
          <a:ext cx="27046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200" dirty="0"/>
            <a:t>3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0.79216</cdr:x>
      <cdr:y>0.65657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5921" y="1334111"/>
          <a:ext cx="854242" cy="697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k-KZ" sz="1100" dirty="0"/>
            <a:t>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0.14976</cdr:x>
      <cdr:y>0.56046</cdr:y>
    </cdr:from>
    <cdr:to>
      <cdr:x>0.2545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84910" y="963502"/>
          <a:ext cx="409073" cy="755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k-KZ" sz="1100" dirty="0"/>
            <a:t>6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0.1004</cdr:x>
      <cdr:y>0.28155</cdr:y>
    </cdr:from>
    <cdr:to>
      <cdr:x>0.3253</cdr:x>
      <cdr:y>0.37547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0789" y="359074"/>
          <a:ext cx="673769" cy="119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0.10442</cdr:x>
      <cdr:y>0.26299</cdr:y>
    </cdr:from>
    <cdr:to>
      <cdr:x>0.39357</cdr:x>
      <cdr:y>0.46227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2821" y="335409"/>
          <a:ext cx="866274" cy="254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900" dirty="0">
              <a:latin typeface="Arial" panose="020B0604020202020204" pitchFamily="34" charset="0"/>
              <a:cs typeface="Arial" panose="020B0604020202020204" pitchFamily="34" charset="0"/>
            </a:rPr>
            <a:t>46,15</a:t>
          </a:r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0.40964</cdr:x>
      <cdr:y>0.39507</cdr:y>
    </cdr:from>
    <cdr:to>
      <cdr:x>0.62249</cdr:x>
      <cdr:y>0.55711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27221" y="503851"/>
          <a:ext cx="637674" cy="206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23,08%</a:t>
          </a:r>
        </a:p>
      </cdr:txBody>
    </cdr:sp>
  </cdr:relSizeAnchor>
  <cdr:relSizeAnchor xmlns:cdr="http://schemas.openxmlformats.org/drawingml/2006/chartDrawing">
    <cdr:from>
      <cdr:x>0.73092</cdr:x>
      <cdr:y>0.32737</cdr:y>
    </cdr:from>
    <cdr:to>
      <cdr:x>0.96385</cdr:x>
      <cdr:y>0.50186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89747" y="417508"/>
          <a:ext cx="697831" cy="222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30,77%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0.23572</cdr:x>
      <cdr:y>0.15362</cdr:y>
    </cdr:from>
    <cdr:to>
      <cdr:x>0.28317</cdr:x>
      <cdr:y>0.28433</cdr:y>
    </cdr:to>
    <cdr:pic>
      <cdr:nvPicPr>
        <cdr:cNvPr id="2" name="Graphic 723">
          <a:extLst xmlns:a="http://schemas.openxmlformats.org/drawingml/2006/main">
            <a:ext uri="{FF2B5EF4-FFF2-40B4-BE49-F238E27FC236}">
              <a16:creationId xmlns:a16="http://schemas.microsoft.com/office/drawing/2014/main" id="{4C2DEE12-908B-4D79-979B-613AA4605F0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xmlns="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760584" y="174773"/>
          <a:ext cx="153090" cy="1487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0.29102</cdr:x>
      <cdr:y>0.29748</cdr:y>
    </cdr:from>
    <cdr:to>
      <cdr:x>0.34745</cdr:x>
      <cdr:y>0.52665</cdr:y>
    </cdr:to>
    <cdr:pic>
      <cdr:nvPicPr>
        <cdr:cNvPr id="3" name="Graphic 1205">
          <a:extLst xmlns:a="http://schemas.openxmlformats.org/drawingml/2006/main">
            <a:ext uri="{FF2B5EF4-FFF2-40B4-BE49-F238E27FC236}">
              <a16:creationId xmlns:a16="http://schemas.microsoft.com/office/drawing/2014/main" id="{37E3FDBB-8C64-43B3-8880-19E79BBD1B0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xmlns="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39014" y="338443"/>
          <a:ext cx="182096" cy="2607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0.30221</cdr:x>
      <cdr:y>0.52124</cdr:y>
    </cdr:from>
    <cdr:to>
      <cdr:x>0.35864</cdr:x>
      <cdr:y>0.77264</cdr:y>
    </cdr:to>
    <cdr:pic>
      <cdr:nvPicPr>
        <cdr:cNvPr id="4" name="Picture 20">
          <a:extLst xmlns:a="http://schemas.openxmlformats.org/drawingml/2006/main">
            <a:ext uri="{FF2B5EF4-FFF2-40B4-BE49-F238E27FC236}">
              <a16:creationId xmlns:a16="http://schemas.microsoft.com/office/drawing/2014/main" id="{B81D34EA-B39F-43C8-97DF-F5B34AF86ED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xmlns="" r:embed="rId6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975108" y="593020"/>
          <a:ext cx="182097" cy="2860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0.18644</cdr:x>
      <cdr:y>0.67188</cdr:y>
    </cdr:from>
    <cdr:to>
      <cdr:x>0.26825</cdr:x>
      <cdr:y>0.81725</cdr:y>
    </cdr:to>
    <cdr:pic>
      <cdr:nvPicPr>
        <cdr:cNvPr id="5" name="Picture 23">
          <a:extLst xmlns:a="http://schemas.openxmlformats.org/drawingml/2006/main">
            <a:ext uri="{FF2B5EF4-FFF2-40B4-BE49-F238E27FC236}">
              <a16:creationId xmlns:a16="http://schemas.microsoft.com/office/drawing/2014/main" id="{FBBE4CB7-A934-43AB-9185-565A88033F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xmlns="" r:embed="rId8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601580" y="843303"/>
          <a:ext cx="263968" cy="1824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</cdr:spPr>
    </cdr:pic>
  </cdr:relSizeAnchor>
  <cdr:relSizeAnchor xmlns:cdr="http://schemas.openxmlformats.org/drawingml/2006/chartDrawing">
    <cdr:from>
      <cdr:x>0.09156</cdr:x>
      <cdr:y>0.40072</cdr:y>
    </cdr:from>
    <cdr:to>
      <cdr:x>0.15404</cdr:x>
      <cdr:y>0.6377</cdr:y>
    </cdr:to>
    <cdr:pic>
      <cdr:nvPicPr>
        <cdr:cNvPr id="6" name="Picture 21">
          <a:extLst xmlns:a="http://schemas.openxmlformats.org/drawingml/2006/main">
            <a:ext uri="{FF2B5EF4-FFF2-40B4-BE49-F238E27FC236}">
              <a16:creationId xmlns:a16="http://schemas.microsoft.com/office/drawing/2014/main" id="{31A097EB-EE08-40A9-B9F1-5ED21D612E8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xmlns="" r:embed="rId1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295428" y="502955"/>
          <a:ext cx="201588" cy="29743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9EA1F-7E76-4269-B8D5-8092E3E4C7F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1235075"/>
            <a:ext cx="249713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2DF2-8739-4E5F-B9DD-32E48D476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8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53049-905A-4C24-9DD3-886F533D0550}" type="slidenum">
              <a:rPr lang="ru-KZ" smtClean="0"/>
              <a:t>31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607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47863" y="1339850"/>
            <a:ext cx="2714625" cy="3619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53049-905A-4C24-9DD3-886F533D0550}" type="slidenum">
              <a:rPr kumimoji="0" lang="ru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08B-2FD5-45B6-B3D2-F2E56E4D46AA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6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211-B49F-4E45-B736-F4B4AF2C973C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D47-3D45-4A8B-B875-DC8250257EF6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C28-9BAE-4E49-A883-FD4E2309BCA5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CED8-B68F-4A76-94DF-5659967D8605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90CB-B61A-4C0F-A477-AA5A1812719D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B4F8-2864-45B8-8E75-A302E23A69B6}" type="datetime1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35B8-9B79-4DCD-8636-02FBAB7FCE3D}" type="datetime1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7E4-1B2F-48A9-AD58-255B7BA496A3}" type="datetime1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C946-6A7C-4690-AAC1-0FD27A750839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653-55F0-4529-89F0-87A451DB9D96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" Target="../theme/them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5DFA386-3A85-4A7C-8365-1AEE5BADB4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2826"/>
          <a:ext cx="1191" cy="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5DFA386-3A85-4A7C-8365-1AEE5BADB4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2826"/>
                        <a:ext cx="1191" cy="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088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 panose="020B0604020202020204" pitchFamily="34" charset="0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05B9-BC53-4AC4-B388-D97BC395592E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13" Type="http://schemas.openxmlformats.org/officeDocument/2006/relationships/image" Target="../media/image45.png"/><Relationship Id="rId3" Type="http://schemas.openxmlformats.org/officeDocument/2006/relationships/chart" Target="../charts/chart39.xml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fss.kz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8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2263E0-DD2A-418D-BEFC-0645BB6813CF}"/>
              </a:ext>
            </a:extLst>
          </p:cNvPr>
          <p:cNvSpPr/>
          <p:nvPr/>
        </p:nvSpPr>
        <p:spPr>
          <a:xfrm>
            <a:off x="-91440" y="0"/>
            <a:ext cx="6949439" cy="9144000"/>
          </a:xfrm>
          <a:prstGeom prst="rect">
            <a:avLst/>
          </a:prstGeom>
          <a:pattFill prst="pct50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66C77-DD8F-4EB2-82E4-84F18CC6A0E3}"/>
              </a:ext>
            </a:extLst>
          </p:cNvPr>
          <p:cNvSpPr txBox="1"/>
          <p:nvPr/>
        </p:nvSpPr>
        <p:spPr>
          <a:xfrm>
            <a:off x="190637" y="3240331"/>
            <a:ext cx="365664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«МӘСҚ» АҚ 202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жылдың</a:t>
            </a: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жұмыс</a:t>
            </a: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қорытындысы</a:t>
            </a: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бойынша</a:t>
            </a: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есебі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0126" y="433137"/>
            <a:ext cx="1961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«МӘСҚ» АҚ</a:t>
            </a:r>
          </a:p>
          <a:p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Директорлар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кеңесінің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желтоқсандағы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шешімімен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бекітілді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4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ee4pHeader1">
            <a:extLst>
              <a:ext uri="{FF2B5EF4-FFF2-40B4-BE49-F238E27FC236}">
                <a16:creationId xmlns:a16="http://schemas.microsoft.com/office/drawing/2014/main" id="{B84FE0E5-52E1-4BDE-9EA8-2F84949AB302}"/>
              </a:ext>
            </a:extLst>
          </p:cNvPr>
          <p:cNvSpPr txBox="1"/>
          <p:nvPr/>
        </p:nvSpPr>
        <p:spPr>
          <a:xfrm>
            <a:off x="827490" y="1390296"/>
            <a:ext cx="5614932" cy="24069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defRPr/>
            </a:pP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өсімпұлдардың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динамикасы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(млрд. 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теңге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)</a:t>
            </a:r>
          </a:p>
        </p:txBody>
      </p:sp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320672" y="90184"/>
            <a:ext cx="6537328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МӘСҚ-ҒА ӘЛЕУМЕТТІК АУДАРЫМДАР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790" y="8839200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390" y="8779714"/>
            <a:ext cx="723900" cy="32385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9" name="Диаграмма 98">
            <a:extLst>
              <a:ext uri="{FF2B5EF4-FFF2-40B4-BE49-F238E27FC236}">
                <a16:creationId xmlns:a16="http://schemas.microsoft.com/office/drawing/2014/main" id="{2E4F2723-34B9-4DE5-BB5A-ACDC40C2DC19}"/>
              </a:ext>
            </a:extLst>
          </p:cNvPr>
          <p:cNvGraphicFramePr/>
          <p:nvPr>
            <p:extLst/>
          </p:nvPr>
        </p:nvGraphicFramePr>
        <p:xfrm>
          <a:off x="912070" y="1630985"/>
          <a:ext cx="5033857" cy="218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B09873-B4FA-4D7B-9E4E-6D53645B14A8}"/>
              </a:ext>
            </a:extLst>
          </p:cNvPr>
          <p:cNvSpPr/>
          <p:nvPr/>
        </p:nvSpPr>
        <p:spPr>
          <a:xfrm>
            <a:off x="174619" y="603179"/>
            <a:ext cx="6444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411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ресурстары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берушілердің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жұмыскерлер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дара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кәсіпкерлер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практикамен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айналысатын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адамдардыі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өздері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төлейтін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табыстың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3,5%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есебінен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қалыптастырылады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82642BC4-F1CE-48D8-A1FB-B6B481F0377C}"/>
              </a:ext>
            </a:extLst>
          </p:cNvPr>
          <p:cNvSpPr/>
          <p:nvPr/>
        </p:nvSpPr>
        <p:spPr>
          <a:xfrm>
            <a:off x="81910" y="3791083"/>
            <a:ext cx="653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ctr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түсімі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265113" algn="ctr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,5% -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595C54E2-2668-4D5D-BA5C-980E79E2FBA4}"/>
              </a:ext>
            </a:extLst>
          </p:cNvPr>
          <p:cNvSpPr/>
          <p:nvPr/>
        </p:nvSpPr>
        <p:spPr>
          <a:xfrm>
            <a:off x="174619" y="4416902"/>
            <a:ext cx="6580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түсуі</a:t>
            </a:r>
            <a:r>
              <a:rPr lang="en-US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(2024 </a:t>
            </a:r>
            <a:r>
              <a:rPr lang="kk-KZ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graphicFrame>
        <p:nvGraphicFramePr>
          <p:cNvPr id="106" name="Диаграмма 105">
            <a:extLst>
              <a:ext uri="{FF2B5EF4-FFF2-40B4-BE49-F238E27FC236}">
                <a16:creationId xmlns:a16="http://schemas.microsoft.com/office/drawing/2014/main" id="{2D62B563-20AC-4C42-A24E-1FDF294AB91E}"/>
              </a:ext>
            </a:extLst>
          </p:cNvPr>
          <p:cNvGraphicFramePr/>
          <p:nvPr>
            <p:extLst/>
          </p:nvPr>
        </p:nvGraphicFramePr>
        <p:xfrm>
          <a:off x="-33353" y="4729820"/>
          <a:ext cx="6707636" cy="301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CFD685-5A5D-49E3-AB99-4CD4D8B55EED}"/>
              </a:ext>
            </a:extLst>
          </p:cNvPr>
          <p:cNvSpPr/>
          <p:nvPr/>
        </p:nvSpPr>
        <p:spPr>
          <a:xfrm>
            <a:off x="92746" y="7760606"/>
            <a:ext cx="6614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төрттен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бірінен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астамы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түсімдердің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30 %)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Алматы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Астана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қалаларынан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241294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республика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9 131 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C980F26-79C0-4508-9CF8-61A2B1146C98}"/>
              </a:ext>
            </a:extLst>
          </p:cNvPr>
          <p:cNvCxnSpPr>
            <a:cxnSpLocks/>
          </p:cNvCxnSpPr>
          <p:nvPr/>
        </p:nvCxnSpPr>
        <p:spPr>
          <a:xfrm>
            <a:off x="320672" y="457200"/>
            <a:ext cx="5553793" cy="2203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18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32220" y="8808720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2400" y="8797290"/>
            <a:ext cx="412750" cy="265644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5C64E5-EEBD-47E9-BDB8-12CDFEEB9B12}"/>
              </a:ext>
            </a:extLst>
          </p:cNvPr>
          <p:cNvSpPr/>
          <p:nvPr/>
        </p:nvSpPr>
        <p:spPr>
          <a:xfrm>
            <a:off x="785487" y="4298196"/>
            <a:ext cx="52758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</a:t>
            </a:r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берешек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</a:t>
            </a:r>
            <a:r>
              <a:rPr lang="en-US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7AAA297-6F31-43C7-89CD-7FC8A6C959AC}"/>
              </a:ext>
            </a:extLst>
          </p:cNvPr>
          <p:cNvGraphicFramePr/>
          <p:nvPr>
            <p:extLst/>
          </p:nvPr>
        </p:nvGraphicFramePr>
        <p:xfrm>
          <a:off x="324422" y="4475360"/>
          <a:ext cx="6209156" cy="282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017F73-6E19-4A79-9E72-2C132754724A}"/>
              </a:ext>
            </a:extLst>
          </p:cNvPr>
          <p:cNvSpPr/>
          <p:nvPr/>
        </p:nvSpPr>
        <p:spPr>
          <a:xfrm>
            <a:off x="324422" y="3343175"/>
            <a:ext cx="620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министрлігі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комитетінің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2025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қаңтардағы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деректеріне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төлемегені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өсімпұлдар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берешектің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сомасы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2482,0 млн.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теңгені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құрайтын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96,2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төлеуші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берешек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- 1752,3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млн.те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ңге, өсімпұл – 729,7 млн. теңге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ED5136-8E9B-4D14-9B47-9AF78819FE52}"/>
              </a:ext>
            </a:extLst>
          </p:cNvPr>
          <p:cNvSpPr/>
          <p:nvPr/>
        </p:nvSpPr>
        <p:spPr>
          <a:xfrm>
            <a:off x="324422" y="7361779"/>
            <a:ext cx="620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tabLst>
                <a:tab pos="360671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Берешектің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сомасы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(602 млн.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), Астана қ.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(309 млн.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Абай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(226 млн.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облыстарында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байқалады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5113" algn="just">
              <a:tabLst>
                <a:tab pos="360671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Алматы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Жетісу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облыстарынан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өңірлерде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берешек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өсуі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байқалады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F4373B-A194-491C-925D-D6100950ACE4}"/>
              </a:ext>
            </a:extLst>
          </p:cNvPr>
          <p:cNvSpPr/>
          <p:nvPr/>
        </p:nvSpPr>
        <p:spPr>
          <a:xfrm>
            <a:off x="778274" y="721776"/>
            <a:ext cx="53014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берешектер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9AC7E381-488D-4906-B993-F537E00F1A75}"/>
              </a:ext>
            </a:extLst>
          </p:cNvPr>
          <p:cNvSpPr txBox="1"/>
          <p:nvPr/>
        </p:nvSpPr>
        <p:spPr>
          <a:xfrm>
            <a:off x="160336" y="97478"/>
            <a:ext cx="6537328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 АУДАРЫМДАР МЕН ӨСІМПҰЛДАР БОЙЫНША БЕРЕШЕК</a:t>
            </a:r>
            <a:endParaRPr lang="ru-KZ" sz="1600" b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F03895B-5A33-4F1F-9DBB-67B08F14E758}"/>
              </a:ext>
            </a:extLst>
          </p:cNvPr>
          <p:cNvCxnSpPr>
            <a:cxnSpLocks/>
          </p:cNvCxnSpPr>
          <p:nvPr/>
        </p:nvCxnSpPr>
        <p:spPr>
          <a:xfrm flipV="1">
            <a:off x="160336" y="596574"/>
            <a:ext cx="5726114" cy="252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073F8B-3B11-4DDA-A605-260863D1696C}"/>
              </a:ext>
            </a:extLst>
          </p:cNvPr>
          <p:cNvGraphicFramePr/>
          <p:nvPr>
            <p:extLst/>
          </p:nvPr>
        </p:nvGraphicFramePr>
        <p:xfrm>
          <a:off x="947757" y="1142141"/>
          <a:ext cx="4572000" cy="212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461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3332" y="8826509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6212" y="8826509"/>
            <a:ext cx="412750" cy="26353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9AC7E381-488D-4906-B993-F537E00F1A75}"/>
              </a:ext>
            </a:extLst>
          </p:cNvPr>
          <p:cNvSpPr txBox="1"/>
          <p:nvPr/>
        </p:nvSpPr>
        <p:spPr>
          <a:xfrm>
            <a:off x="230624" y="120925"/>
            <a:ext cx="6537328" cy="5095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 ҚАТЫСУШЫЛАР САНЫНЫҢ 50% ЖӘНЕ ОДАН ДА КӨП ТӨМЕНДЕУІНЕ МОНИТОРИНГ ЖҮРГІЗУ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EFCC1D-0CD8-4983-BEEB-3DCF7BD652C5}"/>
              </a:ext>
            </a:extLst>
          </p:cNvPr>
          <p:cNvSpPr/>
          <p:nvPr/>
        </p:nvSpPr>
        <p:spPr>
          <a:xfrm>
            <a:off x="230623" y="5984972"/>
            <a:ext cx="627558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626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Алгоритм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marR="18626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инспекциясы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органдарға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әкімдіктеріне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филиалдарына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50%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мәліметтер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жіберіледі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71450" marR="18626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филиалдары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инспекцияларымен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әкімдіктермен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"БЖЗҚ" АҚ-мен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бірлесіп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кәсіпорын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басшыларымен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маңыздылығы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ақпараттық-түсіндіру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іс-шараларын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171450" marR="18626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инспекциясы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ҚР ҚМ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кірістер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департаментінің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аумақтық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бөлімшелерінің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өкілдерін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тарта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әкімінің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орынбасарының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кеңестерде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әріптестік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үшжақты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комиссиялардың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жедел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штабтардың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отырыстарында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кәсіпорындардың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тыңдауды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ұйымдастырады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049C19-CC8B-4989-BF69-6908ACC0636A}"/>
              </a:ext>
            </a:extLst>
          </p:cNvPr>
          <p:cNvSpPr/>
          <p:nvPr/>
        </p:nvSpPr>
        <p:spPr>
          <a:xfrm>
            <a:off x="230622" y="736224"/>
            <a:ext cx="6434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6"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қамтылған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сақтандырумен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қамту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мониторингі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50%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штат саны 50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кәсіпорындарды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анықтау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R="18626"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штат саны 50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орта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13,2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marR="18626" indent="-171450" algn="just">
              <a:buFontTx/>
              <a:buChar char="-"/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қатысушылардың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төмендеуімен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49,2%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(немесе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айына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орта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есеппен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6,5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171450" marR="18626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4,4%,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50%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төмендеуімен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(584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18626" algn="just"/>
            <a:endParaRPr lang="ru-RU" sz="10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18626" indent="180975" algn="just"/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595B6CB-ADE2-4052-97DD-DD758ADE4527}"/>
              </a:ext>
            </a:extLst>
          </p:cNvPr>
          <p:cNvSpPr/>
          <p:nvPr/>
        </p:nvSpPr>
        <p:spPr>
          <a:xfrm>
            <a:off x="230622" y="2083666"/>
            <a:ext cx="63448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50%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себептері</a:t>
            </a:r>
            <a:endParaRPr lang="ru-RU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DB3DA-04CB-4546-99BF-27EC71296B06}"/>
              </a:ext>
            </a:extLst>
          </p:cNvPr>
          <p:cNvSpPr/>
          <p:nvPr/>
        </p:nvSpPr>
        <p:spPr>
          <a:xfrm>
            <a:off x="90671" y="5067969"/>
            <a:ext cx="65072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6" indent="241294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берешек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қысқарту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кеңейту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арттыру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жинақтаушы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төмендеуіне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өңірлерде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шиеленістің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туындауына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бермеу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орталық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деңгейдегі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субъектілердің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өзара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іс-қимыл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алгоритмі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асырылуда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9BCBD11-73A6-443E-838C-88D31BBBD0BC}"/>
              </a:ext>
            </a:extLst>
          </p:cNvPr>
          <p:cNvCxnSpPr>
            <a:cxnSpLocks/>
          </p:cNvCxnSpPr>
          <p:nvPr/>
        </p:nvCxnSpPr>
        <p:spPr>
          <a:xfrm>
            <a:off x="230623" y="630466"/>
            <a:ext cx="565582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8D0DE3-F618-4AA5-BA69-D8D492A9044C}"/>
              </a:ext>
            </a:extLst>
          </p:cNvPr>
          <p:cNvSpPr/>
          <p:nvPr/>
        </p:nvSpPr>
        <p:spPr>
          <a:xfrm>
            <a:off x="130276" y="7774848"/>
            <a:ext cx="645171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180975" algn="just">
              <a:tabLst>
                <a:tab pos="428625" algn="l"/>
                <a:tab pos="45021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филиалдары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атқарушы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органдармен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бірлесіп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5973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төлеушіден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50% 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себептерін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анықтау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KZ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B651F927-6D88-409E-B086-3E91A3033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494504"/>
              </p:ext>
            </p:extLst>
          </p:nvPr>
        </p:nvGraphicFramePr>
        <p:xfrm>
          <a:off x="360607" y="2457299"/>
          <a:ext cx="6145606" cy="24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88561"/>
              </p:ext>
            </p:extLst>
          </p:nvPr>
        </p:nvGraphicFramePr>
        <p:xfrm>
          <a:off x="360606" y="2385878"/>
          <a:ext cx="6145605" cy="267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814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76BA12-E28D-413D-96F5-E04F503003D9}"/>
              </a:ext>
            </a:extLst>
          </p:cNvPr>
          <p:cNvSpPr/>
          <p:nvPr/>
        </p:nvSpPr>
        <p:spPr>
          <a:xfrm>
            <a:off x="7151" y="4681232"/>
            <a:ext cx="67941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төленген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өсімпұлдарды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себептері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2577BF94-CD21-4A83-B865-A4840D08CA0D}"/>
              </a:ext>
            </a:extLst>
          </p:cNvPr>
          <p:cNvGraphicFramePr/>
          <p:nvPr>
            <p:extLst/>
          </p:nvPr>
        </p:nvGraphicFramePr>
        <p:xfrm>
          <a:off x="1418734" y="1645031"/>
          <a:ext cx="4337998" cy="235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E719E7-A816-419D-89D4-8BDD92B5F072}"/>
              </a:ext>
            </a:extLst>
          </p:cNvPr>
          <p:cNvSpPr/>
          <p:nvPr/>
        </p:nvSpPr>
        <p:spPr>
          <a:xfrm>
            <a:off x="331470" y="819812"/>
            <a:ext cx="62382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қоса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алғанда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сомасы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млрд.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теңгеге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359,1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AF7BBA-A56A-4374-A95D-52C578E2E5C3}"/>
              </a:ext>
            </a:extLst>
          </p:cNvPr>
          <p:cNvSpPr/>
          <p:nvPr/>
        </p:nvSpPr>
        <p:spPr>
          <a:xfrm>
            <a:off x="349421" y="4081384"/>
            <a:ext cx="6306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айыппұлдардың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саны 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74A3855-BB41-4CD3-A574-F8C5524A7CFB}"/>
              </a:ext>
            </a:extLst>
          </p:cNvPr>
          <p:cNvSpPr/>
          <p:nvPr/>
        </p:nvSpPr>
        <p:spPr>
          <a:xfrm>
            <a:off x="331470" y="7849718"/>
            <a:ext cx="6222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қаражаттың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басым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немесе банк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шотына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- 46%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тапсырмасының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тізімдік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бөлігінде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жіберілді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23%.</a:t>
            </a:r>
            <a:endParaRPr lang="ru-KZ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E5ABB89F-7E19-48F8-90C8-92619601C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250049"/>
              </p:ext>
            </p:extLst>
          </p:nvPr>
        </p:nvGraphicFramePr>
        <p:xfrm>
          <a:off x="594361" y="5096730"/>
          <a:ext cx="5612129" cy="263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B06454-C2F4-49DA-BB7D-B88713DBFC13}"/>
              </a:ext>
            </a:extLst>
          </p:cNvPr>
          <p:cNvSpPr/>
          <p:nvPr/>
        </p:nvSpPr>
        <p:spPr>
          <a:xfrm>
            <a:off x="677393" y="1374632"/>
            <a:ext cx="54777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төленген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өсімпұлдарды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66939CD-F036-47BA-8700-E1225472FA5A}"/>
              </a:ext>
            </a:extLst>
          </p:cNvPr>
          <p:cNvSpPr txBox="1"/>
          <p:nvPr/>
        </p:nvSpPr>
        <p:spPr>
          <a:xfrm>
            <a:off x="118880" y="96735"/>
            <a:ext cx="6537328" cy="5095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 (ҚАТЕ) ТӨЛЕНГЕН ӘЛЕУМЕТТІК АУДАРЫМДАР МЕН ӨСІМПҰЛДАРДЫ ҚАЙТАРУ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0AA3A00-AC27-4598-84C2-CE5D10C949AB}"/>
              </a:ext>
            </a:extLst>
          </p:cNvPr>
          <p:cNvCxnSpPr>
            <a:cxnSpLocks/>
          </p:cNvCxnSpPr>
          <p:nvPr/>
        </p:nvCxnSpPr>
        <p:spPr>
          <a:xfrm>
            <a:off x="205740" y="606276"/>
            <a:ext cx="56692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0994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12130D-333C-4362-8A96-8C6A8C5E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71893"/>
            <a:ext cx="1543050" cy="349247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7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91201" y="122590"/>
            <a:ext cx="6377355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1361" y="8804909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4231" y="8745185"/>
            <a:ext cx="474519" cy="377808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E719E7-A816-419D-89D4-8BDD92B5F072}"/>
              </a:ext>
            </a:extLst>
          </p:cNvPr>
          <p:cNvSpPr/>
          <p:nvPr/>
        </p:nvSpPr>
        <p:spPr>
          <a:xfrm>
            <a:off x="240321" y="546551"/>
            <a:ext cx="6272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қаңтардағы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енгізілгеннен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МӘСҚ-дан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сомасы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4 531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млрд.теңгені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B06454-C2F4-49DA-BB7D-B88713DBFC13}"/>
              </a:ext>
            </a:extLst>
          </p:cNvPr>
          <p:cNvSpPr/>
          <p:nvPr/>
        </p:nvSpPr>
        <p:spPr>
          <a:xfrm>
            <a:off x="1288365" y="993385"/>
            <a:ext cx="38699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07065E4-A2A8-4BB6-A900-25129225ED82}"/>
              </a:ext>
            </a:extLst>
          </p:cNvPr>
          <p:cNvGraphicFramePr/>
          <p:nvPr>
            <p:extLst/>
          </p:nvPr>
        </p:nvGraphicFramePr>
        <p:xfrm>
          <a:off x="1294335" y="1210750"/>
          <a:ext cx="4269325" cy="243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A2D142-394F-4DBB-BECC-FFC8873F2DF8}"/>
              </a:ext>
            </a:extLst>
          </p:cNvPr>
          <p:cNvSpPr/>
          <p:nvPr/>
        </p:nvSpPr>
        <p:spPr>
          <a:xfrm>
            <a:off x="-464024" y="4195529"/>
            <a:ext cx="78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endParaRPr lang="ru-RU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240447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тәуекелдердің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түрлері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құрылымы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AF58E0-7466-4155-8667-D489261AB467}"/>
              </a:ext>
            </a:extLst>
          </p:cNvPr>
          <p:cNvSpPr/>
          <p:nvPr/>
        </p:nvSpPr>
        <p:spPr>
          <a:xfrm>
            <a:off x="284135" y="3708953"/>
            <a:ext cx="637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шамамен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5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382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сомасы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958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сәйкесінше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AC9A331-6378-424D-9157-35FCDB3DE2F6}"/>
              </a:ext>
            </a:extLst>
          </p:cNvPr>
          <p:cNvGrpSpPr/>
          <p:nvPr/>
        </p:nvGrpSpPr>
        <p:grpSpPr>
          <a:xfrm>
            <a:off x="329945" y="4614792"/>
            <a:ext cx="6336000" cy="2967738"/>
            <a:chOff x="3349226" y="3839303"/>
            <a:chExt cx="4982508" cy="2305859"/>
          </a:xfrm>
        </p:grpSpPr>
        <p:graphicFrame>
          <p:nvGraphicFramePr>
            <p:cNvPr id="22" name="Диаграмма 21">
              <a:extLst>
                <a:ext uri="{FF2B5EF4-FFF2-40B4-BE49-F238E27FC236}">
                  <a16:creationId xmlns:a16="http://schemas.microsoft.com/office/drawing/2014/main" id="{E5ABB89F-7E19-48F8-90C8-92619601C2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9020365"/>
                </p:ext>
              </p:extLst>
            </p:nvPr>
          </p:nvGraphicFramePr>
          <p:xfrm>
            <a:off x="3349226" y="3839303"/>
            <a:ext cx="4982508" cy="23058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C869F5-44C6-4300-B092-311C0C674BD6}"/>
                </a:ext>
              </a:extLst>
            </p:cNvPr>
            <p:cNvSpPr txBox="1"/>
            <p:nvPr/>
          </p:nvSpPr>
          <p:spPr>
            <a:xfrm>
              <a:off x="5286760" y="4976753"/>
              <a:ext cx="631798" cy="310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958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млрд.</a:t>
              </a:r>
            </a:p>
            <a:p>
              <a:pPr algn="ctr"/>
              <a:r>
                <a:rPr lang="ru-RU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KZ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5493D8-7E21-488B-85AC-AB4539198671}"/>
              </a:ext>
            </a:extLst>
          </p:cNvPr>
          <p:cNvSpPr/>
          <p:nvPr/>
        </p:nvSpPr>
        <p:spPr>
          <a:xfrm>
            <a:off x="240321" y="7760473"/>
            <a:ext cx="637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құрылымында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2,4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баланы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қолдауға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789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млрд. </a:t>
            </a:r>
            <a:r>
              <a:rPr lang="ru-RU" sz="1000" b="1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B41756A-34B5-4425-8256-48593152B7DB}"/>
              </a:ext>
            </a:extLst>
          </p:cNvPr>
          <p:cNvCxnSpPr>
            <a:cxnSpLocks/>
          </p:cNvCxnSpPr>
          <p:nvPr/>
        </p:nvCxnSpPr>
        <p:spPr>
          <a:xfrm flipV="1">
            <a:off x="-8487" y="453082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0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204420" y="150084"/>
            <a:ext cx="637735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6980" y="8805862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4401" y="8748101"/>
            <a:ext cx="779319" cy="38100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76BA12-E28D-413D-96F5-E04F503003D9}"/>
              </a:ext>
            </a:extLst>
          </p:cNvPr>
          <p:cNvSpPr/>
          <p:nvPr/>
        </p:nvSpPr>
        <p:spPr>
          <a:xfrm>
            <a:off x="0" y="789721"/>
            <a:ext cx="661767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жаңа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тағайындаулар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сомасы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</a:t>
            </a:r>
            <a:r>
              <a:rPr lang="en-US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9EE56637-F5BC-4836-B0EB-15469B118C3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8245" y="1221553"/>
          <a:ext cx="5336575" cy="578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EC125A-5870-4E8D-9AFF-C91AE9CA4C32}"/>
              </a:ext>
            </a:extLst>
          </p:cNvPr>
          <p:cNvSpPr/>
          <p:nvPr/>
        </p:nvSpPr>
        <p:spPr>
          <a:xfrm>
            <a:off x="240322" y="7362318"/>
            <a:ext cx="63773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ӘТ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сомасы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Түркістан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облысында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- 1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121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млрд.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Алматы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29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99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млрд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белгіленді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2304F35-44BC-4E18-827D-61915D85BFA7}"/>
              </a:ext>
            </a:extLst>
          </p:cNvPr>
          <p:cNvCxnSpPr>
            <a:cxnSpLocks/>
          </p:cNvCxnSpPr>
          <p:nvPr/>
        </p:nvCxnSpPr>
        <p:spPr>
          <a:xfrm>
            <a:off x="204420" y="502920"/>
            <a:ext cx="5659170" cy="83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EF2DD9-6C84-451D-8146-F539C0409797}"/>
              </a:ext>
            </a:extLst>
          </p:cNvPr>
          <p:cNvSpPr/>
          <p:nvPr/>
        </p:nvSpPr>
        <p:spPr>
          <a:xfrm>
            <a:off x="4483853" y="1404882"/>
            <a:ext cx="10583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 Cyr" panose="020B0604020202020204" pitchFamily="34" charset="0"/>
              </a:rPr>
              <a:t> 121,1 </a:t>
            </a:r>
            <a:r>
              <a:rPr lang="ru-RU" sz="1000" dirty="0" err="1">
                <a:latin typeface="Arial Cyr" panose="020B0604020202020204" pitchFamily="34" charset="0"/>
              </a:rPr>
              <a:t>млрд.тг</a:t>
            </a:r>
            <a:r>
              <a:rPr lang="ru-RU" sz="1000" dirty="0">
                <a:latin typeface="Arial Cyr" panose="020B0604020202020204" pitchFamily="34" charset="0"/>
              </a:rPr>
              <a:t> </a:t>
            </a:r>
            <a:endParaRPr lang="ru-KZ" sz="1000" dirty="0"/>
          </a:p>
        </p:txBody>
      </p:sp>
    </p:spTree>
    <p:extLst>
      <p:ext uri="{BB962C8B-B14F-4D97-AF65-F5344CB8AC3E}">
        <p14:creationId xmlns:p14="http://schemas.microsoft.com/office/powerpoint/2010/main" val="69048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F27D134-7E75-49BA-9A53-89E9B0A18811}"/>
              </a:ext>
            </a:extLst>
          </p:cNvPr>
          <p:cNvSpPr/>
          <p:nvPr/>
        </p:nvSpPr>
        <p:spPr>
          <a:xfrm>
            <a:off x="11339" y="813296"/>
            <a:ext cx="1887770" cy="8330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39127" y="7547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BB98F6-E547-4E26-A666-62E54F2BFD5E}"/>
              </a:ext>
            </a:extLst>
          </p:cNvPr>
          <p:cNvSpPr/>
          <p:nvPr/>
        </p:nvSpPr>
        <p:spPr>
          <a:xfrm>
            <a:off x="1899108" y="832041"/>
            <a:ext cx="4735361" cy="24279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82563" algn="just">
              <a:lnSpc>
                <a:spcPct val="109000"/>
              </a:lnSpc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қатысушысына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тағайындауға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берілген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уақытқа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тоқтатқанына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жалғастырғанына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қарамастан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бюджет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есебінен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мүгедектігі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жәрдемақыға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тағайындалады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9000"/>
              </a:lnSpc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Медициналық-әлеуметтік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сараптама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бөлімшесі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дәрежесін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30% - дан 100% -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бүкіл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кезеңіне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белгілеген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туындайды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9000"/>
              </a:lnSpc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соңғы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жылдағы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кірісіне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дәрежесінің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өтілінің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кірісті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алмастырудың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коэффициенттеріне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9000"/>
              </a:lnSpc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%-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80,6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алушыға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әсер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5F934A-F704-46C0-AEC9-A75505E43142}"/>
              </a:ext>
            </a:extLst>
          </p:cNvPr>
          <p:cNvSpPr/>
          <p:nvPr/>
        </p:nvSpPr>
        <p:spPr>
          <a:xfrm>
            <a:off x="2397114" y="3748089"/>
            <a:ext cx="39233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A9F724DC-A61A-4280-9254-8E7B046A2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090757"/>
              </p:ext>
            </p:extLst>
          </p:nvPr>
        </p:nvGraphicFramePr>
        <p:xfrm>
          <a:off x="2273443" y="4079082"/>
          <a:ext cx="4452434" cy="186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9AB6E5-C541-455E-86E0-4705116B52B7}"/>
              </a:ext>
            </a:extLst>
          </p:cNvPr>
          <p:cNvSpPr/>
          <p:nvPr/>
        </p:nvSpPr>
        <p:spPr>
          <a:xfrm>
            <a:off x="1938640" y="5948665"/>
            <a:ext cx="4695830" cy="58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563" algn="just">
              <a:lnSpc>
                <a:spcPct val="109000"/>
              </a:lnSpc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МӘСҚ-дан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сомасы 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млрд.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kk-KZ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-ға өсті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сомасы 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F228AD7-DCEC-4656-9530-CC427F242C7C}"/>
              </a:ext>
            </a:extLst>
          </p:cNvPr>
          <p:cNvSpPr/>
          <p:nvPr/>
        </p:nvSpPr>
        <p:spPr>
          <a:xfrm>
            <a:off x="68489" y="461502"/>
            <a:ext cx="7164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ЕҢБЕККЕ ҚАБІЛЕТТІЛІГІНЕН АЙЫРЫЛУ ЖАҒДАЙЫ БОЙЫНША ӘЛЕУМЕТТІК ТӨЛЕМ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E21C9A7-69BB-4142-818F-22912793CDC9}"/>
              </a:ext>
            </a:extLst>
          </p:cNvPr>
          <p:cNvCxnSpPr>
            <a:cxnSpLocks/>
          </p:cNvCxnSpPr>
          <p:nvPr/>
        </p:nvCxnSpPr>
        <p:spPr>
          <a:xfrm>
            <a:off x="139127" y="338792"/>
            <a:ext cx="578161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D5F48C7-2E7D-4125-A587-81D76FA9B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27" y="1077359"/>
            <a:ext cx="872065" cy="1247248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EF669A5-0CEC-4A65-9AC0-CF10A6A02CE0}"/>
              </a:ext>
            </a:extLst>
          </p:cNvPr>
          <p:cNvSpPr/>
          <p:nvPr/>
        </p:nvSpPr>
        <p:spPr>
          <a:xfrm>
            <a:off x="1929307" y="8407352"/>
            <a:ext cx="4665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Соңғы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үрдіс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15-16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шегінде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E11F5F-EFF6-4EE1-AFE4-F4ABC469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91" y="872021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61F9D85-149D-40F0-9C78-3C68A2A7E498}"/>
              </a:ext>
            </a:extLst>
          </p:cNvPr>
          <p:cNvGrpSpPr/>
          <p:nvPr/>
        </p:nvGrpSpPr>
        <p:grpSpPr>
          <a:xfrm>
            <a:off x="132123" y="2808457"/>
            <a:ext cx="1676401" cy="5663089"/>
            <a:chOff x="165271" y="2854237"/>
            <a:chExt cx="1676401" cy="5663089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F063B361-0D9D-44CD-9ED7-38B34C855A45}"/>
                </a:ext>
              </a:extLst>
            </p:cNvPr>
            <p:cNvSpPr/>
            <p:nvPr/>
          </p:nvSpPr>
          <p:spPr>
            <a:xfrm>
              <a:off x="165271" y="2854237"/>
              <a:ext cx="1676401" cy="5663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Алушылар</a:t>
              </a:r>
              <a:endParaRPr lang="ru-RU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саны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318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1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адам</a:t>
              </a:r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/>
              <a:endParaRPr 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Жаңа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тағайындаулар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саны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15 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238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адам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Төлем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көлемі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млрд. </a:t>
              </a:r>
              <a:r>
                <a:rPr lang="ru-RU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Төлемді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тағайындау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кезіңде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ескерілген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орташа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айлық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табыс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r>
                <a:rPr lang="kk-KZ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мың теңге</a:t>
              </a: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Төлемнің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орташа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мөлшері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407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Алушының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орташа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жасы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Қатысудың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орташа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еңбек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өтілі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41,5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ай</a:t>
              </a:r>
              <a:endParaRPr lang="ru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2AFD9510-FBF1-47A3-8FB9-3F0D7FD6241F}"/>
                </a:ext>
              </a:extLst>
            </p:cNvPr>
            <p:cNvCxnSpPr/>
            <p:nvPr/>
          </p:nvCxnSpPr>
          <p:spPr>
            <a:xfrm>
              <a:off x="365760" y="354518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9967DC9-CE7F-48EF-BCC7-67356FF7F5E8}"/>
                </a:ext>
              </a:extLst>
            </p:cNvPr>
            <p:cNvCxnSpPr/>
            <p:nvPr/>
          </p:nvCxnSpPr>
          <p:spPr>
            <a:xfrm>
              <a:off x="365760" y="437195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F1EEA254-1311-46E7-98B3-CD9934EACF92}"/>
                </a:ext>
              </a:extLst>
            </p:cNvPr>
            <p:cNvCxnSpPr/>
            <p:nvPr/>
          </p:nvCxnSpPr>
          <p:spPr>
            <a:xfrm>
              <a:off x="365760" y="503489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5829051D-7B43-47FF-AA43-057B936847F4}"/>
                </a:ext>
              </a:extLst>
            </p:cNvPr>
            <p:cNvCxnSpPr/>
            <p:nvPr/>
          </p:nvCxnSpPr>
          <p:spPr>
            <a:xfrm>
              <a:off x="365760" y="613217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E95ECF0-C5BD-44B1-A695-80E0B4BE5A39}"/>
                </a:ext>
              </a:extLst>
            </p:cNvPr>
            <p:cNvCxnSpPr/>
            <p:nvPr/>
          </p:nvCxnSpPr>
          <p:spPr>
            <a:xfrm>
              <a:off x="365760" y="698942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9F372479-1000-4B79-A477-45B2FD0359E4}"/>
                </a:ext>
              </a:extLst>
            </p:cNvPr>
            <p:cNvCxnSpPr/>
            <p:nvPr/>
          </p:nvCxnSpPr>
          <p:spPr>
            <a:xfrm>
              <a:off x="365760" y="775523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7FEB48C-ABD1-477B-AFF0-8FD00FBF64BC}"/>
              </a:ext>
            </a:extLst>
          </p:cNvPr>
          <p:cNvSpPr/>
          <p:nvPr/>
        </p:nvSpPr>
        <p:spPr>
          <a:xfrm>
            <a:off x="2873762" y="6628427"/>
            <a:ext cx="27767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3EEA4ECA-7210-401B-8320-0804B6BAA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464888"/>
              </p:ext>
            </p:extLst>
          </p:nvPr>
        </p:nvGraphicFramePr>
        <p:xfrm>
          <a:off x="2529443" y="6659970"/>
          <a:ext cx="3791051" cy="173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007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C0FEFD-2C31-4F67-A725-11014549896F}"/>
              </a:ext>
            </a:extLst>
          </p:cNvPr>
          <p:cNvSpPr/>
          <p:nvPr/>
        </p:nvSpPr>
        <p:spPr>
          <a:xfrm>
            <a:off x="265020" y="751923"/>
            <a:ext cx="64507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дәрежесі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/>
          </p:nvPr>
        </p:nvGraphicFramePr>
        <p:xfrm>
          <a:off x="927661" y="1089376"/>
          <a:ext cx="4949707" cy="196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44A5E2-FA25-4CEF-BB09-470B6BA2F02F}"/>
              </a:ext>
            </a:extLst>
          </p:cNvPr>
          <p:cNvSpPr/>
          <p:nvPr/>
        </p:nvSpPr>
        <p:spPr>
          <a:xfrm>
            <a:off x="265020" y="3092515"/>
            <a:ext cx="62590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2022-2024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дәрежелері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бөлінісінде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ӘТеқа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жартысынан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көбі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(54%)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30% - дан 60%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20ACD4C-7F60-4328-AA6A-FA55D3C907C2}"/>
              </a:ext>
            </a:extLst>
          </p:cNvPr>
          <p:cNvSpPr/>
          <p:nvPr/>
        </p:nvSpPr>
        <p:spPr>
          <a:xfrm>
            <a:off x="164621" y="3558738"/>
            <a:ext cx="66515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жынысы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(2024 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1D297D9-AC17-400E-AF89-F975A92BD805}"/>
              </a:ext>
            </a:extLst>
          </p:cNvPr>
          <p:cNvGraphicFramePr/>
          <p:nvPr>
            <p:extLst/>
          </p:nvPr>
        </p:nvGraphicFramePr>
        <p:xfrm>
          <a:off x="1421328" y="3702247"/>
          <a:ext cx="4138177" cy="195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7063FF8-A2EF-4D31-A892-B99272C13430}"/>
              </a:ext>
            </a:extLst>
          </p:cNvPr>
          <p:cNvSpPr/>
          <p:nvPr/>
        </p:nvSpPr>
        <p:spPr>
          <a:xfrm>
            <a:off x="217621" y="5441753"/>
            <a:ext cx="6339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санынан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(102 318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ер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58,2%, немесе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59 520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әйел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41,8%, немесе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798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градацияда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негізгі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(65%) 50-64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аралығындағы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5F3EDD7-F084-4D1F-BD9B-31C9847CCCF0}"/>
              </a:ext>
            </a:extLst>
          </p:cNvPr>
          <p:cNvSpPr/>
          <p:nvPr/>
        </p:nvSpPr>
        <p:spPr>
          <a:xfrm>
            <a:off x="232928" y="8278951"/>
            <a:ext cx="6339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27,3%-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(47 445 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өсіп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60 407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621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дәрежесі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80%-дан 100%-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(84 113 тенге)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A2FF93-BCEA-4B03-9268-47E15577F34C}"/>
              </a:ext>
            </a:extLst>
          </p:cNvPr>
          <p:cNvSpPr/>
          <p:nvPr/>
        </p:nvSpPr>
        <p:spPr>
          <a:xfrm>
            <a:off x="106042" y="5994805"/>
            <a:ext cx="65623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дәрежесі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бөлінісінде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мөлшерінің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динамикасы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/>
          </p:nvPr>
        </p:nvGraphicFramePr>
        <p:xfrm>
          <a:off x="1609007" y="6244168"/>
          <a:ext cx="3950498" cy="207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object 8">
            <a:extLst>
              <a:ext uri="{FF2B5EF4-FFF2-40B4-BE49-F238E27FC236}">
                <a16:creationId xmlns:a16="http://schemas.microsoft.com/office/drawing/2014/main" id="{B7B29BC7-57E5-4F07-B058-3EA8364F4AB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3CDE42A-1BC3-4A1B-85A1-53F81204234B}"/>
              </a:ext>
            </a:extLst>
          </p:cNvPr>
          <p:cNvSpPr/>
          <p:nvPr/>
        </p:nvSpPr>
        <p:spPr>
          <a:xfrm>
            <a:off x="0" y="484312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ЕҢБЕККЕ ҚАБІЛЕТТІЛІГІНЕН АЙЫРЫЛУ ЖАҒДАЙЫ БОЙЫНША ӘЛЕУМЕТТІК ТӨЛЕМ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8E83374-AEAA-486B-9A7A-4BCC1DB9D005}"/>
              </a:ext>
            </a:extLst>
          </p:cNvPr>
          <p:cNvCxnSpPr>
            <a:cxnSpLocks/>
          </p:cNvCxnSpPr>
          <p:nvPr/>
        </p:nvCxnSpPr>
        <p:spPr>
          <a:xfrm>
            <a:off x="265020" y="337912"/>
            <a:ext cx="618577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5285" y="8818245"/>
            <a:ext cx="381295" cy="314325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04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896BB9-8EAA-42CF-8531-ED5D83DC1700}"/>
              </a:ext>
            </a:extLst>
          </p:cNvPr>
          <p:cNvSpPr/>
          <p:nvPr/>
        </p:nvSpPr>
        <p:spPr>
          <a:xfrm>
            <a:off x="1931618" y="768577"/>
            <a:ext cx="466980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МӘСҚ-дан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бюджет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есебінен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жәрдемақыға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тағайындалады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76213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(сот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мойындаған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хабар-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ошарсыз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кеткен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болды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жарияланған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асырауында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отбасы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мүшелерінде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(оны хабар-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ошарсыз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кетті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тану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оны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болды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жариялау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сот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шешімінде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күннен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туындайды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76213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табыстың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толтыру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коэффициенттерін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(60% немесе 0,6),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асырауындағы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өтілін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ескере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соңғы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табысына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76213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отбасы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мүшелеріне-міндетті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indent="180975" algn="just">
              <a:buFontTx/>
              <a:buChar char="-"/>
            </a:pP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егер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сегіз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жасқа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толғанға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мүгедек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болып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қалса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он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сегіз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жасқа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толмаған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асырап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алынған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он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сегіз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жасқа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толмаған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ағайындыларға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әпкелер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немерелерге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ағайындылар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әпкелер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немерелер-егер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олардың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еңбекке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қабілетті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ата-аналары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болмаса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ата-аналарынан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алимент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алмаса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кәсіптік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орта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кейінгі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(немесе)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кейінгі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беру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ұйымдарында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күндізгі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алатын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оқитын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сегіз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жастан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асқан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бітірген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уақытқа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бірақ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180975" algn="just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егер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жасқа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толмаған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(сот хабар-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ошарсыз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кеткен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таныған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болды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жариялаған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бауырларын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немерелерін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күтумен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айналысса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жұбайының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әжесінің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ағасының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әпкесінің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қабілеттілігіне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қарамастан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біреуіне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жасқа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толғанға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тағайындауға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құқығы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tabLst>
                <a:tab pos="0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60,4 </a:t>
            </a:r>
            <a:r>
              <a:rPr lang="ru-RU" alt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мың</a:t>
            </a:r>
            <a: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отбасына</a:t>
            </a:r>
            <a: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төлем</a:t>
            </a:r>
            <a: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мөлшері</a:t>
            </a:r>
            <a: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%-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өсті</a:t>
            </a:r>
            <a: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B8C536D6-6BDB-4752-B266-92EB4E756C4C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12BFA38-C985-41B6-82D3-BE45D6828C43}"/>
              </a:ext>
            </a:extLst>
          </p:cNvPr>
          <p:cNvSpPr/>
          <p:nvPr/>
        </p:nvSpPr>
        <p:spPr>
          <a:xfrm>
            <a:off x="0" y="445460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АСЫРАУШЫСЫНАН АЙЫРЫЛУ ЖАҒДАЙЫ БОЙЫНША ӘЛЕУМЕТТІК ТӨЛЕМ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CBC585F-20C7-419F-97B4-AC451A883E2D}"/>
              </a:ext>
            </a:extLst>
          </p:cNvPr>
          <p:cNvCxnSpPr>
            <a:cxnSpLocks/>
          </p:cNvCxnSpPr>
          <p:nvPr/>
        </p:nvCxnSpPr>
        <p:spPr>
          <a:xfrm>
            <a:off x="262890" y="337912"/>
            <a:ext cx="627096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8F98593-C7BA-460C-A7DE-CA3D45AD98C7}"/>
              </a:ext>
            </a:extLst>
          </p:cNvPr>
          <p:cNvSpPr/>
          <p:nvPr/>
        </p:nvSpPr>
        <p:spPr>
          <a:xfrm>
            <a:off x="21244" y="783585"/>
            <a:ext cx="1982460" cy="8360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67 873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5 882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33,8 млрд.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ӘТ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ескерілген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айлық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 мың теңге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64 772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Алушының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жасы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өтілі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133,5 ай</a:t>
            </a:r>
            <a:endParaRPr lang="ru-KZ" sz="105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C300767-C5D5-4BE4-BF68-EA073F57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2866" y="1109703"/>
            <a:ext cx="796902" cy="1077710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25B6430-F649-433A-9196-2043DF80CE58}"/>
              </a:ext>
            </a:extLst>
          </p:cNvPr>
          <p:cNvSpPr/>
          <p:nvPr/>
        </p:nvSpPr>
        <p:spPr>
          <a:xfrm>
            <a:off x="2413683" y="5952046"/>
            <a:ext cx="37777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динамикасы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сомалары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id="{0F202862-A539-4EF7-B507-2AEFA9BDEA70}"/>
              </a:ext>
            </a:extLst>
          </p:cNvPr>
          <p:cNvGraphicFramePr/>
          <p:nvPr>
            <p:extLst/>
          </p:nvPr>
        </p:nvGraphicFramePr>
        <p:xfrm>
          <a:off x="2428482" y="6256490"/>
          <a:ext cx="3777755" cy="196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268B27E-BEAC-4F7D-9446-6A09D691F723}"/>
              </a:ext>
            </a:extLst>
          </p:cNvPr>
          <p:cNvSpPr/>
          <p:nvPr/>
        </p:nvSpPr>
        <p:spPr>
          <a:xfrm>
            <a:off x="2003705" y="8354018"/>
            <a:ext cx="4568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қолданысқа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2005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сомасы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164,3 млрд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есеге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3855" y="8818245"/>
            <a:ext cx="381295" cy="314325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DB2ACFB-0E7B-4E31-BBDA-F9B21D0974E7}"/>
              </a:ext>
            </a:extLst>
          </p:cNvPr>
          <p:cNvCxnSpPr>
            <a:cxnSpLocks/>
          </p:cNvCxnSpPr>
          <p:nvPr/>
        </p:nvCxnSpPr>
        <p:spPr>
          <a:xfrm>
            <a:off x="344042" y="315650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E2CC8E4-7D9A-4761-A42A-A122855011DB}"/>
              </a:ext>
            </a:extLst>
          </p:cNvPr>
          <p:cNvCxnSpPr>
            <a:cxnSpLocks/>
          </p:cNvCxnSpPr>
          <p:nvPr/>
        </p:nvCxnSpPr>
        <p:spPr>
          <a:xfrm>
            <a:off x="344042" y="39680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6D74113-386F-4112-A847-CBF13C4D798A}"/>
              </a:ext>
            </a:extLst>
          </p:cNvPr>
          <p:cNvCxnSpPr>
            <a:cxnSpLocks/>
          </p:cNvCxnSpPr>
          <p:nvPr/>
        </p:nvCxnSpPr>
        <p:spPr>
          <a:xfrm>
            <a:off x="344042" y="46538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437D45-D636-4236-B96E-36AEC60522CA}"/>
              </a:ext>
            </a:extLst>
          </p:cNvPr>
          <p:cNvCxnSpPr>
            <a:cxnSpLocks/>
          </p:cNvCxnSpPr>
          <p:nvPr/>
        </p:nvCxnSpPr>
        <p:spPr>
          <a:xfrm>
            <a:off x="344042" y="577397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141BD7B-66B8-4361-9F1E-4B4B6AFAA8CD}"/>
              </a:ext>
            </a:extLst>
          </p:cNvPr>
          <p:cNvCxnSpPr>
            <a:cxnSpLocks/>
          </p:cNvCxnSpPr>
          <p:nvPr/>
        </p:nvCxnSpPr>
        <p:spPr>
          <a:xfrm>
            <a:off x="344042" y="661979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7A6E076-6ECA-421E-B6CD-2FDF682FEE5E}"/>
              </a:ext>
            </a:extLst>
          </p:cNvPr>
          <p:cNvCxnSpPr>
            <a:cxnSpLocks/>
          </p:cNvCxnSpPr>
          <p:nvPr/>
        </p:nvCxnSpPr>
        <p:spPr>
          <a:xfrm>
            <a:off x="344042" y="738560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355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ED4221-2858-4FF7-9860-B58C533B6253}"/>
              </a:ext>
            </a:extLst>
          </p:cNvPr>
          <p:cNvSpPr/>
          <p:nvPr/>
        </p:nvSpPr>
        <p:spPr>
          <a:xfrm>
            <a:off x="99654" y="865905"/>
            <a:ext cx="65526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Асырауындағы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50A7EF82-0DF5-4A25-9BF5-2C3C9E8B1F07}"/>
              </a:ext>
            </a:extLst>
          </p:cNvPr>
          <p:cNvGraphicFramePr/>
          <p:nvPr>
            <p:extLst/>
          </p:nvPr>
        </p:nvGraphicFramePr>
        <p:xfrm>
          <a:off x="1094391" y="1291367"/>
          <a:ext cx="4370646" cy="218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FAECCE-B0C1-4C41-A898-312C0745AEA9}"/>
              </a:ext>
            </a:extLst>
          </p:cNvPr>
          <p:cNvSpPr/>
          <p:nvPr/>
        </p:nvSpPr>
        <p:spPr>
          <a:xfrm>
            <a:off x="278986" y="3478293"/>
            <a:ext cx="58956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ӘТаа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негізгі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асырауындағымен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(54,1% 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000" strike="sngStrik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1BEC2E-3F5D-4D77-AC5E-089B0C8124DE}"/>
              </a:ext>
            </a:extLst>
          </p:cNvPr>
          <p:cNvSpPr/>
          <p:nvPr/>
        </p:nvSpPr>
        <p:spPr>
          <a:xfrm>
            <a:off x="780093" y="4608028"/>
            <a:ext cx="51917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төлемінің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DFB8FC09-0D74-4FA6-9B04-C0B2CAF12621}"/>
              </a:ext>
            </a:extLst>
          </p:cNvPr>
          <p:cNvGraphicFramePr/>
          <p:nvPr>
            <p:extLst/>
          </p:nvPr>
        </p:nvGraphicFramePr>
        <p:xfrm>
          <a:off x="1262839" y="5023526"/>
          <a:ext cx="4202198" cy="241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361229-FA80-4925-867D-310D23DFB3A3}"/>
              </a:ext>
            </a:extLst>
          </p:cNvPr>
          <p:cNvSpPr/>
          <p:nvPr/>
        </p:nvSpPr>
        <p:spPr>
          <a:xfrm>
            <a:off x="383225" y="7524213"/>
            <a:ext cx="6195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ӘТаа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64 772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25,6%-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51 574 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асырауындағы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104 733 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B1B024-B1C3-408B-A960-B96E4A8DF6A3}"/>
              </a:ext>
            </a:extLst>
          </p:cNvPr>
          <p:cNvSpPr/>
          <p:nvPr/>
        </p:nvSpPr>
        <p:spPr>
          <a:xfrm>
            <a:off x="278987" y="3701021"/>
            <a:ext cx="61957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болуына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қосылып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отырады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ӘТаа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кәмелетт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ік жасқа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толғанға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ал к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үндізгі оқу нысанында оқыған жағдайда - 23 жасқа дейін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тағайындалады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ACDD819E-5DE4-435F-862F-ADD4E2D0FDF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23DD733-F1FF-4248-BAE8-4C567F248259}"/>
              </a:ext>
            </a:extLst>
          </p:cNvPr>
          <p:cNvSpPr/>
          <p:nvPr/>
        </p:nvSpPr>
        <p:spPr>
          <a:xfrm>
            <a:off x="7152" y="542096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АСЫРАУШЫСЫНАН АЙЫРЫЛУ ЖАҒДАЙЫ БОЙЫНША ӘЛЕУМЕТТІК ТӨЛЕМ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1D701F5-B936-4B79-AD96-3603F8EB5CC7}"/>
              </a:ext>
            </a:extLst>
          </p:cNvPr>
          <p:cNvCxnSpPr>
            <a:cxnSpLocks/>
          </p:cNvCxnSpPr>
          <p:nvPr/>
        </p:nvCxnSpPr>
        <p:spPr>
          <a:xfrm>
            <a:off x="194310" y="337912"/>
            <a:ext cx="63847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246863-EE22-46C9-A797-2EECA3CE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3234" y="872021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3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F5673190-FC8E-440E-AB9F-828A242C4BD3}"/>
              </a:ext>
            </a:extLst>
          </p:cNvPr>
          <p:cNvSpPr txBox="1"/>
          <p:nvPr/>
        </p:nvSpPr>
        <p:spPr>
          <a:xfrm>
            <a:off x="289819" y="136653"/>
            <a:ext cx="583077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МАЗМҰНЫ</a:t>
            </a:r>
            <a:endParaRPr lang="ru-RU" sz="1600" i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006455"/>
              </p:ext>
            </p:extLst>
          </p:nvPr>
        </p:nvGraphicFramePr>
        <p:xfrm>
          <a:off x="230608" y="584096"/>
          <a:ext cx="5949195" cy="7353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7697">
                  <a:extLst>
                    <a:ext uri="{9D8B030D-6E8A-4147-A177-3AD203B41FA5}">
                      <a16:colId xmlns:a16="http://schemas.microsoft.com/office/drawing/2014/main" val="1493308568"/>
                    </a:ext>
                  </a:extLst>
                </a:gridCol>
                <a:gridCol w="371498">
                  <a:extLst>
                    <a:ext uri="{9D8B030D-6E8A-4147-A177-3AD203B41FA5}">
                      <a16:colId xmlns:a16="http://schemas.microsoft.com/office/drawing/2014/main" val="254692265"/>
                    </a:ext>
                  </a:extLst>
                </a:gridCol>
              </a:tblGrid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451352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басты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оқиғалары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262695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Директорлар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Кеңесі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Төрағасының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үндеуі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229246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Төрағасының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үндеуі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128845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МӘСҚ-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ның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Даму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жоспарының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негізгі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427254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Жұмыспен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қамтылған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халықты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жүйесімен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қамту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681146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МӘСҚ-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аударымдар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728770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МӘСҚ-дан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төлемдер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512845"/>
                  </a:ext>
                </a:extLst>
              </a:tr>
              <a:tr h="411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көрсетуде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цифрлық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шешімдерді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дамыту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084895"/>
                  </a:ext>
                </a:extLst>
              </a:tr>
              <a:tr h="388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Ақпараттық-түсіндіру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1326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Азаматтардың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жолданымдарын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95327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Талап-арыз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536731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Корпоративтік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725926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Комплаенс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бақылау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сыбайлас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жемқорлыққа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қарсы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іс-қимыл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740895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Қаржылық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75959"/>
                  </a:ext>
                </a:extLst>
              </a:tr>
              <a:tr h="349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250031"/>
                  </a:ext>
                </a:extLst>
              </a:tr>
              <a:tr h="3320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54675" algn="l"/>
                        </a:tabLst>
                      </a:pP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тәжірибесі</a:t>
                      </a:r>
                      <a:endParaRPr lang="ru-RU" sz="1000" kern="16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4138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097148"/>
                  </a:ext>
                </a:extLst>
              </a:tr>
              <a:tr h="332068">
                <a:tc>
                  <a:txBody>
                    <a:bodyPr/>
                    <a:lstStyle/>
                    <a:p>
                      <a:pPr marL="5427663" indent="-5427663" defTabSz="693738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97475" algn="l"/>
                          <a:tab pos="5557838" algn="l"/>
                        </a:tabLst>
                      </a:pP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Тәуекелдерді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endParaRPr lang="ru-RU" sz="1000" kern="16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997846"/>
                  </a:ext>
                </a:extLst>
              </a:tr>
              <a:tr h="33206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Орнықты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дамудың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жүйесі</a:t>
                      </a:r>
                      <a:endParaRPr lang="ru-RU" sz="1000" kern="16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623970"/>
                  </a:ext>
                </a:extLst>
              </a:tr>
              <a:tr h="3320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Кадрлық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әлеует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Адами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капиталын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дамыту</a:t>
                      </a:r>
                      <a:endParaRPr lang="ru-RU" sz="1000" kern="16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662898"/>
                  </a:ext>
                </a:extLst>
              </a:tr>
              <a:tr h="3320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Халықаралық</a:t>
                      </a:r>
                      <a:r>
                        <a:rPr lang="ru-RU" sz="1000" kern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ынтымақтастық</a:t>
                      </a:r>
                      <a:endParaRPr lang="ru-RU" sz="1000" kern="16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1436" marR="614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431839"/>
                  </a:ext>
                </a:extLst>
              </a:tr>
            </a:tbl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567" y="878724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6FC985-4255-4897-9536-5358ADAD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9069" y="8680457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90D0DD1-44A6-4910-AEE0-2488CA3DB317}"/>
              </a:ext>
            </a:extLst>
          </p:cNvPr>
          <p:cNvCxnSpPr>
            <a:cxnSpLocks/>
          </p:cNvCxnSpPr>
          <p:nvPr/>
        </p:nvCxnSpPr>
        <p:spPr>
          <a:xfrm>
            <a:off x="289819" y="483993"/>
            <a:ext cx="5540950" cy="1608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7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2425" y="8806815"/>
            <a:ext cx="381295" cy="314325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A1AA09-B2F0-43FC-81BD-EF23A502FD2A}"/>
              </a:ext>
            </a:extLst>
          </p:cNvPr>
          <p:cNvSpPr/>
          <p:nvPr/>
        </p:nvSpPr>
        <p:spPr>
          <a:xfrm>
            <a:off x="1989332" y="897727"/>
            <a:ext cx="44873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МӘСҚ-дан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Кодекске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мансап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орталығында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жұмыссыз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ретінде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тіркелген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</a:t>
            </a:r>
            <a:r>
              <a:rPr lang="kk-K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әне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жұмыстан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босату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себептеріне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қарамастан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үкімет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egov.kz)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 «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биржасы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enbek.kz)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порталдары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тағайындалады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соңғы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табысына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өтіліне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кірісті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ауыстыру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коэффициентіне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(45% немесе 0,45)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болады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2242483" y="2655811"/>
            <a:ext cx="44097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A713A9A0-90CE-442F-B0DB-092826D2D4B5}"/>
              </a:ext>
            </a:extLst>
          </p:cNvPr>
          <p:cNvGraphicFramePr/>
          <p:nvPr>
            <p:extLst/>
          </p:nvPr>
        </p:nvGraphicFramePr>
        <p:xfrm>
          <a:off x="2242483" y="3088758"/>
          <a:ext cx="4024242" cy="279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0A2A05-DB6A-45FA-ABB3-A1E818BA1F0C}"/>
              </a:ext>
            </a:extLst>
          </p:cNvPr>
          <p:cNvSpPr/>
          <p:nvPr/>
        </p:nvSpPr>
        <p:spPr>
          <a:xfrm>
            <a:off x="2115239" y="5898723"/>
            <a:ext cx="4408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сомасы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88,3 млрд.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теңгеге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294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мыңға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жуық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көрсеткіштерден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1,8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26,8%-ге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айтарлықтай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өскенін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Халықтың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сауаттылығын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арттыру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қолжетімділігін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тұрғындар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арасында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белсенді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ақпараттық-түсіндіру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жұмыстарын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артықшылықтары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халықтың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хабардар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болуын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арттыруға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ықпал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Жүргізіліп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жатқан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жұмыстың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арқасында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қорғауға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адамдар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артып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келеді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жұмыссыз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төлеммен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66%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 (50%)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2022 (24%)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көрсеткіштерден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жұмыссыз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2022ж. – 458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2023ж. – 446 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2024ж. – 448,3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endParaRPr lang="ru-KZ" sz="1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EB80AE68-51BB-40A1-9574-BE0E82CCC9D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C609F0A-3648-49D4-887F-998792C22CA3}"/>
              </a:ext>
            </a:extLst>
          </p:cNvPr>
          <p:cNvSpPr/>
          <p:nvPr/>
        </p:nvSpPr>
        <p:spPr>
          <a:xfrm>
            <a:off x="25907" y="493860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ЖҰМЫСЫНАН АЙЫРЫЛУ ЖАҒДАЙЫ БОЙЫНША ӘЛЕУМЕТТІК ТӨЛЕМ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518A00F-288D-410A-A5A5-37323905CD5F}"/>
              </a:ext>
            </a:extLst>
          </p:cNvPr>
          <p:cNvCxnSpPr>
            <a:cxnSpLocks/>
          </p:cNvCxnSpPr>
          <p:nvPr/>
        </p:nvCxnSpPr>
        <p:spPr>
          <a:xfrm>
            <a:off x="240030" y="337912"/>
            <a:ext cx="628239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EFACC83-A50C-4881-AA11-68A8C302FC12}"/>
              </a:ext>
            </a:extLst>
          </p:cNvPr>
          <p:cNvSpPr/>
          <p:nvPr/>
        </p:nvSpPr>
        <p:spPr>
          <a:xfrm>
            <a:off x="12548" y="900315"/>
            <a:ext cx="1913703" cy="8234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293 599 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саны: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258 558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88,3 млрд.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ӘТ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ескерілген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айлық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мың теңге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Төлемнің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81 500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жасы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Қатысудың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өтілі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88,2 ай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">
            <a:extLst>
              <a:ext uri="{FF2B5EF4-FFF2-40B4-BE49-F238E27FC236}">
                <a16:creationId xmlns:a16="http://schemas.microsoft.com/office/drawing/2014/main" id="{B5B49FFD-DFD1-4CB5-9097-5B45A409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032" y="1220369"/>
            <a:ext cx="568136" cy="12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313755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17EBB9D-47E9-430F-9A73-521DCA1D1EE4}"/>
              </a:ext>
            </a:extLst>
          </p:cNvPr>
          <p:cNvCxnSpPr>
            <a:cxnSpLocks/>
          </p:cNvCxnSpPr>
          <p:nvPr/>
        </p:nvCxnSpPr>
        <p:spPr>
          <a:xfrm>
            <a:off x="328780" y="400232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1D4932A-F1DB-4E52-9493-1DF4DC00FAC0}"/>
              </a:ext>
            </a:extLst>
          </p:cNvPr>
          <p:cNvCxnSpPr>
            <a:cxnSpLocks/>
          </p:cNvCxnSpPr>
          <p:nvPr/>
        </p:nvCxnSpPr>
        <p:spPr>
          <a:xfrm>
            <a:off x="328780" y="46538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9EE5521-067A-499F-9CF5-E1F0EA250622}"/>
              </a:ext>
            </a:extLst>
          </p:cNvPr>
          <p:cNvCxnSpPr>
            <a:cxnSpLocks/>
          </p:cNvCxnSpPr>
          <p:nvPr/>
        </p:nvCxnSpPr>
        <p:spPr>
          <a:xfrm>
            <a:off x="328780" y="570539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C80D7E0-4809-4289-84A1-676225E0C196}"/>
              </a:ext>
            </a:extLst>
          </p:cNvPr>
          <p:cNvCxnSpPr>
            <a:cxnSpLocks/>
          </p:cNvCxnSpPr>
          <p:nvPr/>
        </p:nvCxnSpPr>
        <p:spPr>
          <a:xfrm>
            <a:off x="328780" y="653978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5653B6B-8993-4DE6-9576-7C1767148EB1}"/>
              </a:ext>
            </a:extLst>
          </p:cNvPr>
          <p:cNvCxnSpPr>
            <a:cxnSpLocks/>
          </p:cNvCxnSpPr>
          <p:nvPr/>
        </p:nvCxnSpPr>
        <p:spPr>
          <a:xfrm>
            <a:off x="328780" y="736274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92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45EE2C-4ABA-4E5A-AAB0-5963F887D38F}"/>
              </a:ext>
            </a:extLst>
          </p:cNvPr>
          <p:cNvSpPr/>
          <p:nvPr/>
        </p:nvSpPr>
        <p:spPr>
          <a:xfrm>
            <a:off x="0" y="740468"/>
            <a:ext cx="61499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өтілі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бөлінісіндегі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құрылымы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(2024 </a:t>
            </a:r>
            <a:r>
              <a:rPr lang="ru-RU" sz="105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</a:t>
            </a:r>
            <a:r>
              <a:rPr lang="ru-RU" sz="105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KZ" sz="105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7BE771A4-15D3-420E-B050-E4176416B340}"/>
              </a:ext>
            </a:extLst>
          </p:cNvPr>
          <p:cNvGraphicFramePr/>
          <p:nvPr>
            <p:extLst/>
          </p:nvPr>
        </p:nvGraphicFramePr>
        <p:xfrm>
          <a:off x="1149078" y="963105"/>
          <a:ext cx="4635540" cy="220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1FC7EE-6CB8-48E9-A595-E19FEA2A5474}"/>
              </a:ext>
            </a:extLst>
          </p:cNvPr>
          <p:cNvSpPr/>
          <p:nvPr/>
        </p:nvSpPr>
        <p:spPr>
          <a:xfrm>
            <a:off x="307957" y="3230936"/>
            <a:ext cx="61499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өтіліне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айдан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дейінгі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кезеңге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тағайындалады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жартысынан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көбі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(57%)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ұзақ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мерзімге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- 6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тағайындалды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D36350-4D64-4131-859F-B6946B32FA89}"/>
              </a:ext>
            </a:extLst>
          </p:cNvPr>
          <p:cNvSpPr/>
          <p:nvPr/>
        </p:nvSpPr>
        <p:spPr>
          <a:xfrm>
            <a:off x="680484" y="3833530"/>
            <a:ext cx="51041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жынысы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AA0682FC-DE1F-43B4-BC71-CBF7C54A4FE5}"/>
              </a:ext>
            </a:extLst>
          </p:cNvPr>
          <p:cNvGraphicFramePr/>
          <p:nvPr>
            <p:extLst/>
          </p:nvPr>
        </p:nvGraphicFramePr>
        <p:xfrm>
          <a:off x="1149078" y="3960488"/>
          <a:ext cx="4171911" cy="220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6A4A5F-D1D3-47A4-8A4F-F780C86456B7}"/>
              </a:ext>
            </a:extLst>
          </p:cNvPr>
          <p:cNvSpPr/>
          <p:nvPr/>
        </p:nvSpPr>
        <p:spPr>
          <a:xfrm>
            <a:off x="323283" y="6055669"/>
            <a:ext cx="6053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54% ер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46%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әйел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35 пен 49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аралығында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(ер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53,4%,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әйел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46,6%)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2D9521-0976-4F24-BD6C-87AD8A9BF915}"/>
              </a:ext>
            </a:extLst>
          </p:cNvPr>
          <p:cNvSpPr/>
          <p:nvPr/>
        </p:nvSpPr>
        <p:spPr>
          <a:xfrm>
            <a:off x="1508873" y="6478042"/>
            <a:ext cx="37689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K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C3316D1F-3469-437B-8BAA-B1B033320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272182"/>
              </p:ext>
            </p:extLst>
          </p:nvPr>
        </p:nvGraphicFramePr>
        <p:xfrm>
          <a:off x="1297602" y="6579705"/>
          <a:ext cx="4073821" cy="189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49A71E-EC19-4332-B46A-D3DAD2B9838B}"/>
              </a:ext>
            </a:extLst>
          </p:cNvPr>
          <p:cNvSpPr/>
          <p:nvPr/>
        </p:nvSpPr>
        <p:spPr>
          <a:xfrm>
            <a:off x="307957" y="8435729"/>
            <a:ext cx="6053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2764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36,3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%-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9D52C9CE-238B-4A3C-BB4E-3F0922ECBF77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276350-0567-42E8-8184-ECA32785D921}"/>
              </a:ext>
            </a:extLst>
          </p:cNvPr>
          <p:cNvSpPr/>
          <p:nvPr/>
        </p:nvSpPr>
        <p:spPr>
          <a:xfrm>
            <a:off x="7152" y="415702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ЖҰМЫСЫНАН АЙЫРЫЛУ ЖАҒДАЙЫ БОЙЫНША ӘЛЕУМЕТТІК ТӨЛЕМ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1C791E1-68BF-42E1-A270-74BE2C9BED25}"/>
              </a:ext>
            </a:extLst>
          </p:cNvPr>
          <p:cNvCxnSpPr>
            <a:cxnSpLocks/>
          </p:cNvCxnSpPr>
          <p:nvPr/>
        </p:nvCxnSpPr>
        <p:spPr>
          <a:xfrm>
            <a:off x="307957" y="337912"/>
            <a:ext cx="62300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45484"/>
            <a:ext cx="540000" cy="2517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66E84C-AE32-412C-8EC5-03D55B6E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72792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25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A1AA09-B2F0-43FC-81BD-EF23A502FD2A}"/>
              </a:ext>
            </a:extLst>
          </p:cNvPr>
          <p:cNvSpPr/>
          <p:nvPr/>
        </p:nvSpPr>
        <p:spPr>
          <a:xfrm>
            <a:off x="2035939" y="1011504"/>
            <a:ext cx="4616322" cy="17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lnSpc>
                <a:spcPts val="1300"/>
              </a:lnSpc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жүктілікке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босануға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туған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баланы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балаларды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жүктілік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босану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демалыстың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күндеріне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300"/>
              </a:lnSpc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жүктілікке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босануға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демалыс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күніне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дейінгі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соңғы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 айда МӘСҚ-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жүргізілген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айлық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табысқа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еңбекке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жарамсыздық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күндерінің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санына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300"/>
              </a:lnSpc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2008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сомасы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691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млрд.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1556480" y="2758549"/>
            <a:ext cx="48744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6193880-8883-4F53-9AEE-31AF98352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934" y="5325867"/>
            <a:ext cx="46323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80975" algn="just"/>
            <a:r>
              <a:rPr lang="ru-RU" altLang="ru-KZ" sz="1000" dirty="0">
                <a:cs typeface="Arial" panose="020B0604020202020204" pitchFamily="34" charset="0"/>
              </a:rPr>
              <a:t>2024 </a:t>
            </a:r>
            <a:r>
              <a:rPr lang="ru-RU" altLang="ru-KZ" sz="1000" dirty="0" err="1">
                <a:cs typeface="Arial" panose="020B0604020202020204" pitchFamily="34" charset="0"/>
              </a:rPr>
              <a:t>жылы</a:t>
            </a:r>
            <a:r>
              <a:rPr lang="ru-RU" altLang="ru-KZ" sz="1000" b="1" dirty="0">
                <a:cs typeface="Arial" panose="020B0604020202020204" pitchFamily="34" charset="0"/>
              </a:rPr>
              <a:t> 385,6</a:t>
            </a:r>
            <a:r>
              <a:rPr lang="ru-RU" altLang="ru-KZ" sz="1000" dirty="0">
                <a:cs typeface="Arial" panose="020B0604020202020204" pitchFamily="34" charset="0"/>
              </a:rPr>
              <a:t> млрд. </a:t>
            </a:r>
            <a:r>
              <a:rPr lang="ru-RU" altLang="ru-KZ" sz="1000" dirty="0" err="1">
                <a:cs typeface="Arial" panose="020B0604020202020204" pitchFamily="34" charset="0"/>
              </a:rPr>
              <a:t>теңге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сомаға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b="1" dirty="0">
                <a:cs typeface="Arial" panose="020B0604020202020204" pitchFamily="34" charset="0"/>
              </a:rPr>
              <a:t>246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мыңға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жуық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адам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төлем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алды</a:t>
            </a:r>
            <a:r>
              <a:rPr lang="ru-RU" altLang="ru-KZ" sz="1000" dirty="0">
                <a:cs typeface="Arial" panose="020B0604020202020204" pitchFamily="34" charset="0"/>
              </a:rPr>
              <a:t>, 2023 </a:t>
            </a:r>
            <a:r>
              <a:rPr lang="ru-RU" altLang="ru-KZ" sz="1000" dirty="0" err="1">
                <a:cs typeface="Arial" panose="020B0604020202020204" pitchFamily="34" charset="0"/>
              </a:rPr>
              <a:t>жылмен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салыстырғанда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төлем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сомасы</a:t>
            </a:r>
            <a:r>
              <a:rPr lang="en-US" altLang="ru-KZ" sz="1000" dirty="0">
                <a:cs typeface="Arial" panose="020B0604020202020204" pitchFamily="34" charset="0"/>
              </a:rPr>
              <a:t> 11</a:t>
            </a:r>
            <a:r>
              <a:rPr lang="ru-RU" altLang="ru-KZ" sz="1000" dirty="0">
                <a:cs typeface="Arial" panose="020B0604020202020204" pitchFamily="34" charset="0"/>
              </a:rPr>
              <a:t>%</a:t>
            </a:r>
            <a:r>
              <a:rPr lang="en-US" altLang="ru-KZ" sz="1000" dirty="0">
                <a:cs typeface="Arial" panose="020B0604020202020204" pitchFamily="34" charset="0"/>
              </a:rPr>
              <a:t>-</a:t>
            </a:r>
            <a:r>
              <a:rPr lang="kk-KZ" altLang="ru-KZ" sz="1000" dirty="0">
                <a:cs typeface="Arial" panose="020B0604020202020204" pitchFamily="34" charset="0"/>
              </a:rPr>
              <a:t>ға</a:t>
            </a:r>
            <a:r>
              <a:rPr lang="ru-RU" altLang="ru-KZ" sz="1000" dirty="0">
                <a:cs typeface="Arial" panose="020B0604020202020204" pitchFamily="34" charset="0"/>
              </a:rPr>
              <a:t/>
            </a:r>
            <a:br>
              <a:rPr lang="ru-RU" altLang="ru-KZ" sz="1000" dirty="0">
                <a:cs typeface="Arial" panose="020B0604020202020204" pitchFamily="34" charset="0"/>
              </a:rPr>
            </a:br>
            <a:r>
              <a:rPr lang="ru-RU" altLang="ru-KZ" sz="1000" dirty="0" err="1">
                <a:cs typeface="Arial" panose="020B0604020202020204" pitchFamily="34" charset="0"/>
              </a:rPr>
              <a:t>өскені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байқалды</a:t>
            </a:r>
            <a:r>
              <a:rPr lang="ru-RU" altLang="ru-KZ" sz="1000" dirty="0"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EB6D180-9ABE-4628-A36E-9CE616591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60784"/>
              </p:ext>
            </p:extLst>
          </p:nvPr>
        </p:nvGraphicFramePr>
        <p:xfrm>
          <a:off x="2169461" y="6293103"/>
          <a:ext cx="4482800" cy="20633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30150">
                  <a:extLst>
                    <a:ext uri="{9D8B030D-6E8A-4147-A177-3AD203B41FA5}">
                      <a16:colId xmlns:a16="http://schemas.microsoft.com/office/drawing/2014/main" val="1249667677"/>
                    </a:ext>
                  </a:extLst>
                </a:gridCol>
                <a:gridCol w="772102">
                  <a:extLst>
                    <a:ext uri="{9D8B030D-6E8A-4147-A177-3AD203B41FA5}">
                      <a16:colId xmlns:a16="http://schemas.microsoft.com/office/drawing/2014/main" val="4053876194"/>
                    </a:ext>
                  </a:extLst>
                </a:gridCol>
                <a:gridCol w="812796">
                  <a:extLst>
                    <a:ext uri="{9D8B030D-6E8A-4147-A177-3AD203B41FA5}">
                      <a16:colId xmlns:a16="http://schemas.microsoft.com/office/drawing/2014/main" val="2243241817"/>
                    </a:ext>
                  </a:extLst>
                </a:gridCol>
                <a:gridCol w="1083876">
                  <a:extLst>
                    <a:ext uri="{9D8B030D-6E8A-4147-A177-3AD203B41FA5}">
                      <a16:colId xmlns:a16="http://schemas.microsoft.com/office/drawing/2014/main" val="3335031730"/>
                    </a:ext>
                  </a:extLst>
                </a:gridCol>
                <a:gridCol w="1083876">
                  <a:extLst>
                    <a:ext uri="{9D8B030D-6E8A-4147-A177-3AD203B41FA5}">
                      <a16:colId xmlns:a16="http://schemas.microsoft.com/office/drawing/2014/main" val="2903794994"/>
                    </a:ext>
                  </a:extLst>
                </a:gridCol>
              </a:tblGrid>
              <a:tr h="2934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Жасы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ӘТжб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43606"/>
                  </a:ext>
                </a:extLst>
              </a:tr>
              <a:tr h="54129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үлесі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Жүктілігі</a:t>
                      </a: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босануы</a:t>
                      </a: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асырап</a:t>
                      </a: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KZ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444311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1 473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1 473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826306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20-34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180 250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180 248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154365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35-49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63 948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63 937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914612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50-63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36277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245 743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245 726 </a:t>
                      </a:r>
                      <a:endParaRPr lang="ru-KZ" sz="1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endParaRPr lang="ru-KZ" sz="1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954948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D6D38B08-5780-414F-93B0-E4EF83C4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41" y="5952101"/>
            <a:ext cx="461996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85725" algn="just"/>
            <a:r>
              <a:rPr lang="ru-RU" altLang="ru-KZ" sz="1050" b="1" dirty="0" err="1">
                <a:ea typeface="Times New Roman" panose="02020603050405020304" pitchFamily="18" charset="0"/>
              </a:rPr>
              <a:t>Жасы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бөлінісіндегі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төлем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алушылардың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құрылымы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00" i="1" dirty="0">
                <a:ea typeface="Times New Roman" panose="02020603050405020304" pitchFamily="18" charset="0"/>
              </a:rPr>
              <a:t>(2024 </a:t>
            </a:r>
            <a:r>
              <a:rPr lang="ru-RU" altLang="ru-KZ" sz="1000" i="1" dirty="0" err="1">
                <a:ea typeface="Times New Roman" panose="02020603050405020304" pitchFamily="18" charset="0"/>
              </a:rPr>
              <a:t>жыл</a:t>
            </a:r>
            <a:r>
              <a:rPr lang="ru-RU" sz="1000" i="1" kern="0" dirty="0"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RU" altLang="ru-KZ" sz="1000" i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219DC1-ACAD-46A4-BE32-F70F1EF6B97A}"/>
              </a:ext>
            </a:extLst>
          </p:cNvPr>
          <p:cNvSpPr/>
          <p:nvPr/>
        </p:nvSpPr>
        <p:spPr>
          <a:xfrm>
            <a:off x="2348220" y="8425466"/>
            <a:ext cx="47612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KZ" sz="1000" dirty="0" err="1">
                <a:latin typeface="Arial" panose="020B0604020202020204" pitchFamily="34" charset="0"/>
                <a:cs typeface="Arial" panose="020B0604020202020204" pitchFamily="34" charset="0"/>
              </a:rPr>
              <a:t>ӘТжб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KZ" sz="1000" b="1" dirty="0">
                <a:latin typeface="Arial" panose="020B0604020202020204" pitchFamily="34" charset="0"/>
                <a:cs typeface="Arial" panose="020B0604020202020204" pitchFamily="34" charset="0"/>
              </a:rPr>
              <a:t>73,3%-ы 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20-34 </a:t>
            </a:r>
            <a:r>
              <a:rPr lang="ru-RU" altLang="ru-KZ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аралығында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E73D323F-EDC8-43F7-9CD5-B6FF57062A1A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76B8A5-A7A0-44A0-BCCB-EDCC64298E64}"/>
              </a:ext>
            </a:extLst>
          </p:cNvPr>
          <p:cNvSpPr/>
          <p:nvPr/>
        </p:nvSpPr>
        <p:spPr>
          <a:xfrm>
            <a:off x="-4395" y="402161"/>
            <a:ext cx="6450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ЖҮКТІЛІККЕ ЖӘНЕ БОСАНУҒА, ЖАҢА ТУҒАН БАЛАНЫ (БАЛАЛАРДЫ) АСЫРАП АЛУҒА БАЙЛАНЫСТЫ К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ІРІСІНЕН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АЙЫРЫЛУ ЖАҒДАЙЫ БОЙЫНША ӘЛЕУМЕТТІК ТӨЛЕМ</a:t>
            </a:r>
          </a:p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3D74E7D-A6AD-4770-8E6E-281C4E32E175}"/>
              </a:ext>
            </a:extLst>
          </p:cNvPr>
          <p:cNvCxnSpPr>
            <a:cxnSpLocks/>
          </p:cNvCxnSpPr>
          <p:nvPr/>
        </p:nvCxnSpPr>
        <p:spPr>
          <a:xfrm flipV="1">
            <a:off x="75615" y="370761"/>
            <a:ext cx="5783580" cy="31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5B36A31-836F-4494-8827-C7A3D023AF87}"/>
              </a:ext>
            </a:extLst>
          </p:cNvPr>
          <p:cNvSpPr/>
          <p:nvPr/>
        </p:nvSpPr>
        <p:spPr>
          <a:xfrm>
            <a:off x="0" y="1048492"/>
            <a:ext cx="1982460" cy="8095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саны: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245 743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саны:</a:t>
            </a:r>
          </a:p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230 967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385,6 млрд.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ӘТ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кезіңде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ескерілген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айлық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378 мың теңге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Төлемнің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1 621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жасы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өтілі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>
              <a:spcAft>
                <a:spcPts val="600"/>
              </a:spcAft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ай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F32533A-D25F-489E-A5DA-77E91F22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" y="1326120"/>
            <a:ext cx="727998" cy="1162712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9514" y="8845485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05A8ADC-06F1-462E-8F36-6212F878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4451" y="8729620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340044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426150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491682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727521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5842414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649035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FA09678A-515F-4298-9CDA-417A470980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669204"/>
              </p:ext>
            </p:extLst>
          </p:nvPr>
        </p:nvGraphicFramePr>
        <p:xfrm>
          <a:off x="2371589" y="3008353"/>
          <a:ext cx="4124264" cy="221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766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454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A196986-2E4A-409A-8957-9F30F53D9808}"/>
              </a:ext>
            </a:extLst>
          </p:cNvPr>
          <p:cNvSpPr/>
          <p:nvPr/>
        </p:nvSpPr>
        <p:spPr>
          <a:xfrm>
            <a:off x="1393739" y="839097"/>
            <a:ext cx="33903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Тағайындалған төлемдер динамикасы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D9A9EDA2-4D06-4A86-B34A-38FEA0B7E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260659"/>
              </p:ext>
            </p:extLst>
          </p:nvPr>
        </p:nvGraphicFramePr>
        <p:xfrm>
          <a:off x="1241078" y="1038889"/>
          <a:ext cx="3629033" cy="106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EA46CAA6-1C3F-4267-881B-312CC0E9C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9" y="3336660"/>
            <a:ext cx="6347581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Жұмыс</a:t>
            </a: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берушілердің</a:t>
            </a: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саны </a:t>
            </a: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бойынша</a:t>
            </a: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төлем</a:t>
            </a: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алушылардың</a:t>
            </a: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үлесі</a:t>
            </a:r>
            <a:endParaRPr lang="ru-RU" altLang="ru-KZ" sz="1050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1AE030-AFC6-4749-A098-F6822E2FDC91}"/>
              </a:ext>
            </a:extLst>
          </p:cNvPr>
          <p:cNvSpPr/>
          <p:nvPr/>
        </p:nvSpPr>
        <p:spPr>
          <a:xfrm>
            <a:off x="4525108" y="4139400"/>
            <a:ext cx="1995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97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берушіден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саны 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3,8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пайыздық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тармаққа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5164AF-11DC-4B21-9A43-478BC8A092D9}"/>
              </a:ext>
            </a:extLst>
          </p:cNvPr>
          <p:cNvSpPr/>
          <p:nvPr/>
        </p:nvSpPr>
        <p:spPr>
          <a:xfrm>
            <a:off x="1324670" y="6163410"/>
            <a:ext cx="4318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мөлшерінің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динамикасы</a:t>
            </a:r>
            <a:endParaRPr lang="ru-K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E7C807C8-4CD8-4E7C-B5E6-1EC690FD395D}"/>
              </a:ext>
            </a:extLst>
          </p:cNvPr>
          <p:cNvGraphicFramePr/>
          <p:nvPr>
            <p:extLst/>
          </p:nvPr>
        </p:nvGraphicFramePr>
        <p:xfrm>
          <a:off x="1457451" y="6507293"/>
          <a:ext cx="3651315" cy="166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E6D584-5F0F-4B2D-B2F3-27C71951EF63}"/>
              </a:ext>
            </a:extLst>
          </p:cNvPr>
          <p:cNvSpPr/>
          <p:nvPr/>
        </p:nvSpPr>
        <p:spPr>
          <a:xfrm>
            <a:off x="354357" y="8101970"/>
            <a:ext cx="6097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1 621 299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көрсеткішпен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30,2%-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(1 244 813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1-ден 2 миллион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(38,2%), ал 2-ден 3 миллион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21,3%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87BDE703-55A0-4D18-995D-55E643C7882E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84FF359-3208-4BFB-8FD2-A715CD86AA64}"/>
              </a:ext>
            </a:extLst>
          </p:cNvPr>
          <p:cNvSpPr/>
          <p:nvPr/>
        </p:nvSpPr>
        <p:spPr>
          <a:xfrm>
            <a:off x="7151" y="380522"/>
            <a:ext cx="67681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ЖҮКТІЛІККЕ ЖӘНЕ БОСАНУҒА, ЖАҢА ТУҒАН БАЛАНЫ (БАЛАЛАРДЫ) АСЫРАП АЛУҒА БАЙЛАНЫСТЫ КІРІСІНЕН АЙЫРЫЛУ ЖАҒДАЙЫ БОЙЫНША ӘЛЕУМЕТТІК ТӨЛЕМ 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04F749E-FC05-4279-97CE-20F81549EA84}"/>
              </a:ext>
            </a:extLst>
          </p:cNvPr>
          <p:cNvCxnSpPr>
            <a:cxnSpLocks/>
          </p:cNvCxnSpPr>
          <p:nvPr/>
        </p:nvCxnSpPr>
        <p:spPr>
          <a:xfrm flipV="1">
            <a:off x="75615" y="368082"/>
            <a:ext cx="5787975" cy="124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86255A-4817-4258-9865-EE4780E3F07D}"/>
              </a:ext>
            </a:extLst>
          </p:cNvPr>
          <p:cNvSpPr/>
          <p:nvPr/>
        </p:nvSpPr>
        <p:spPr>
          <a:xfrm>
            <a:off x="289295" y="2139760"/>
            <a:ext cx="61492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231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42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кем.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өсуі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байқалды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Қолданыстағы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заңнамаға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төлеушілерден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қатысушының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пайдасына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әрбір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төлеушіден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төменгі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жалақының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(ЕТЖ)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еселенген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аспайтын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қабылданады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кейіннен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жинақталады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ECF32-B21D-44CC-B54C-3E669FF2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390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64BFEB83-D13E-4D73-9C5F-ED1BB6E44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96673"/>
              </p:ext>
            </p:extLst>
          </p:nvPr>
        </p:nvGraphicFramePr>
        <p:xfrm>
          <a:off x="255210" y="3701303"/>
          <a:ext cx="4105776" cy="23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6254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1405719" y="2501983"/>
            <a:ext cx="54213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F09FD9-4DEC-44DD-AA0D-BB728D660909}"/>
              </a:ext>
            </a:extLst>
          </p:cNvPr>
          <p:cNvSpPr/>
          <p:nvPr/>
        </p:nvSpPr>
        <p:spPr>
          <a:xfrm>
            <a:off x="1975365" y="949939"/>
            <a:ext cx="4623674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туғаннан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қатысушы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аналардың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</a:t>
            </a:r>
            <a:r>
              <a:rPr lang="ru-RU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жарым</a:t>
            </a:r>
            <a:r>
              <a:rPr lang="ru-RU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жасқа</a:t>
            </a:r>
            <a:r>
              <a:rPr lang="ru-RU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дейінгі</a:t>
            </a:r>
            <a:r>
              <a:rPr lang="ru-RU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бала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күтіміне</a:t>
            </a:r>
            <a:r>
              <a:rPr lang="ru-RU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соңғы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табыстың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40% -.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2008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активтерінен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күтім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1 728,6 млрд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бағытталды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699CC4BB-EFBE-4A91-A5EC-4D52453D8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258439"/>
              </p:ext>
            </p:extLst>
          </p:nvPr>
        </p:nvGraphicFramePr>
        <p:xfrm>
          <a:off x="2126255" y="2984504"/>
          <a:ext cx="4324543" cy="219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E2885-EFCB-4731-99C0-225B52C5C45B}"/>
              </a:ext>
            </a:extLst>
          </p:cNvPr>
          <p:cNvSpPr/>
          <p:nvPr/>
        </p:nvSpPr>
        <p:spPr>
          <a:xfrm>
            <a:off x="2029144" y="5277080"/>
            <a:ext cx="456989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672 596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404,1 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млрд. тенге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сомасында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өскені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төмендеуі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байқалды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тиісінше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16,8%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11,5%.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Сонымен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сомасы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кезеңімен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40,8%-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Қолданыстағы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заңнамаға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төменгі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бала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күтімі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осындай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жәрдемақы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кем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болмауға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2005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жәрдемақы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жеткізу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активтерінен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284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млрд.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теңгеден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шамамен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24%  (66,7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мыңнан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жәрдемақы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жеткізілді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сома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шамамен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20,7 млрд.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ӘТбк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21 266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238 000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ЕТЖ-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40%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 құрайды.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B172FE83-8C8B-4DB9-B23F-203B63F6149F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96CD06D-ACBA-4FB8-8037-4A1141DAC9D5}"/>
              </a:ext>
            </a:extLst>
          </p:cNvPr>
          <p:cNvSpPr/>
          <p:nvPr/>
        </p:nvSpPr>
        <p:spPr>
          <a:xfrm>
            <a:off x="0" y="466650"/>
            <a:ext cx="6450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 1,5 ЖАСҚА ТОЛҒАНҒА ДЕЙІН ОНЫҢ КҮТІМІНЕ БАЙЛАНЫСТЫ КІРІСІНЕН АЙЫРЫЛУ ЖАҒДАЙЫ БОЙЫНША ӘЛЕУМЕТТІК ТӨЛЕМ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1CD6C69-DE8C-4DF4-B446-FA34226F4559}"/>
              </a:ext>
            </a:extLst>
          </p:cNvPr>
          <p:cNvCxnSpPr>
            <a:cxnSpLocks/>
          </p:cNvCxnSpPr>
          <p:nvPr/>
        </p:nvCxnSpPr>
        <p:spPr>
          <a:xfrm>
            <a:off x="75615" y="337912"/>
            <a:ext cx="583369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D1A43B8-C520-44CB-9315-B56D02FA8582}"/>
              </a:ext>
            </a:extLst>
          </p:cNvPr>
          <p:cNvSpPr/>
          <p:nvPr/>
        </p:nvSpPr>
        <p:spPr>
          <a:xfrm>
            <a:off x="16" y="977807"/>
            <a:ext cx="1982460" cy="81523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672 596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276 842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404,0  млрд.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ӘТ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ескерілген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айлық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210 мың теңге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Төлемнің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86 758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жасы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өтілі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54,3 ай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30E2DB6-69DD-45A7-8DE6-367182C12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702" y="1536405"/>
            <a:ext cx="767317" cy="966136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3470343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02756" y="429579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493968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728664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281137" y="5865274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02756" y="654750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7713" y="8840071"/>
            <a:ext cx="547437" cy="209124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14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E11E39-56E4-4C74-90A2-8CD23824CF35}"/>
              </a:ext>
            </a:extLst>
          </p:cNvPr>
          <p:cNvSpPr/>
          <p:nvPr/>
        </p:nvSpPr>
        <p:spPr>
          <a:xfrm>
            <a:off x="1" y="1112836"/>
            <a:ext cx="65073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берушілердің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6FB191-ADE5-4F66-A768-C63D0787B94A}"/>
              </a:ext>
            </a:extLst>
          </p:cNvPr>
          <p:cNvSpPr/>
          <p:nvPr/>
        </p:nvSpPr>
        <p:spPr>
          <a:xfrm>
            <a:off x="234373" y="3969208"/>
            <a:ext cx="6255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шамамен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51%-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D783DEC-AC41-4186-A6EE-8736949D52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3912" y="4931010"/>
          <a:ext cx="5910173" cy="262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BEB3EA-7C4D-4FFE-BE48-A2825C4DE245}"/>
              </a:ext>
            </a:extLst>
          </p:cNvPr>
          <p:cNvSpPr/>
          <p:nvPr/>
        </p:nvSpPr>
        <p:spPr>
          <a:xfrm>
            <a:off x="891315" y="4677094"/>
            <a:ext cx="47301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кезектілігі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%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CDC05B-3D86-4062-B760-F898ADF24407}"/>
              </a:ext>
            </a:extLst>
          </p:cNvPr>
          <p:cNvSpPr/>
          <p:nvPr/>
        </p:nvSpPr>
        <p:spPr>
          <a:xfrm>
            <a:off x="234372" y="7609051"/>
            <a:ext cx="62553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кезектілігі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күтім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жасайтын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қоспағанда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үлестерде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0,9%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26D3A32-DFA8-45D3-9A15-BC0E02767D66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B69C68-E2AE-456B-9342-FB5886385FB9}"/>
              </a:ext>
            </a:extLst>
          </p:cNvPr>
          <p:cNvSpPr/>
          <p:nvPr/>
        </p:nvSpPr>
        <p:spPr>
          <a:xfrm>
            <a:off x="56565" y="423595"/>
            <a:ext cx="645079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 1,5 ЖАСҚА ТОЛҒАНҒА ДЕЙІН ОНЫҢ КҮТІМІНЕ БАЙЛАНЫСТЫ КІРІСІНЕН АЙЫРЫЛУ ЖАҒДАЙЫ БОЙЫНША ӘЛЕУМЕТТІК ТӨЛЕМ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416E13-E40A-46F6-8994-34AFD4AB5D39}"/>
              </a:ext>
            </a:extLst>
          </p:cNvPr>
          <p:cNvCxnSpPr>
            <a:cxnSpLocks/>
          </p:cNvCxnSpPr>
          <p:nvPr/>
        </p:nvCxnSpPr>
        <p:spPr>
          <a:xfrm>
            <a:off x="234372" y="337912"/>
            <a:ext cx="563637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64371" y="8692026"/>
            <a:ext cx="365760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6F840DF-C815-41C6-A766-3374932B1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399467"/>
              </p:ext>
            </p:extLst>
          </p:nvPr>
        </p:nvGraphicFramePr>
        <p:xfrm>
          <a:off x="234372" y="1366753"/>
          <a:ext cx="6149713" cy="260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816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11BD6FE-F23A-48C6-90FB-3DB1310050C1}"/>
              </a:ext>
            </a:extLst>
          </p:cNvPr>
          <p:cNvGraphicFramePr/>
          <p:nvPr>
            <p:extLst/>
          </p:nvPr>
        </p:nvGraphicFramePr>
        <p:xfrm>
          <a:off x="1376071" y="1527851"/>
          <a:ext cx="4105858" cy="208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E53A6F-E0BA-4976-9C7C-03BFF4B1DDDC}"/>
              </a:ext>
            </a:extLst>
          </p:cNvPr>
          <p:cNvSpPr/>
          <p:nvPr/>
        </p:nvSpPr>
        <p:spPr>
          <a:xfrm>
            <a:off x="299299" y="1234098"/>
            <a:ext cx="54162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мөлшерінің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D2D802-B08D-4400-8393-3E69B933783A}"/>
              </a:ext>
            </a:extLst>
          </p:cNvPr>
          <p:cNvSpPr/>
          <p:nvPr/>
        </p:nvSpPr>
        <p:spPr>
          <a:xfrm>
            <a:off x="383806" y="3713207"/>
            <a:ext cx="6076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86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758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202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көрсеткішпен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өсім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25,8%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тенге)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9027358-16F3-4886-8161-E1C8446F2135}"/>
              </a:ext>
            </a:extLst>
          </p:cNvPr>
          <p:cNvGraphicFramePr/>
          <p:nvPr>
            <p:extLst/>
          </p:nvPr>
        </p:nvGraphicFramePr>
        <p:xfrm>
          <a:off x="1156570" y="4915807"/>
          <a:ext cx="4608942" cy="203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4C815C-B60D-4A77-819B-E24C5552ED09}"/>
              </a:ext>
            </a:extLst>
          </p:cNvPr>
          <p:cNvSpPr/>
          <p:nvPr/>
        </p:nvSpPr>
        <p:spPr>
          <a:xfrm>
            <a:off x="7152" y="4361975"/>
            <a:ext cx="64531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Балалардың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кезектілігі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бөлінісінде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2024-жылға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мөлшерінің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градациясы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A4C4C7-1ED2-4FCC-BD33-14C560A10C61}"/>
              </a:ext>
            </a:extLst>
          </p:cNvPr>
          <p:cNvSpPr/>
          <p:nvPr/>
        </p:nvSpPr>
        <p:spPr>
          <a:xfrm>
            <a:off x="383806" y="7091585"/>
            <a:ext cx="62684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90 814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саны– 59 134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1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82 975 тенге,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мұндай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саны 68 389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K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26D3A32-DFA8-45D3-9A15-BC0E02767D66}"/>
              </a:ext>
            </a:extLst>
          </p:cNvPr>
          <p:cNvSpPr txBox="1"/>
          <p:nvPr/>
        </p:nvSpPr>
        <p:spPr>
          <a:xfrm>
            <a:off x="138539" y="10344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B69C68-E2AE-456B-9342-FB5886385FB9}"/>
              </a:ext>
            </a:extLst>
          </p:cNvPr>
          <p:cNvSpPr/>
          <p:nvPr/>
        </p:nvSpPr>
        <p:spPr>
          <a:xfrm>
            <a:off x="66090" y="472434"/>
            <a:ext cx="645079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 1,5 ЖАСҚА ТОЛҒАНҒА ДЕЙІН ОНЫҢ КҮТІМІНЕ БАЙЛАНЫСТЫ КІРІСІНЕН АЙЫРЫЛУ ЖАҒДАЙЫ БОЙЫНША ӘЛЕУМЕТТІК ТӨЛЕМ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416E13-E40A-46F6-8994-34AFD4AB5D39}"/>
              </a:ext>
            </a:extLst>
          </p:cNvPr>
          <p:cNvCxnSpPr>
            <a:cxnSpLocks/>
          </p:cNvCxnSpPr>
          <p:nvPr/>
        </p:nvCxnSpPr>
        <p:spPr>
          <a:xfrm flipV="1">
            <a:off x="85140" y="407534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5C6F04-55CD-4A75-BB48-B14C5D84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697410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1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60509" y="65458"/>
            <a:ext cx="6621291" cy="7685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КӨРСЕТІЛЕТІН МЕМЛЕКЕТТІК ҚЫЗМЕТТЕР. МЕМЛЕКЕТТІК ҚЫЗМЕТТЕР КӨРСЕТУДЕГІ ЦИФРЛЫҚ ШЕШІМДЕРДІҢ ДАМУЫ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245BE9-548F-434A-8643-CC032CE4B298}"/>
              </a:ext>
            </a:extLst>
          </p:cNvPr>
          <p:cNvSpPr/>
          <p:nvPr/>
        </p:nvSpPr>
        <p:spPr>
          <a:xfrm>
            <a:off x="285749" y="1256304"/>
            <a:ext cx="6043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63525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изнес-процестері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автоматтандырылған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ішінара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автоматтандырылған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/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қағаз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проактивті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көрсетудің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рұқсат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етілген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уақыты-20 минут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BBA63F2-9662-42C0-8DA2-75574B3E5DCD}"/>
              </a:ext>
            </a:extLst>
          </p:cNvPr>
          <p:cNvGraphicFramePr/>
          <p:nvPr>
            <p:extLst/>
          </p:nvPr>
        </p:nvGraphicFramePr>
        <p:xfrm>
          <a:off x="474072" y="2472091"/>
          <a:ext cx="5743576" cy="206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CD1E3A-55F7-4C59-8B2F-99BB00298AFB}"/>
              </a:ext>
            </a:extLst>
          </p:cNvPr>
          <p:cNvSpPr/>
          <p:nvPr/>
        </p:nvSpPr>
        <p:spPr>
          <a:xfrm>
            <a:off x="373666" y="2115334"/>
            <a:ext cx="59443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 түрлері бөлінісіндегі мемлекеттік көрсетелетін қызметтер</a:t>
            </a:r>
            <a:endParaRPr lang="ru-KZ" sz="10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60A7E2-B3CF-48AA-8DF3-8354547CD674}"/>
              </a:ext>
            </a:extLst>
          </p:cNvPr>
          <p:cNvSpPr/>
          <p:nvPr/>
        </p:nvSpPr>
        <p:spPr>
          <a:xfrm>
            <a:off x="285750" y="4538452"/>
            <a:ext cx="62960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көрсеткіштерден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(901 797)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kk-K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дан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астамы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жүктілік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босану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бала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күтімі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33%).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сегіз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күнінен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аспайды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жағдайларына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үкімет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корпорациясында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қажетті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құжаттармен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тіркелген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алты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күнінен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аспайды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"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үкіметтің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веб-порталы,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Екінші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деңгейдегі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банктердің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объектілері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ұялы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абоненттік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құрылғысы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проактивті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төрт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шешімді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филиалдары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қабылдайды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Филиалдың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жүктеме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есеппен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айда 984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шешімді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47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шешімді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қарауды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бастауды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тоқтатуды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т. б.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рәсімдік-процестік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кодексінің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нормаларына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тартылған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тыңдау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рәсімі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себептері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хабардар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етіледі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ұсынылған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үкімет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корпорациясы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Осылайша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филиалдарының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берушілермен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қараудың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кезеңдерін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қадағалай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ашықтығы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етілді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C218A90-8415-46B2-959D-D5A3A9259F87}"/>
              </a:ext>
            </a:extLst>
          </p:cNvPr>
          <p:cNvSpPr/>
          <p:nvPr/>
        </p:nvSpPr>
        <p:spPr>
          <a:xfrm>
            <a:off x="75615" y="995718"/>
            <a:ext cx="6621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ӘЛЕУМЕТТІК ТӨЛЕМДЕРДІ ТАҒАЙЫНДАУ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EF709AC-7721-4C64-A178-60B0EB34315E}"/>
              </a:ext>
            </a:extLst>
          </p:cNvPr>
          <p:cNvCxnSpPr>
            <a:cxnSpLocks/>
          </p:cNvCxnSpPr>
          <p:nvPr/>
        </p:nvCxnSpPr>
        <p:spPr>
          <a:xfrm flipV="1">
            <a:off x="75615" y="874047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AA19AD-B9C2-4936-9519-1215ED58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47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8B03C7-E8DC-4AC8-9D88-A0103F9A9C1B}"/>
              </a:ext>
            </a:extLst>
          </p:cNvPr>
          <p:cNvSpPr/>
          <p:nvPr/>
        </p:nvSpPr>
        <p:spPr>
          <a:xfrm>
            <a:off x="274319" y="3435710"/>
            <a:ext cx="5744343" cy="25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көрсету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нысаны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мәліметтер</a:t>
            </a:r>
            <a:r>
              <a:rPr lang="ru-RU" sz="10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%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30BDBBB-F0AE-467C-A2E6-15F0DC6021B7}"/>
              </a:ext>
            </a:extLst>
          </p:cNvPr>
          <p:cNvGraphicFramePr/>
          <p:nvPr>
            <p:extLst/>
          </p:nvPr>
        </p:nvGraphicFramePr>
        <p:xfrm>
          <a:off x="583097" y="3715627"/>
          <a:ext cx="6000583" cy="245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2C3162-FA0C-4851-A4B7-C1383C449754}"/>
              </a:ext>
            </a:extLst>
          </p:cNvPr>
          <p:cNvSpPr/>
          <p:nvPr/>
        </p:nvSpPr>
        <p:spPr>
          <a:xfrm>
            <a:off x="424070" y="6167621"/>
            <a:ext cx="615961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кезеңнің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қорытындылары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дәстүрлі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нысанда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9,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ж. – 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39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%);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композиттік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0,3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%)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көрсетілген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төмендеуі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байқалады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ретте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форматта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көрсетілген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%-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ж. – 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59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%).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кодексінің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макеттерін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автоматты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қалыптастыруды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енгізу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мерзімін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қысқартуға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мүмкіндік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көрсетілген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(70,5% - 668 162)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макеттері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автоматты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қалыптастырылды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үлестері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- 46%, бала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күтімі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44%.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«ЕРДО» АҚ-мен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бірлесіп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тамыз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айынан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тәуекелдердің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түсетін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макеттері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авто та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пилоттық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жобаны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автотағайындау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макеттердің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5,5-6,5%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C6200DFC-221A-4B53-9AB3-DFE777D22A23}"/>
              </a:ext>
            </a:extLst>
          </p:cNvPr>
          <p:cNvSpPr>
            <a:spLocks/>
          </p:cNvSpPr>
          <p:nvPr/>
        </p:nvSpPr>
        <p:spPr>
          <a:xfrm>
            <a:off x="310101" y="920261"/>
            <a:ext cx="63478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«Е-Макет» ААЖ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бағдарламалық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өнімінде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көрсетіледі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«Е-Макет» ААЖ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істеуіне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мониторинг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жүргізеді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нәтижелері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жүйені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жетілдіру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жөнінде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ұсыныстарды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министрлігіне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жібереді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қолжетімділігін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оларды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көрсетудің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ықтимал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көздері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кеңейтіледі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дәстүрлі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форматта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жүгінуге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болады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(«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Азаматтарға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үкімет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корпорациясы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КЕАҚ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сонымен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бірге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бүгінгі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оларды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проактивті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)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көрсетудің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баламалы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нысандарын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қолдану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етілді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egov.kz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enbek.kz.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Жұмыстан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бала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күтімі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екінші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деңгейлі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банктер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жүгінуге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жағдайына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МӘС, МО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композиттік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форматта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enbek.kz.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көзделген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egov.kz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проактивті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форматта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беру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мүмкіндігі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қарастырылған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2AFE5B47-F6DE-4315-99CC-F13B365B12F8}"/>
              </a:ext>
            </a:extLst>
          </p:cNvPr>
          <p:cNvSpPr txBox="1"/>
          <p:nvPr/>
        </p:nvSpPr>
        <p:spPr>
          <a:xfrm>
            <a:off x="160509" y="36883"/>
            <a:ext cx="6621291" cy="7685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КӨРСЕТІЛЕТІН МЕМЛЕКЕТТІК ҚЫЗМЕТТЕР. МЕМЛЕКЕТТІК ҚЫЗМЕТТЕР КӨРСЕТУДЕ ЦИФРЛЫҚ ШЕШІМДЕРДІҢ ДАМУЫ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B961D86-1A5A-424E-B4B1-4E6279E3CF4A}"/>
              </a:ext>
            </a:extLst>
          </p:cNvPr>
          <p:cNvCxnSpPr>
            <a:cxnSpLocks/>
          </p:cNvCxnSpPr>
          <p:nvPr/>
        </p:nvCxnSpPr>
        <p:spPr>
          <a:xfrm>
            <a:off x="160509" y="805469"/>
            <a:ext cx="642317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BC3A82-2499-427B-9AB7-E81B6A06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68306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98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8">
            <a:extLst>
              <a:ext uri="{FF2B5EF4-FFF2-40B4-BE49-F238E27FC236}">
                <a16:creationId xmlns:a16="http://schemas.microsoft.com/office/drawing/2014/main" id="{E84081C9-DAD1-45D4-A398-0FEC30EE5E48}"/>
              </a:ext>
            </a:extLst>
          </p:cNvPr>
          <p:cNvSpPr txBox="1"/>
          <p:nvPr/>
        </p:nvSpPr>
        <p:spPr>
          <a:xfrm>
            <a:off x="160509" y="113083"/>
            <a:ext cx="6621291" cy="7685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КӨРСЕТІЛЕТІН МЕМЛЕКЕТТІК ҚЫЗМЕТТЕР. МЕМЛЕКЕТТІК ҚЫЗМЕТТЕР КӨРСЕТУДЕГІ ЦИФРЛЫҚ ШЕШІМДЕРДІҢ ДАМУЫ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13F7F67-2E41-4829-A51D-B9FD22085CC4}"/>
              </a:ext>
            </a:extLst>
          </p:cNvPr>
          <p:cNvCxnSpPr>
            <a:cxnSpLocks/>
          </p:cNvCxnSpPr>
          <p:nvPr/>
        </p:nvCxnSpPr>
        <p:spPr>
          <a:xfrm>
            <a:off x="251460" y="881669"/>
            <a:ext cx="629793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6AC863-60B4-464C-8BFB-81AA35ADEDB0}"/>
              </a:ext>
            </a:extLst>
          </p:cNvPr>
          <p:cNvSpPr/>
          <p:nvPr/>
        </p:nvSpPr>
        <p:spPr>
          <a:xfrm>
            <a:off x="341609" y="1159842"/>
            <a:ext cx="5856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00272" algn="l"/>
              </a:tabLst>
            </a:pP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 (ҚАТЕ) ТӨЛЕНГЕН ӘЛЕУМЕТТІК АУДАРЫМДАР МЕН ӨСІМПҰЛДАРДЫҢ СОМАЛАРЫН ҚАЙТАРУ</a:t>
            </a:r>
            <a:endParaRPr lang="ru-KZ" sz="12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8F8A06-38F1-4C27-B097-6452F4797FFD}"/>
              </a:ext>
            </a:extLst>
          </p:cNvPr>
          <p:cNvSpPr/>
          <p:nvPr/>
        </p:nvSpPr>
        <p:spPr>
          <a:xfrm>
            <a:off x="434032" y="5750632"/>
            <a:ext cx="6233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Төлемдерді өңдеуді ұйымдастыру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ААЖ (Е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ХӘҚМ АЖ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мен «ХҚКО»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интеграцияланған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интеграциялау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қыркүйекте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өнеркәсіптік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(немесе)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төлемегені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(немесе)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өсімпұлдарды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«Мониторинг» АЖО-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деректерді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қосылды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ISO 20022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көшуі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Айта кету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ISO 20022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мезгілде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ауысу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қыркүйектен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Банкі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дайын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болмау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себептеріне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ауыстырылды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дайындық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өсімпұлдарды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қайтаруға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өңдеудің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кешенді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тестілеуін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өткізді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сондай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үкімет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корпорацияға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жеткізе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МХ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форматында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шығыс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95A669-78F8-46EB-9ADC-7F9DBDAD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9243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7ADBBBD-9FD7-4FD3-8C23-99A736A4C61E}"/>
              </a:ext>
            </a:extLst>
          </p:cNvPr>
          <p:cNvGraphicFramePr/>
          <p:nvPr>
            <p:extLst/>
          </p:nvPr>
        </p:nvGraphicFramePr>
        <p:xfrm>
          <a:off x="517793" y="2721166"/>
          <a:ext cx="5680124" cy="292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A68DA1-282E-491A-A3AE-C006D4E93D97}"/>
              </a:ext>
            </a:extLst>
          </p:cNvPr>
          <p:cNvSpPr/>
          <p:nvPr/>
        </p:nvSpPr>
        <p:spPr>
          <a:xfrm>
            <a:off x="517793" y="1876066"/>
            <a:ext cx="5546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 ж</a:t>
            </a:r>
            <a:r>
              <a:rPr lang="kk-KZ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ылдардағы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ӘА мен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өсімпұлды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қайтару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өтініштердің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динамикасы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5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F5673190-FC8E-440E-AB9F-828A242C4BD3}"/>
              </a:ext>
            </a:extLst>
          </p:cNvPr>
          <p:cNvSpPr txBox="1"/>
          <p:nvPr/>
        </p:nvSpPr>
        <p:spPr>
          <a:xfrm>
            <a:off x="338209" y="106518"/>
            <a:ext cx="5830775" cy="478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«МЕМЛЕКЕТТІК ӘЛЕУМЕТТІК САҚТАНДЫРУ ҚОРЫ» АҚ </a:t>
            </a:r>
            <a:r>
              <a:rPr lang="ru-RU" sz="1400" i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(МӘСҚ)</a:t>
            </a:r>
            <a:endParaRPr lang="ru-RU" sz="1600" i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90D0DD1-44A6-4910-AEE0-2488CA3DB317}"/>
              </a:ext>
            </a:extLst>
          </p:cNvPr>
          <p:cNvCxnSpPr>
            <a:cxnSpLocks/>
          </p:cNvCxnSpPr>
          <p:nvPr/>
        </p:nvCxnSpPr>
        <p:spPr>
          <a:xfrm>
            <a:off x="338209" y="777240"/>
            <a:ext cx="5492566" cy="95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95823F-5FA5-458A-BF76-21F46D5505E3}"/>
              </a:ext>
            </a:extLst>
          </p:cNvPr>
          <p:cNvSpPr/>
          <p:nvPr/>
        </p:nvSpPr>
        <p:spPr>
          <a:xfrm>
            <a:off x="276352" y="955368"/>
            <a:ext cx="3152648" cy="668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01000"/>
              </a:lnSpc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құрылтайшысы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табылатын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акционерлік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қоғам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нысанындағы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акционерлік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қоғамын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Үкіметінің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ақпандағы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№ 237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қаулысына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1000"/>
              </a:lnSpc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коммерциялық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емес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яғни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негізгі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табу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емес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алынған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таза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кірісті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акционерлеріне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бөлмейді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акциялары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дивидендтер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есептемейді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төлемейді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1000"/>
              </a:lnSpc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МӘСҚ-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органы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-ЕХ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ӘҚМ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акционер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1000"/>
              </a:lnSpc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органы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заңнамасымен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Жарғысымен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акционердің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айрықша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құзыретіне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жатқызылған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шешуді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қоспағанда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басшылықты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1000"/>
              </a:lnSpc>
            </a:pP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Атқарушы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орган -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басшылықты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алқалы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орган-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Басқарма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1000"/>
              </a:lnSpc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28.05.2024.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 № 167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Жарғысына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Басқарма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алқалы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атқарушы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орган -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бөлігінде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толықтырулар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енгізілді.</a:t>
            </a:r>
            <a:endParaRPr lang="ru-RU" sz="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МӘСҚ-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ның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миссиясы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туындаған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істейтін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халықтың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мүддесін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МӘСҚ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пайымы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туындаған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адекватты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сапалы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ететін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орнықтылығы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институт.</a:t>
            </a:r>
            <a:endParaRPr lang="ru-KZ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негізгі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Республикасында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сақталуын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нысаналы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пайдаланылуын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 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522C7-CA5E-449F-AFB4-88982F6A6B5C}"/>
              </a:ext>
            </a:extLst>
          </p:cNvPr>
          <p:cNvSpPr/>
          <p:nvPr/>
        </p:nvSpPr>
        <p:spPr>
          <a:xfrm>
            <a:off x="3628385" y="963459"/>
            <a:ext cx="289529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tabLst>
                <a:tab pos="540385" algn="l"/>
              </a:tabLst>
            </a:pP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келесі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атқарады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Tx/>
              <a:buChar char="-"/>
              <a:tabLst>
                <a:tab pos="354013" algn="l"/>
              </a:tabLst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шоғырландыру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  <a:tabLst>
                <a:tab pos="354013" algn="l"/>
              </a:tabLst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(немесе)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төленбегені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өсімпұлды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(немесе)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төлемегені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өсімпұлды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қайтаруды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есепке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кодексінде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көзделген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тәртіппен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есептеу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айқындау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тоқтата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есептеу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тоқтату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шешімді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есептелген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сомаларының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қайтарымдарының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есебін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консультатициялық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түсіндіру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жұмыстарын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саласында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дамыту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облыстарда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маңызы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қалаларда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 филиалы бар,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филиал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заңды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тұлға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табылмайды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атынан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тапсырмасы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әрекет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активтерінің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сақталуына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нысаналы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пайдаланылуына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кепілдік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баланы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кіріс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бала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жарым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толғанға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күтіміне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кірісінен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567" y="878724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2802" y="8787241"/>
            <a:ext cx="41044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81">
            <a:extLst>
              <a:ext uri="{FF2B5EF4-FFF2-40B4-BE49-F238E27FC236}">
                <a16:creationId xmlns:a16="http://schemas.microsoft.com/office/drawing/2014/main" id="{C48145F0-C959-4826-93C0-DB03A3A641A6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226037" y="5015825"/>
            <a:ext cx="627102" cy="558415"/>
          </a:xfrm>
          <a:custGeom>
            <a:avLst/>
            <a:gdLst>
              <a:gd name="T0" fmla="*/ 603 w 670"/>
              <a:gd name="T1" fmla="*/ 43 h 313"/>
              <a:gd name="T2" fmla="*/ 604 w 670"/>
              <a:gd name="T3" fmla="*/ 48 h 313"/>
              <a:gd name="T4" fmla="*/ 608 w 670"/>
              <a:gd name="T5" fmla="*/ 54 h 313"/>
              <a:gd name="T6" fmla="*/ 611 w 670"/>
              <a:gd name="T7" fmla="*/ 58 h 313"/>
              <a:gd name="T8" fmla="*/ 616 w 670"/>
              <a:gd name="T9" fmla="*/ 63 h 313"/>
              <a:gd name="T10" fmla="*/ 621 w 670"/>
              <a:gd name="T11" fmla="*/ 65 h 313"/>
              <a:gd name="T12" fmla="*/ 627 w 670"/>
              <a:gd name="T13" fmla="*/ 66 h 313"/>
              <a:gd name="T14" fmla="*/ 634 w 670"/>
              <a:gd name="T15" fmla="*/ 67 h 313"/>
              <a:gd name="T16" fmla="*/ 640 w 670"/>
              <a:gd name="T17" fmla="*/ 66 h 313"/>
              <a:gd name="T18" fmla="*/ 646 w 670"/>
              <a:gd name="T19" fmla="*/ 64 h 313"/>
              <a:gd name="T20" fmla="*/ 650 w 670"/>
              <a:gd name="T21" fmla="*/ 61 h 313"/>
              <a:gd name="T22" fmla="*/ 655 w 670"/>
              <a:gd name="T23" fmla="*/ 56 h 313"/>
              <a:gd name="T24" fmla="*/ 658 w 670"/>
              <a:gd name="T25" fmla="*/ 52 h 313"/>
              <a:gd name="T26" fmla="*/ 661 w 670"/>
              <a:gd name="T27" fmla="*/ 45 h 313"/>
              <a:gd name="T28" fmla="*/ 662 w 670"/>
              <a:gd name="T29" fmla="*/ 39 h 313"/>
              <a:gd name="T30" fmla="*/ 662 w 670"/>
              <a:gd name="T31" fmla="*/ 32 h 313"/>
              <a:gd name="T32" fmla="*/ 659 w 670"/>
              <a:gd name="T33" fmla="*/ 27 h 313"/>
              <a:gd name="T34" fmla="*/ 657 w 670"/>
              <a:gd name="T35" fmla="*/ 21 h 313"/>
              <a:gd name="T36" fmla="*/ 653 w 670"/>
              <a:gd name="T37" fmla="*/ 17 h 313"/>
              <a:gd name="T38" fmla="*/ 648 w 670"/>
              <a:gd name="T39" fmla="*/ 12 h 313"/>
              <a:gd name="T40" fmla="*/ 643 w 670"/>
              <a:gd name="T41" fmla="*/ 10 h 313"/>
              <a:gd name="T42" fmla="*/ 637 w 670"/>
              <a:gd name="T43" fmla="*/ 8 h 313"/>
              <a:gd name="T44" fmla="*/ 630 w 670"/>
              <a:gd name="T45" fmla="*/ 8 h 313"/>
              <a:gd name="T46" fmla="*/ 625 w 670"/>
              <a:gd name="T47" fmla="*/ 9 h 313"/>
              <a:gd name="T48" fmla="*/ 619 w 670"/>
              <a:gd name="T49" fmla="*/ 11 h 313"/>
              <a:gd name="T50" fmla="*/ 613 w 670"/>
              <a:gd name="T51" fmla="*/ 14 h 313"/>
              <a:gd name="T52" fmla="*/ 609 w 670"/>
              <a:gd name="T53" fmla="*/ 19 h 313"/>
              <a:gd name="T54" fmla="*/ 605 w 670"/>
              <a:gd name="T55" fmla="*/ 23 h 313"/>
              <a:gd name="T56" fmla="*/ 603 w 670"/>
              <a:gd name="T57" fmla="*/ 29 h 313"/>
              <a:gd name="T58" fmla="*/ 602 w 670"/>
              <a:gd name="T59" fmla="*/ 36 h 313"/>
              <a:gd name="T60" fmla="*/ 627 w 670"/>
              <a:gd name="T61" fmla="*/ 75 h 313"/>
              <a:gd name="T62" fmla="*/ 619 w 670"/>
              <a:gd name="T63" fmla="*/ 73 h 313"/>
              <a:gd name="T64" fmla="*/ 612 w 670"/>
              <a:gd name="T65" fmla="*/ 70 h 313"/>
              <a:gd name="T66" fmla="*/ 607 w 670"/>
              <a:gd name="T67" fmla="*/ 65 h 313"/>
              <a:gd name="T68" fmla="*/ 601 w 670"/>
              <a:gd name="T69" fmla="*/ 59 h 313"/>
              <a:gd name="T70" fmla="*/ 598 w 670"/>
              <a:gd name="T71" fmla="*/ 53 h 313"/>
              <a:gd name="T72" fmla="*/ 595 w 670"/>
              <a:gd name="T73" fmla="*/ 45 h 313"/>
              <a:gd name="T74" fmla="*/ 594 w 670"/>
              <a:gd name="T75" fmla="*/ 37 h 313"/>
              <a:gd name="T76" fmla="*/ 595 w 670"/>
              <a:gd name="T77" fmla="*/ 29 h 313"/>
              <a:gd name="T78" fmla="*/ 598 w 670"/>
              <a:gd name="T79" fmla="*/ 21 h 313"/>
              <a:gd name="T80" fmla="*/ 602 w 670"/>
              <a:gd name="T81" fmla="*/ 14 h 313"/>
              <a:gd name="T82" fmla="*/ 608 w 670"/>
              <a:gd name="T83" fmla="*/ 9 h 313"/>
              <a:gd name="T84" fmla="*/ 613 w 670"/>
              <a:gd name="T85" fmla="*/ 4 h 313"/>
              <a:gd name="T86" fmla="*/ 620 w 670"/>
              <a:gd name="T87" fmla="*/ 2 h 313"/>
              <a:gd name="T88" fmla="*/ 628 w 670"/>
              <a:gd name="T89" fmla="*/ 0 h 313"/>
              <a:gd name="T90" fmla="*/ 637 w 670"/>
              <a:gd name="T91" fmla="*/ 0 h 313"/>
              <a:gd name="T92" fmla="*/ 644 w 670"/>
              <a:gd name="T93" fmla="*/ 2 h 313"/>
              <a:gd name="T94" fmla="*/ 652 w 670"/>
              <a:gd name="T95" fmla="*/ 5 h 313"/>
              <a:gd name="T96" fmla="*/ 657 w 670"/>
              <a:gd name="T97" fmla="*/ 10 h 313"/>
              <a:gd name="T98" fmla="*/ 663 w 670"/>
              <a:gd name="T99" fmla="*/ 15 h 313"/>
              <a:gd name="T100" fmla="*/ 666 w 670"/>
              <a:gd name="T101" fmla="*/ 22 h 313"/>
              <a:gd name="T102" fmla="*/ 668 w 670"/>
              <a:gd name="T103" fmla="*/ 30 h 313"/>
              <a:gd name="T104" fmla="*/ 670 w 670"/>
              <a:gd name="T105" fmla="*/ 38 h 313"/>
              <a:gd name="T106" fmla="*/ 668 w 670"/>
              <a:gd name="T107" fmla="*/ 46 h 313"/>
              <a:gd name="T108" fmla="*/ 666 w 670"/>
              <a:gd name="T109" fmla="*/ 53 h 313"/>
              <a:gd name="T110" fmla="*/ 662 w 670"/>
              <a:gd name="T111" fmla="*/ 59 h 313"/>
              <a:gd name="T112" fmla="*/ 657 w 670"/>
              <a:gd name="T113" fmla="*/ 65 h 313"/>
              <a:gd name="T114" fmla="*/ 650 w 670"/>
              <a:gd name="T115" fmla="*/ 70 h 313"/>
              <a:gd name="T116" fmla="*/ 644 w 670"/>
              <a:gd name="T117" fmla="*/ 73 h 313"/>
              <a:gd name="T118" fmla="*/ 636 w 670"/>
              <a:gd name="T119" fmla="*/ 75 h 313"/>
              <a:gd name="T120" fmla="*/ 628 w 670"/>
              <a:gd name="T121" fmla="*/ 188 h 313"/>
              <a:gd name="T122" fmla="*/ 486 w 670"/>
              <a:gd name="T123" fmla="*/ 313 h 313"/>
              <a:gd name="T124" fmla="*/ 251 w 670"/>
              <a:gd name="T125" fmla="*/ 3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81" name="Freeform 83">
            <a:extLst>
              <a:ext uri="{FF2B5EF4-FFF2-40B4-BE49-F238E27FC236}">
                <a16:creationId xmlns:a16="http://schemas.microsoft.com/office/drawing/2014/main" id="{82917684-B89D-4871-BB92-41F2F35C6D3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253309" y="6056713"/>
            <a:ext cx="421098" cy="74996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6699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27" name="Freeform 84">
            <a:extLst>
              <a:ext uri="{FF2B5EF4-FFF2-40B4-BE49-F238E27FC236}">
                <a16:creationId xmlns:a16="http://schemas.microsoft.com/office/drawing/2014/main" id="{2AB49E3C-6251-429A-A268-08ACC0EA3A3A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958537" y="2284104"/>
            <a:ext cx="494736" cy="188416"/>
          </a:xfrm>
          <a:custGeom>
            <a:avLst/>
            <a:gdLst>
              <a:gd name="T0" fmla="*/ 43 w 534"/>
              <a:gd name="T1" fmla="*/ 203 h 211"/>
              <a:gd name="T2" fmla="*/ 50 w 534"/>
              <a:gd name="T3" fmla="*/ 201 h 211"/>
              <a:gd name="T4" fmla="*/ 54 w 534"/>
              <a:gd name="T5" fmla="*/ 197 h 211"/>
              <a:gd name="T6" fmla="*/ 60 w 534"/>
              <a:gd name="T7" fmla="*/ 194 h 211"/>
              <a:gd name="T8" fmla="*/ 63 w 534"/>
              <a:gd name="T9" fmla="*/ 190 h 211"/>
              <a:gd name="T10" fmla="*/ 66 w 534"/>
              <a:gd name="T11" fmla="*/ 184 h 211"/>
              <a:gd name="T12" fmla="*/ 68 w 534"/>
              <a:gd name="T13" fmla="*/ 178 h 211"/>
              <a:gd name="T14" fmla="*/ 68 w 534"/>
              <a:gd name="T15" fmla="*/ 171 h 211"/>
              <a:gd name="T16" fmla="*/ 67 w 534"/>
              <a:gd name="T17" fmla="*/ 165 h 211"/>
              <a:gd name="T18" fmla="*/ 64 w 534"/>
              <a:gd name="T19" fmla="*/ 159 h 211"/>
              <a:gd name="T20" fmla="*/ 61 w 534"/>
              <a:gd name="T21" fmla="*/ 155 h 211"/>
              <a:gd name="T22" fmla="*/ 57 w 534"/>
              <a:gd name="T23" fmla="*/ 150 h 211"/>
              <a:gd name="T24" fmla="*/ 52 w 534"/>
              <a:gd name="T25" fmla="*/ 147 h 211"/>
              <a:gd name="T26" fmla="*/ 46 w 534"/>
              <a:gd name="T27" fmla="*/ 144 h 211"/>
              <a:gd name="T28" fmla="*/ 40 w 534"/>
              <a:gd name="T29" fmla="*/ 143 h 211"/>
              <a:gd name="T30" fmla="*/ 34 w 534"/>
              <a:gd name="T31" fmla="*/ 144 h 211"/>
              <a:gd name="T32" fmla="*/ 27 w 534"/>
              <a:gd name="T33" fmla="*/ 146 h 211"/>
              <a:gd name="T34" fmla="*/ 23 w 534"/>
              <a:gd name="T35" fmla="*/ 148 h 211"/>
              <a:gd name="T36" fmla="*/ 17 w 534"/>
              <a:gd name="T37" fmla="*/ 152 h 211"/>
              <a:gd name="T38" fmla="*/ 14 w 534"/>
              <a:gd name="T39" fmla="*/ 157 h 211"/>
              <a:gd name="T40" fmla="*/ 10 w 534"/>
              <a:gd name="T41" fmla="*/ 162 h 211"/>
              <a:gd name="T42" fmla="*/ 9 w 534"/>
              <a:gd name="T43" fmla="*/ 168 h 211"/>
              <a:gd name="T44" fmla="*/ 9 w 534"/>
              <a:gd name="T45" fmla="*/ 175 h 211"/>
              <a:gd name="T46" fmla="*/ 9 w 534"/>
              <a:gd name="T47" fmla="*/ 181 h 211"/>
              <a:gd name="T48" fmla="*/ 12 w 534"/>
              <a:gd name="T49" fmla="*/ 186 h 211"/>
              <a:gd name="T50" fmla="*/ 15 w 534"/>
              <a:gd name="T51" fmla="*/ 192 h 211"/>
              <a:gd name="T52" fmla="*/ 19 w 534"/>
              <a:gd name="T53" fmla="*/ 196 h 211"/>
              <a:gd name="T54" fmla="*/ 24 w 534"/>
              <a:gd name="T55" fmla="*/ 200 h 211"/>
              <a:gd name="T56" fmla="*/ 31 w 534"/>
              <a:gd name="T57" fmla="*/ 202 h 211"/>
              <a:gd name="T58" fmla="*/ 36 w 534"/>
              <a:gd name="T59" fmla="*/ 203 h 211"/>
              <a:gd name="T60" fmla="*/ 76 w 534"/>
              <a:gd name="T61" fmla="*/ 178 h 211"/>
              <a:gd name="T62" fmla="*/ 73 w 534"/>
              <a:gd name="T63" fmla="*/ 186 h 211"/>
              <a:gd name="T64" fmla="*/ 70 w 534"/>
              <a:gd name="T65" fmla="*/ 193 h 211"/>
              <a:gd name="T66" fmla="*/ 66 w 534"/>
              <a:gd name="T67" fmla="*/ 199 h 211"/>
              <a:gd name="T68" fmla="*/ 60 w 534"/>
              <a:gd name="T69" fmla="*/ 204 h 211"/>
              <a:gd name="T70" fmla="*/ 53 w 534"/>
              <a:gd name="T71" fmla="*/ 208 h 211"/>
              <a:gd name="T72" fmla="*/ 45 w 534"/>
              <a:gd name="T73" fmla="*/ 210 h 211"/>
              <a:gd name="T74" fmla="*/ 37 w 534"/>
              <a:gd name="T75" fmla="*/ 211 h 211"/>
              <a:gd name="T76" fmla="*/ 30 w 534"/>
              <a:gd name="T77" fmla="*/ 210 h 211"/>
              <a:gd name="T78" fmla="*/ 23 w 534"/>
              <a:gd name="T79" fmla="*/ 208 h 211"/>
              <a:gd name="T80" fmla="*/ 16 w 534"/>
              <a:gd name="T81" fmla="*/ 203 h 211"/>
              <a:gd name="T82" fmla="*/ 10 w 534"/>
              <a:gd name="T83" fmla="*/ 199 h 211"/>
              <a:gd name="T84" fmla="*/ 6 w 534"/>
              <a:gd name="T85" fmla="*/ 192 h 211"/>
              <a:gd name="T86" fmla="*/ 3 w 534"/>
              <a:gd name="T87" fmla="*/ 185 h 211"/>
              <a:gd name="T88" fmla="*/ 1 w 534"/>
              <a:gd name="T89" fmla="*/ 177 h 211"/>
              <a:gd name="T90" fmla="*/ 1 w 534"/>
              <a:gd name="T91" fmla="*/ 168 h 211"/>
              <a:gd name="T92" fmla="*/ 3 w 534"/>
              <a:gd name="T93" fmla="*/ 161 h 211"/>
              <a:gd name="T94" fmla="*/ 6 w 534"/>
              <a:gd name="T95" fmla="*/ 153 h 211"/>
              <a:gd name="T96" fmla="*/ 10 w 534"/>
              <a:gd name="T97" fmla="*/ 148 h 211"/>
              <a:gd name="T98" fmla="*/ 16 w 534"/>
              <a:gd name="T99" fmla="*/ 142 h 211"/>
              <a:gd name="T100" fmla="*/ 23 w 534"/>
              <a:gd name="T101" fmla="*/ 139 h 211"/>
              <a:gd name="T102" fmla="*/ 31 w 534"/>
              <a:gd name="T103" fmla="*/ 137 h 211"/>
              <a:gd name="T104" fmla="*/ 39 w 534"/>
              <a:gd name="T105" fmla="*/ 135 h 211"/>
              <a:gd name="T106" fmla="*/ 46 w 534"/>
              <a:gd name="T107" fmla="*/ 137 h 211"/>
              <a:gd name="T108" fmla="*/ 54 w 534"/>
              <a:gd name="T109" fmla="*/ 139 h 211"/>
              <a:gd name="T110" fmla="*/ 61 w 534"/>
              <a:gd name="T111" fmla="*/ 143 h 211"/>
              <a:gd name="T112" fmla="*/ 67 w 534"/>
              <a:gd name="T113" fmla="*/ 148 h 211"/>
              <a:gd name="T114" fmla="*/ 71 w 534"/>
              <a:gd name="T115" fmla="*/ 155 h 211"/>
              <a:gd name="T116" fmla="*/ 75 w 534"/>
              <a:gd name="T117" fmla="*/ 161 h 211"/>
              <a:gd name="T118" fmla="*/ 76 w 534"/>
              <a:gd name="T119" fmla="*/ 169 h 211"/>
              <a:gd name="T120" fmla="*/ 188 w 534"/>
              <a:gd name="T121" fmla="*/ 177 h 211"/>
              <a:gd name="T122" fmla="*/ 456 w 534"/>
              <a:gd name="T123" fmla="*/ 16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71C90C5A-44AF-469D-8369-603B9BE9812F}"/>
              </a:ext>
            </a:extLst>
          </p:cNvPr>
          <p:cNvGrpSpPr/>
          <p:nvPr/>
        </p:nvGrpSpPr>
        <p:grpSpPr>
          <a:xfrm>
            <a:off x="2261068" y="1704298"/>
            <a:ext cx="2347665" cy="3795202"/>
            <a:chOff x="4353371" y="2797175"/>
            <a:chExt cx="3481388" cy="2833688"/>
          </a:xfrm>
        </p:grpSpPr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D479996B-CFB5-408D-BED5-15320C748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233" y="5208588"/>
              <a:ext cx="1166813" cy="422275"/>
            </a:xfrm>
            <a:custGeom>
              <a:avLst/>
              <a:gdLst>
                <a:gd name="T0" fmla="*/ 0 w 653"/>
                <a:gd name="T1" fmla="*/ 236 h 236"/>
                <a:gd name="T2" fmla="*/ 24 w 653"/>
                <a:gd name="T3" fmla="*/ 209 h 236"/>
                <a:gd name="T4" fmla="*/ 77 w 653"/>
                <a:gd name="T5" fmla="*/ 202 h 236"/>
                <a:gd name="T6" fmla="*/ 130 w 653"/>
                <a:gd name="T7" fmla="*/ 0 h 236"/>
                <a:gd name="T8" fmla="*/ 523 w 653"/>
                <a:gd name="T9" fmla="*/ 0 h 236"/>
                <a:gd name="T10" fmla="*/ 576 w 653"/>
                <a:gd name="T11" fmla="*/ 202 h 236"/>
                <a:gd name="T12" fmla="*/ 629 w 653"/>
                <a:gd name="T13" fmla="*/ 209 h 236"/>
                <a:gd name="T14" fmla="*/ 653 w 653"/>
                <a:gd name="T15" fmla="*/ 236 h 236"/>
                <a:gd name="T16" fmla="*/ 0 w 653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3" h="236">
                  <a:moveTo>
                    <a:pt x="0" y="236"/>
                  </a:moveTo>
                  <a:cubicBezTo>
                    <a:pt x="0" y="222"/>
                    <a:pt x="10" y="210"/>
                    <a:pt x="24" y="209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76" y="202"/>
                    <a:pt x="576" y="202"/>
                    <a:pt x="576" y="202"/>
                  </a:cubicBezTo>
                  <a:cubicBezTo>
                    <a:pt x="629" y="209"/>
                    <a:pt x="629" y="209"/>
                    <a:pt x="629" y="209"/>
                  </a:cubicBezTo>
                  <a:cubicBezTo>
                    <a:pt x="642" y="210"/>
                    <a:pt x="653" y="222"/>
                    <a:pt x="653" y="236"/>
                  </a:cubicBezTo>
                  <a:lnTo>
                    <a:pt x="0" y="2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E8F2FE0C-E21F-4AC9-8081-4269AB7A4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133" y="5208588"/>
              <a:ext cx="735013" cy="60325"/>
            </a:xfrm>
            <a:custGeom>
              <a:avLst/>
              <a:gdLst>
                <a:gd name="T0" fmla="*/ 0 w 463"/>
                <a:gd name="T1" fmla="*/ 38 h 38"/>
                <a:gd name="T2" fmla="*/ 10 w 463"/>
                <a:gd name="T3" fmla="*/ 0 h 38"/>
                <a:gd name="T4" fmla="*/ 453 w 463"/>
                <a:gd name="T5" fmla="*/ 0 h 38"/>
                <a:gd name="T6" fmla="*/ 463 w 463"/>
                <a:gd name="T7" fmla="*/ 38 h 38"/>
                <a:gd name="T8" fmla="*/ 0 w 46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38">
                  <a:moveTo>
                    <a:pt x="0" y="38"/>
                  </a:moveTo>
                  <a:lnTo>
                    <a:pt x="10" y="0"/>
                  </a:lnTo>
                  <a:lnTo>
                    <a:pt x="453" y="0"/>
                  </a:lnTo>
                  <a:lnTo>
                    <a:pt x="463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5203AD47-90B7-4CA9-81B6-9340255FE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371" y="2797175"/>
              <a:ext cx="3481388" cy="2109787"/>
            </a:xfrm>
            <a:custGeom>
              <a:avLst/>
              <a:gdLst>
                <a:gd name="T0" fmla="*/ 0 w 1948"/>
                <a:gd name="T1" fmla="*/ 1180 h 1180"/>
                <a:gd name="T2" fmla="*/ 0 w 1948"/>
                <a:gd name="T3" fmla="*/ 44 h 1180"/>
                <a:gd name="T4" fmla="*/ 44 w 1948"/>
                <a:gd name="T5" fmla="*/ 0 h 1180"/>
                <a:gd name="T6" fmla="*/ 1904 w 1948"/>
                <a:gd name="T7" fmla="*/ 0 h 1180"/>
                <a:gd name="T8" fmla="*/ 1948 w 1948"/>
                <a:gd name="T9" fmla="*/ 44 h 1180"/>
                <a:gd name="T10" fmla="*/ 1948 w 1948"/>
                <a:gd name="T11" fmla="*/ 1180 h 1180"/>
                <a:gd name="T12" fmla="*/ 0 w 1948"/>
                <a:gd name="T13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8" h="1180">
                  <a:moveTo>
                    <a:pt x="0" y="118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1904" y="0"/>
                    <a:pt x="1904" y="0"/>
                    <a:pt x="1904" y="0"/>
                  </a:cubicBezTo>
                  <a:cubicBezTo>
                    <a:pt x="1928" y="0"/>
                    <a:pt x="1948" y="20"/>
                    <a:pt x="1948" y="44"/>
                  </a:cubicBezTo>
                  <a:cubicBezTo>
                    <a:pt x="1948" y="1180"/>
                    <a:pt x="1948" y="1180"/>
                    <a:pt x="1948" y="1180"/>
                  </a:cubicBezTo>
                  <a:lnTo>
                    <a:pt x="0" y="1180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B2A9C0D6-3E37-425C-936A-89B1082A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371" y="4906963"/>
              <a:ext cx="3481388" cy="312737"/>
            </a:xfrm>
            <a:custGeom>
              <a:avLst/>
              <a:gdLst>
                <a:gd name="T0" fmla="*/ 1904 w 1948"/>
                <a:gd name="T1" fmla="*/ 175 h 175"/>
                <a:gd name="T2" fmla="*/ 44 w 1948"/>
                <a:gd name="T3" fmla="*/ 175 h 175"/>
                <a:gd name="T4" fmla="*/ 0 w 1948"/>
                <a:gd name="T5" fmla="*/ 131 h 175"/>
                <a:gd name="T6" fmla="*/ 0 w 1948"/>
                <a:gd name="T7" fmla="*/ 0 h 175"/>
                <a:gd name="T8" fmla="*/ 1948 w 1948"/>
                <a:gd name="T9" fmla="*/ 0 h 175"/>
                <a:gd name="T10" fmla="*/ 1948 w 1948"/>
                <a:gd name="T11" fmla="*/ 131 h 175"/>
                <a:gd name="T12" fmla="*/ 1904 w 1948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8" h="175">
                  <a:moveTo>
                    <a:pt x="1904" y="175"/>
                  </a:moveTo>
                  <a:cubicBezTo>
                    <a:pt x="44" y="175"/>
                    <a:pt x="44" y="175"/>
                    <a:pt x="44" y="175"/>
                  </a:cubicBezTo>
                  <a:cubicBezTo>
                    <a:pt x="20" y="175"/>
                    <a:pt x="0" y="156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1948" y="131"/>
                    <a:pt x="1948" y="131"/>
                    <a:pt x="1948" y="131"/>
                  </a:cubicBezTo>
                  <a:cubicBezTo>
                    <a:pt x="1948" y="156"/>
                    <a:pt x="1928" y="175"/>
                    <a:pt x="1904" y="17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1F3CEA8D-9A82-453D-BD7F-84F18EC01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321" y="2935288"/>
              <a:ext cx="3263900" cy="1833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0BF4A47-9668-47D6-9286-D9E0A8B19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321" y="4606925"/>
              <a:ext cx="3263900" cy="161925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D2A86CB2-FC43-4A9E-8731-F02FE2389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583" y="2992438"/>
              <a:ext cx="1350963" cy="87312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F4250E4-C91F-4D2E-9699-7964E404C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221" y="3108325"/>
              <a:ext cx="800100" cy="87312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E4B263A6-2E91-4523-BBFA-A3F66A739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6458" y="3848100"/>
              <a:ext cx="431800" cy="6794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DBD7F505-A38A-42EE-B201-15E4DB232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558" y="3489325"/>
              <a:ext cx="42863" cy="93662"/>
            </a:xfrm>
            <a:custGeom>
              <a:avLst/>
              <a:gdLst>
                <a:gd name="T0" fmla="*/ 1 w 24"/>
                <a:gd name="T1" fmla="*/ 6 h 53"/>
                <a:gd name="T2" fmla="*/ 2 w 24"/>
                <a:gd name="T3" fmla="*/ 2 h 53"/>
                <a:gd name="T4" fmla="*/ 6 w 24"/>
                <a:gd name="T5" fmla="*/ 2 h 53"/>
                <a:gd name="T6" fmla="*/ 23 w 24"/>
                <a:gd name="T7" fmla="*/ 25 h 53"/>
                <a:gd name="T8" fmla="*/ 24 w 24"/>
                <a:gd name="T9" fmla="*/ 25 h 53"/>
                <a:gd name="T10" fmla="*/ 24 w 24"/>
                <a:gd name="T11" fmla="*/ 25 h 53"/>
                <a:gd name="T12" fmla="*/ 24 w 24"/>
                <a:gd name="T13" fmla="*/ 25 h 53"/>
                <a:gd name="T14" fmla="*/ 24 w 24"/>
                <a:gd name="T15" fmla="*/ 25 h 53"/>
                <a:gd name="T16" fmla="*/ 24 w 24"/>
                <a:gd name="T17" fmla="*/ 26 h 53"/>
                <a:gd name="T18" fmla="*/ 24 w 24"/>
                <a:gd name="T19" fmla="*/ 26 h 53"/>
                <a:gd name="T20" fmla="*/ 24 w 24"/>
                <a:gd name="T21" fmla="*/ 26 h 53"/>
                <a:gd name="T22" fmla="*/ 24 w 24"/>
                <a:gd name="T23" fmla="*/ 26 h 53"/>
                <a:gd name="T24" fmla="*/ 24 w 24"/>
                <a:gd name="T25" fmla="*/ 26 h 53"/>
                <a:gd name="T26" fmla="*/ 24 w 24"/>
                <a:gd name="T27" fmla="*/ 27 h 53"/>
                <a:gd name="T28" fmla="*/ 24 w 24"/>
                <a:gd name="T29" fmla="*/ 27 h 53"/>
                <a:gd name="T30" fmla="*/ 24 w 24"/>
                <a:gd name="T31" fmla="*/ 27 h 53"/>
                <a:gd name="T32" fmla="*/ 24 w 24"/>
                <a:gd name="T33" fmla="*/ 27 h 53"/>
                <a:gd name="T34" fmla="*/ 24 w 24"/>
                <a:gd name="T35" fmla="*/ 27 h 53"/>
                <a:gd name="T36" fmla="*/ 24 w 24"/>
                <a:gd name="T37" fmla="*/ 27 h 53"/>
                <a:gd name="T38" fmla="*/ 24 w 24"/>
                <a:gd name="T39" fmla="*/ 27 h 53"/>
                <a:gd name="T40" fmla="*/ 24 w 24"/>
                <a:gd name="T41" fmla="*/ 27 h 53"/>
                <a:gd name="T42" fmla="*/ 24 w 24"/>
                <a:gd name="T43" fmla="*/ 27 h 53"/>
                <a:gd name="T44" fmla="*/ 24 w 24"/>
                <a:gd name="T45" fmla="*/ 27 h 53"/>
                <a:gd name="T46" fmla="*/ 24 w 24"/>
                <a:gd name="T47" fmla="*/ 28 h 53"/>
                <a:gd name="T48" fmla="*/ 24 w 24"/>
                <a:gd name="T49" fmla="*/ 28 h 53"/>
                <a:gd name="T50" fmla="*/ 24 w 24"/>
                <a:gd name="T51" fmla="*/ 28 h 53"/>
                <a:gd name="T52" fmla="*/ 24 w 24"/>
                <a:gd name="T53" fmla="*/ 28 h 53"/>
                <a:gd name="T54" fmla="*/ 24 w 24"/>
                <a:gd name="T55" fmla="*/ 28 h 53"/>
                <a:gd name="T56" fmla="*/ 24 w 24"/>
                <a:gd name="T57" fmla="*/ 29 h 53"/>
                <a:gd name="T58" fmla="*/ 24 w 24"/>
                <a:gd name="T59" fmla="*/ 29 h 53"/>
                <a:gd name="T60" fmla="*/ 24 w 24"/>
                <a:gd name="T61" fmla="*/ 29 h 53"/>
                <a:gd name="T62" fmla="*/ 24 w 24"/>
                <a:gd name="T63" fmla="*/ 29 h 53"/>
                <a:gd name="T64" fmla="*/ 23 w 24"/>
                <a:gd name="T65" fmla="*/ 29 h 53"/>
                <a:gd name="T66" fmla="*/ 6 w 24"/>
                <a:gd name="T67" fmla="*/ 52 h 53"/>
                <a:gd name="T68" fmla="*/ 2 w 24"/>
                <a:gd name="T69" fmla="*/ 52 h 53"/>
                <a:gd name="T70" fmla="*/ 1 w 24"/>
                <a:gd name="T71" fmla="*/ 48 h 53"/>
                <a:gd name="T72" fmla="*/ 17 w 24"/>
                <a:gd name="T73" fmla="*/ 27 h 53"/>
                <a:gd name="T74" fmla="*/ 1 w 24"/>
                <a:gd name="T7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" h="53">
                  <a:moveTo>
                    <a:pt x="1" y="6"/>
                  </a:move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3" y="53"/>
                    <a:pt x="2" y="52"/>
                  </a:cubicBezTo>
                  <a:cubicBezTo>
                    <a:pt x="0" y="51"/>
                    <a:pt x="0" y="49"/>
                    <a:pt x="1" y="48"/>
                  </a:cubicBezTo>
                  <a:cubicBezTo>
                    <a:pt x="17" y="27"/>
                    <a:pt x="17" y="27"/>
                    <a:pt x="17" y="27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36B3509-36B8-4772-AC25-9A5FBA858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671" y="3489325"/>
              <a:ext cx="42863" cy="93662"/>
            </a:xfrm>
            <a:custGeom>
              <a:avLst/>
              <a:gdLst>
                <a:gd name="T0" fmla="*/ 17 w 24"/>
                <a:gd name="T1" fmla="*/ 2 h 53"/>
                <a:gd name="T2" fmla="*/ 22 w 24"/>
                <a:gd name="T3" fmla="*/ 2 h 53"/>
                <a:gd name="T4" fmla="*/ 23 w 24"/>
                <a:gd name="T5" fmla="*/ 6 h 53"/>
                <a:gd name="T6" fmla="*/ 7 w 24"/>
                <a:gd name="T7" fmla="*/ 27 h 53"/>
                <a:gd name="T8" fmla="*/ 23 w 24"/>
                <a:gd name="T9" fmla="*/ 48 h 53"/>
                <a:gd name="T10" fmla="*/ 22 w 24"/>
                <a:gd name="T11" fmla="*/ 52 h 53"/>
                <a:gd name="T12" fmla="*/ 17 w 24"/>
                <a:gd name="T13" fmla="*/ 52 h 53"/>
                <a:gd name="T14" fmla="*/ 0 w 24"/>
                <a:gd name="T15" fmla="*/ 29 h 53"/>
                <a:gd name="T16" fmla="*/ 0 w 24"/>
                <a:gd name="T17" fmla="*/ 29 h 53"/>
                <a:gd name="T18" fmla="*/ 0 w 24"/>
                <a:gd name="T19" fmla="*/ 29 h 53"/>
                <a:gd name="T20" fmla="*/ 0 w 24"/>
                <a:gd name="T21" fmla="*/ 29 h 53"/>
                <a:gd name="T22" fmla="*/ 0 w 24"/>
                <a:gd name="T23" fmla="*/ 29 h 53"/>
                <a:gd name="T24" fmla="*/ 0 w 24"/>
                <a:gd name="T25" fmla="*/ 28 h 53"/>
                <a:gd name="T26" fmla="*/ 0 w 24"/>
                <a:gd name="T27" fmla="*/ 28 h 53"/>
                <a:gd name="T28" fmla="*/ 0 w 24"/>
                <a:gd name="T29" fmla="*/ 28 h 53"/>
                <a:gd name="T30" fmla="*/ 0 w 24"/>
                <a:gd name="T31" fmla="*/ 28 h 53"/>
                <a:gd name="T32" fmla="*/ 0 w 24"/>
                <a:gd name="T33" fmla="*/ 28 h 53"/>
                <a:gd name="T34" fmla="*/ 0 w 24"/>
                <a:gd name="T35" fmla="*/ 27 h 53"/>
                <a:gd name="T36" fmla="*/ 0 w 24"/>
                <a:gd name="T37" fmla="*/ 27 h 53"/>
                <a:gd name="T38" fmla="*/ 0 w 24"/>
                <a:gd name="T39" fmla="*/ 27 h 53"/>
                <a:gd name="T40" fmla="*/ 0 w 24"/>
                <a:gd name="T41" fmla="*/ 27 h 53"/>
                <a:gd name="T42" fmla="*/ 0 w 24"/>
                <a:gd name="T43" fmla="*/ 27 h 53"/>
                <a:gd name="T44" fmla="*/ 0 w 24"/>
                <a:gd name="T45" fmla="*/ 27 h 53"/>
                <a:gd name="T46" fmla="*/ 0 w 24"/>
                <a:gd name="T47" fmla="*/ 27 h 53"/>
                <a:gd name="T48" fmla="*/ 0 w 24"/>
                <a:gd name="T49" fmla="*/ 27 h 53"/>
                <a:gd name="T50" fmla="*/ 0 w 24"/>
                <a:gd name="T51" fmla="*/ 27 h 53"/>
                <a:gd name="T52" fmla="*/ 0 w 24"/>
                <a:gd name="T53" fmla="*/ 27 h 53"/>
                <a:gd name="T54" fmla="*/ 0 w 24"/>
                <a:gd name="T55" fmla="*/ 26 h 53"/>
                <a:gd name="T56" fmla="*/ 0 w 24"/>
                <a:gd name="T57" fmla="*/ 26 h 53"/>
                <a:gd name="T58" fmla="*/ 0 w 24"/>
                <a:gd name="T59" fmla="*/ 26 h 53"/>
                <a:gd name="T60" fmla="*/ 0 w 24"/>
                <a:gd name="T61" fmla="*/ 26 h 53"/>
                <a:gd name="T62" fmla="*/ 0 w 24"/>
                <a:gd name="T63" fmla="*/ 26 h 53"/>
                <a:gd name="T64" fmla="*/ 0 w 24"/>
                <a:gd name="T65" fmla="*/ 25 h 53"/>
                <a:gd name="T66" fmla="*/ 0 w 24"/>
                <a:gd name="T67" fmla="*/ 25 h 53"/>
                <a:gd name="T68" fmla="*/ 0 w 24"/>
                <a:gd name="T69" fmla="*/ 25 h 53"/>
                <a:gd name="T70" fmla="*/ 0 w 24"/>
                <a:gd name="T71" fmla="*/ 25 h 53"/>
                <a:gd name="T72" fmla="*/ 0 w 24"/>
                <a:gd name="T73" fmla="*/ 25 h 53"/>
                <a:gd name="T74" fmla="*/ 17 w 24"/>
                <a:gd name="T7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" h="53">
                  <a:moveTo>
                    <a:pt x="17" y="2"/>
                  </a:moveTo>
                  <a:cubicBezTo>
                    <a:pt x="18" y="1"/>
                    <a:pt x="21" y="0"/>
                    <a:pt x="22" y="2"/>
                  </a:cubicBezTo>
                  <a:cubicBezTo>
                    <a:pt x="24" y="3"/>
                    <a:pt x="24" y="5"/>
                    <a:pt x="23" y="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51"/>
                    <a:pt x="22" y="52"/>
                  </a:cubicBezTo>
                  <a:cubicBezTo>
                    <a:pt x="21" y="53"/>
                    <a:pt x="18" y="53"/>
                    <a:pt x="17" y="5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2E083DE-2A52-48CC-ABB9-350B5144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3848100"/>
              <a:ext cx="411163" cy="3365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C1F5857D-9B5C-4C64-A8B4-9C1C436E9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258" y="3848100"/>
              <a:ext cx="898525" cy="3365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0" name="Rectangle 31">
              <a:extLst>
                <a:ext uri="{FF2B5EF4-FFF2-40B4-BE49-F238E27FC236}">
                  <a16:creationId xmlns:a16="http://schemas.microsoft.com/office/drawing/2014/main" id="{5F96B8A2-FDD7-4C76-A1DC-621BBB003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217988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1" name="Rectangle 32">
              <a:extLst>
                <a:ext uri="{FF2B5EF4-FFF2-40B4-BE49-F238E27FC236}">
                  <a16:creationId xmlns:a16="http://schemas.microsoft.com/office/drawing/2014/main" id="{96BA7BD2-ABC8-4D53-BBC8-8DFABF00E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267200"/>
              <a:ext cx="881063" cy="28575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2" name="Rectangle 33">
              <a:extLst>
                <a:ext uri="{FF2B5EF4-FFF2-40B4-BE49-F238E27FC236}">
                  <a16:creationId xmlns:a16="http://schemas.microsoft.com/office/drawing/2014/main" id="{7D5514D5-24B7-4C12-B3A8-458F8BB63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316413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05843030-348E-4D7E-AB84-FA1BCB127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367213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4" name="Rectangle 35">
              <a:extLst>
                <a:ext uri="{FF2B5EF4-FFF2-40B4-BE49-F238E27FC236}">
                  <a16:creationId xmlns:a16="http://schemas.microsoft.com/office/drawing/2014/main" id="{8EB48B25-C972-4992-B0FF-FBB52D3BB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414838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5" name="Rectangle 36">
              <a:extLst>
                <a:ext uri="{FF2B5EF4-FFF2-40B4-BE49-F238E27FC236}">
                  <a16:creationId xmlns:a16="http://schemas.microsoft.com/office/drawing/2014/main" id="{97B32DFD-DAB3-4752-AF47-DFFD7A40B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465638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B45E471D-7AEF-4B08-8191-BCE24E103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513263"/>
              <a:ext cx="881063" cy="28575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7" name="Rectangle 38">
              <a:extLst>
                <a:ext uri="{FF2B5EF4-FFF2-40B4-BE49-F238E27FC236}">
                  <a16:creationId xmlns:a16="http://schemas.microsoft.com/office/drawing/2014/main" id="{1392A943-49F2-4FFA-9E85-34642BFAD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3860800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id="{F84F9ADA-0346-4488-8825-48102030E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3910013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9" name="Rectangle 40">
              <a:extLst>
                <a:ext uri="{FF2B5EF4-FFF2-40B4-BE49-F238E27FC236}">
                  <a16:creationId xmlns:a16="http://schemas.microsoft.com/office/drawing/2014/main" id="{5B23812A-57A6-46B4-BF38-78238C2DE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3959225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C9B33DC1-3991-4D11-B967-4119060DA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4008438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1" name="Rectangle 42">
              <a:extLst>
                <a:ext uri="{FF2B5EF4-FFF2-40B4-BE49-F238E27FC236}">
                  <a16:creationId xmlns:a16="http://schemas.microsoft.com/office/drawing/2014/main" id="{B8296DE3-E222-4296-9ACE-151172F93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4057650"/>
              <a:ext cx="431800" cy="28575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F0C1CAFE-9FC0-414F-8057-238B66DEE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4106863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3" name="Rectangle 44">
              <a:extLst>
                <a:ext uri="{FF2B5EF4-FFF2-40B4-BE49-F238E27FC236}">
                  <a16:creationId xmlns:a16="http://schemas.microsoft.com/office/drawing/2014/main" id="{29787BC1-2342-4F74-8DE9-9E1E57C20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4157663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4" name="Rectangle 45">
              <a:extLst>
                <a:ext uri="{FF2B5EF4-FFF2-40B4-BE49-F238E27FC236}">
                  <a16:creationId xmlns:a16="http://schemas.microsoft.com/office/drawing/2014/main" id="{61573FDB-5B97-4378-A8BD-F4821BBA0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258" y="4216400"/>
              <a:ext cx="433388" cy="338137"/>
            </a:xfrm>
            <a:prstGeom prst="rect">
              <a:avLst/>
            </a:prstGeom>
            <a:solidFill>
              <a:srgbClr val="F4988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5" name="Rectangle 46">
              <a:extLst>
                <a:ext uri="{FF2B5EF4-FFF2-40B4-BE49-F238E27FC236}">
                  <a16:creationId xmlns:a16="http://schemas.microsoft.com/office/drawing/2014/main" id="{A2894AF3-3DF7-4C35-8D3E-D353EB52A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6221" y="4216400"/>
              <a:ext cx="436563" cy="338137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986D4956-2503-4F02-8077-83D98FAF2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283" y="3289300"/>
              <a:ext cx="2349501" cy="501651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sp>
        <p:nvSpPr>
          <p:cNvPr id="47" name="Freeform 80">
            <a:extLst>
              <a:ext uri="{FF2B5EF4-FFF2-40B4-BE49-F238E27FC236}">
                <a16:creationId xmlns:a16="http://schemas.microsoft.com/office/drawing/2014/main" id="{1E5C3865-7253-400D-8151-D4DAB460A02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608655" y="3362987"/>
            <a:ext cx="458986" cy="59194"/>
          </a:xfrm>
          <a:custGeom>
            <a:avLst/>
            <a:gdLst>
              <a:gd name="T0" fmla="*/ 471 w 514"/>
              <a:gd name="T1" fmla="*/ 9 h 76"/>
              <a:gd name="T2" fmla="*/ 465 w 514"/>
              <a:gd name="T3" fmla="*/ 10 h 76"/>
              <a:gd name="T4" fmla="*/ 461 w 514"/>
              <a:gd name="T5" fmla="*/ 12 h 76"/>
              <a:gd name="T6" fmla="*/ 456 w 514"/>
              <a:gd name="T7" fmla="*/ 17 h 76"/>
              <a:gd name="T8" fmla="*/ 452 w 514"/>
              <a:gd name="T9" fmla="*/ 21 h 76"/>
              <a:gd name="T10" fmla="*/ 449 w 514"/>
              <a:gd name="T11" fmla="*/ 26 h 76"/>
              <a:gd name="T12" fmla="*/ 447 w 514"/>
              <a:gd name="T13" fmla="*/ 32 h 76"/>
              <a:gd name="T14" fmla="*/ 446 w 514"/>
              <a:gd name="T15" fmla="*/ 38 h 76"/>
              <a:gd name="T16" fmla="*/ 447 w 514"/>
              <a:gd name="T17" fmla="*/ 44 h 76"/>
              <a:gd name="T18" fmla="*/ 449 w 514"/>
              <a:gd name="T19" fmla="*/ 50 h 76"/>
              <a:gd name="T20" fmla="*/ 452 w 514"/>
              <a:gd name="T21" fmla="*/ 55 h 76"/>
              <a:gd name="T22" fmla="*/ 456 w 514"/>
              <a:gd name="T23" fmla="*/ 60 h 76"/>
              <a:gd name="T24" fmla="*/ 461 w 514"/>
              <a:gd name="T25" fmla="*/ 63 h 76"/>
              <a:gd name="T26" fmla="*/ 466 w 514"/>
              <a:gd name="T27" fmla="*/ 65 h 76"/>
              <a:gd name="T28" fmla="*/ 472 w 514"/>
              <a:gd name="T29" fmla="*/ 68 h 76"/>
              <a:gd name="T30" fmla="*/ 478 w 514"/>
              <a:gd name="T31" fmla="*/ 68 h 76"/>
              <a:gd name="T32" fmla="*/ 484 w 514"/>
              <a:gd name="T33" fmla="*/ 66 h 76"/>
              <a:gd name="T34" fmla="*/ 490 w 514"/>
              <a:gd name="T35" fmla="*/ 64 h 76"/>
              <a:gd name="T36" fmla="*/ 494 w 514"/>
              <a:gd name="T37" fmla="*/ 61 h 76"/>
              <a:gd name="T38" fmla="*/ 499 w 514"/>
              <a:gd name="T39" fmla="*/ 57 h 76"/>
              <a:gd name="T40" fmla="*/ 502 w 514"/>
              <a:gd name="T41" fmla="*/ 52 h 76"/>
              <a:gd name="T42" fmla="*/ 505 w 514"/>
              <a:gd name="T43" fmla="*/ 47 h 76"/>
              <a:gd name="T44" fmla="*/ 506 w 514"/>
              <a:gd name="T45" fmla="*/ 41 h 76"/>
              <a:gd name="T46" fmla="*/ 506 w 514"/>
              <a:gd name="T47" fmla="*/ 35 h 76"/>
              <a:gd name="T48" fmla="*/ 505 w 514"/>
              <a:gd name="T49" fmla="*/ 28 h 76"/>
              <a:gd name="T50" fmla="*/ 502 w 514"/>
              <a:gd name="T51" fmla="*/ 24 h 76"/>
              <a:gd name="T52" fmla="*/ 499 w 514"/>
              <a:gd name="T53" fmla="*/ 18 h 76"/>
              <a:gd name="T54" fmla="*/ 494 w 514"/>
              <a:gd name="T55" fmla="*/ 15 h 76"/>
              <a:gd name="T56" fmla="*/ 489 w 514"/>
              <a:gd name="T57" fmla="*/ 11 h 76"/>
              <a:gd name="T58" fmla="*/ 484 w 514"/>
              <a:gd name="T59" fmla="*/ 9 h 76"/>
              <a:gd name="T60" fmla="*/ 478 w 514"/>
              <a:gd name="T61" fmla="*/ 8 h 76"/>
              <a:gd name="T62" fmla="*/ 439 w 514"/>
              <a:gd name="T63" fmla="*/ 28 h 76"/>
              <a:gd name="T64" fmla="*/ 443 w 514"/>
              <a:gd name="T65" fmla="*/ 21 h 76"/>
              <a:gd name="T66" fmla="*/ 446 w 514"/>
              <a:gd name="T67" fmla="*/ 15 h 76"/>
              <a:gd name="T68" fmla="*/ 452 w 514"/>
              <a:gd name="T69" fmla="*/ 10 h 76"/>
              <a:gd name="T70" fmla="*/ 457 w 514"/>
              <a:gd name="T71" fmla="*/ 6 h 76"/>
              <a:gd name="T72" fmla="*/ 464 w 514"/>
              <a:gd name="T73" fmla="*/ 2 h 76"/>
              <a:gd name="T74" fmla="*/ 472 w 514"/>
              <a:gd name="T75" fmla="*/ 0 h 76"/>
              <a:gd name="T76" fmla="*/ 480 w 514"/>
              <a:gd name="T77" fmla="*/ 0 h 76"/>
              <a:gd name="T78" fmla="*/ 488 w 514"/>
              <a:gd name="T79" fmla="*/ 2 h 76"/>
              <a:gd name="T80" fmla="*/ 494 w 514"/>
              <a:gd name="T81" fmla="*/ 5 h 76"/>
              <a:gd name="T82" fmla="*/ 500 w 514"/>
              <a:gd name="T83" fmla="*/ 9 h 76"/>
              <a:gd name="T84" fmla="*/ 506 w 514"/>
              <a:gd name="T85" fmla="*/ 15 h 76"/>
              <a:gd name="T86" fmla="*/ 509 w 514"/>
              <a:gd name="T87" fmla="*/ 20 h 76"/>
              <a:gd name="T88" fmla="*/ 512 w 514"/>
              <a:gd name="T89" fmla="*/ 27 h 76"/>
              <a:gd name="T90" fmla="*/ 514 w 514"/>
              <a:gd name="T91" fmla="*/ 35 h 76"/>
              <a:gd name="T92" fmla="*/ 514 w 514"/>
              <a:gd name="T93" fmla="*/ 43 h 76"/>
              <a:gd name="T94" fmla="*/ 511 w 514"/>
              <a:gd name="T95" fmla="*/ 51 h 76"/>
              <a:gd name="T96" fmla="*/ 508 w 514"/>
              <a:gd name="T97" fmla="*/ 57 h 76"/>
              <a:gd name="T98" fmla="*/ 503 w 514"/>
              <a:gd name="T99" fmla="*/ 63 h 76"/>
              <a:gd name="T100" fmla="*/ 498 w 514"/>
              <a:gd name="T101" fmla="*/ 69 h 76"/>
              <a:gd name="T102" fmla="*/ 492 w 514"/>
              <a:gd name="T103" fmla="*/ 72 h 76"/>
              <a:gd name="T104" fmla="*/ 484 w 514"/>
              <a:gd name="T105" fmla="*/ 74 h 76"/>
              <a:gd name="T106" fmla="*/ 476 w 514"/>
              <a:gd name="T107" fmla="*/ 76 h 76"/>
              <a:gd name="T108" fmla="*/ 469 w 514"/>
              <a:gd name="T109" fmla="*/ 74 h 76"/>
              <a:gd name="T110" fmla="*/ 462 w 514"/>
              <a:gd name="T111" fmla="*/ 72 h 76"/>
              <a:gd name="T112" fmla="*/ 455 w 514"/>
              <a:gd name="T113" fmla="*/ 69 h 76"/>
              <a:gd name="T114" fmla="*/ 449 w 514"/>
              <a:gd name="T115" fmla="*/ 64 h 76"/>
              <a:gd name="T116" fmla="*/ 445 w 514"/>
              <a:gd name="T117" fmla="*/ 59 h 76"/>
              <a:gd name="T118" fmla="*/ 441 w 514"/>
              <a:gd name="T119" fmla="*/ 52 h 76"/>
              <a:gd name="T120" fmla="*/ 439 w 514"/>
              <a:gd name="T121" fmla="*/ 44 h 76"/>
              <a:gd name="T122" fmla="*/ 299 w 514"/>
              <a:gd name="T123" fmla="*/ 3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48" name="Freeform 81">
            <a:extLst>
              <a:ext uri="{FF2B5EF4-FFF2-40B4-BE49-F238E27FC236}">
                <a16:creationId xmlns:a16="http://schemas.microsoft.com/office/drawing/2014/main" id="{E42A7D01-C27B-4C21-9A78-5DE4A6C8E2E1}"/>
              </a:ext>
            </a:extLst>
          </p:cNvPr>
          <p:cNvSpPr>
            <a:spLocks noEditPoints="1"/>
          </p:cNvSpPr>
          <p:nvPr/>
        </p:nvSpPr>
        <p:spPr bwMode="auto">
          <a:xfrm>
            <a:off x="1983139" y="4979377"/>
            <a:ext cx="709254" cy="496078"/>
          </a:xfrm>
          <a:custGeom>
            <a:avLst/>
            <a:gdLst>
              <a:gd name="T0" fmla="*/ 603 w 670"/>
              <a:gd name="T1" fmla="*/ 43 h 313"/>
              <a:gd name="T2" fmla="*/ 604 w 670"/>
              <a:gd name="T3" fmla="*/ 48 h 313"/>
              <a:gd name="T4" fmla="*/ 608 w 670"/>
              <a:gd name="T5" fmla="*/ 54 h 313"/>
              <a:gd name="T6" fmla="*/ 611 w 670"/>
              <a:gd name="T7" fmla="*/ 58 h 313"/>
              <a:gd name="T8" fmla="*/ 616 w 670"/>
              <a:gd name="T9" fmla="*/ 63 h 313"/>
              <a:gd name="T10" fmla="*/ 621 w 670"/>
              <a:gd name="T11" fmla="*/ 65 h 313"/>
              <a:gd name="T12" fmla="*/ 627 w 670"/>
              <a:gd name="T13" fmla="*/ 66 h 313"/>
              <a:gd name="T14" fmla="*/ 634 w 670"/>
              <a:gd name="T15" fmla="*/ 67 h 313"/>
              <a:gd name="T16" fmla="*/ 640 w 670"/>
              <a:gd name="T17" fmla="*/ 66 h 313"/>
              <a:gd name="T18" fmla="*/ 646 w 670"/>
              <a:gd name="T19" fmla="*/ 64 h 313"/>
              <a:gd name="T20" fmla="*/ 650 w 670"/>
              <a:gd name="T21" fmla="*/ 61 h 313"/>
              <a:gd name="T22" fmla="*/ 655 w 670"/>
              <a:gd name="T23" fmla="*/ 56 h 313"/>
              <a:gd name="T24" fmla="*/ 658 w 670"/>
              <a:gd name="T25" fmla="*/ 52 h 313"/>
              <a:gd name="T26" fmla="*/ 661 w 670"/>
              <a:gd name="T27" fmla="*/ 45 h 313"/>
              <a:gd name="T28" fmla="*/ 662 w 670"/>
              <a:gd name="T29" fmla="*/ 39 h 313"/>
              <a:gd name="T30" fmla="*/ 662 w 670"/>
              <a:gd name="T31" fmla="*/ 32 h 313"/>
              <a:gd name="T32" fmla="*/ 659 w 670"/>
              <a:gd name="T33" fmla="*/ 27 h 313"/>
              <a:gd name="T34" fmla="*/ 657 w 670"/>
              <a:gd name="T35" fmla="*/ 21 h 313"/>
              <a:gd name="T36" fmla="*/ 653 w 670"/>
              <a:gd name="T37" fmla="*/ 17 h 313"/>
              <a:gd name="T38" fmla="*/ 648 w 670"/>
              <a:gd name="T39" fmla="*/ 12 h 313"/>
              <a:gd name="T40" fmla="*/ 643 w 670"/>
              <a:gd name="T41" fmla="*/ 10 h 313"/>
              <a:gd name="T42" fmla="*/ 637 w 670"/>
              <a:gd name="T43" fmla="*/ 8 h 313"/>
              <a:gd name="T44" fmla="*/ 630 w 670"/>
              <a:gd name="T45" fmla="*/ 8 h 313"/>
              <a:gd name="T46" fmla="*/ 625 w 670"/>
              <a:gd name="T47" fmla="*/ 9 h 313"/>
              <a:gd name="T48" fmla="*/ 619 w 670"/>
              <a:gd name="T49" fmla="*/ 11 h 313"/>
              <a:gd name="T50" fmla="*/ 613 w 670"/>
              <a:gd name="T51" fmla="*/ 14 h 313"/>
              <a:gd name="T52" fmla="*/ 609 w 670"/>
              <a:gd name="T53" fmla="*/ 19 h 313"/>
              <a:gd name="T54" fmla="*/ 605 w 670"/>
              <a:gd name="T55" fmla="*/ 23 h 313"/>
              <a:gd name="T56" fmla="*/ 603 w 670"/>
              <a:gd name="T57" fmla="*/ 29 h 313"/>
              <a:gd name="T58" fmla="*/ 602 w 670"/>
              <a:gd name="T59" fmla="*/ 36 h 313"/>
              <a:gd name="T60" fmla="*/ 627 w 670"/>
              <a:gd name="T61" fmla="*/ 75 h 313"/>
              <a:gd name="T62" fmla="*/ 619 w 670"/>
              <a:gd name="T63" fmla="*/ 73 h 313"/>
              <a:gd name="T64" fmla="*/ 612 w 670"/>
              <a:gd name="T65" fmla="*/ 70 h 313"/>
              <a:gd name="T66" fmla="*/ 607 w 670"/>
              <a:gd name="T67" fmla="*/ 65 h 313"/>
              <a:gd name="T68" fmla="*/ 601 w 670"/>
              <a:gd name="T69" fmla="*/ 59 h 313"/>
              <a:gd name="T70" fmla="*/ 598 w 670"/>
              <a:gd name="T71" fmla="*/ 53 h 313"/>
              <a:gd name="T72" fmla="*/ 595 w 670"/>
              <a:gd name="T73" fmla="*/ 45 h 313"/>
              <a:gd name="T74" fmla="*/ 594 w 670"/>
              <a:gd name="T75" fmla="*/ 37 h 313"/>
              <a:gd name="T76" fmla="*/ 595 w 670"/>
              <a:gd name="T77" fmla="*/ 29 h 313"/>
              <a:gd name="T78" fmla="*/ 598 w 670"/>
              <a:gd name="T79" fmla="*/ 21 h 313"/>
              <a:gd name="T80" fmla="*/ 602 w 670"/>
              <a:gd name="T81" fmla="*/ 14 h 313"/>
              <a:gd name="T82" fmla="*/ 608 w 670"/>
              <a:gd name="T83" fmla="*/ 9 h 313"/>
              <a:gd name="T84" fmla="*/ 613 w 670"/>
              <a:gd name="T85" fmla="*/ 4 h 313"/>
              <a:gd name="T86" fmla="*/ 620 w 670"/>
              <a:gd name="T87" fmla="*/ 2 h 313"/>
              <a:gd name="T88" fmla="*/ 628 w 670"/>
              <a:gd name="T89" fmla="*/ 0 h 313"/>
              <a:gd name="T90" fmla="*/ 637 w 670"/>
              <a:gd name="T91" fmla="*/ 0 h 313"/>
              <a:gd name="T92" fmla="*/ 644 w 670"/>
              <a:gd name="T93" fmla="*/ 2 h 313"/>
              <a:gd name="T94" fmla="*/ 652 w 670"/>
              <a:gd name="T95" fmla="*/ 5 h 313"/>
              <a:gd name="T96" fmla="*/ 657 w 670"/>
              <a:gd name="T97" fmla="*/ 10 h 313"/>
              <a:gd name="T98" fmla="*/ 663 w 670"/>
              <a:gd name="T99" fmla="*/ 15 h 313"/>
              <a:gd name="T100" fmla="*/ 666 w 670"/>
              <a:gd name="T101" fmla="*/ 22 h 313"/>
              <a:gd name="T102" fmla="*/ 668 w 670"/>
              <a:gd name="T103" fmla="*/ 30 h 313"/>
              <a:gd name="T104" fmla="*/ 670 w 670"/>
              <a:gd name="T105" fmla="*/ 38 h 313"/>
              <a:gd name="T106" fmla="*/ 668 w 670"/>
              <a:gd name="T107" fmla="*/ 46 h 313"/>
              <a:gd name="T108" fmla="*/ 666 w 670"/>
              <a:gd name="T109" fmla="*/ 53 h 313"/>
              <a:gd name="T110" fmla="*/ 662 w 670"/>
              <a:gd name="T111" fmla="*/ 59 h 313"/>
              <a:gd name="T112" fmla="*/ 657 w 670"/>
              <a:gd name="T113" fmla="*/ 65 h 313"/>
              <a:gd name="T114" fmla="*/ 650 w 670"/>
              <a:gd name="T115" fmla="*/ 70 h 313"/>
              <a:gd name="T116" fmla="*/ 644 w 670"/>
              <a:gd name="T117" fmla="*/ 73 h 313"/>
              <a:gd name="T118" fmla="*/ 636 w 670"/>
              <a:gd name="T119" fmla="*/ 75 h 313"/>
              <a:gd name="T120" fmla="*/ 628 w 670"/>
              <a:gd name="T121" fmla="*/ 188 h 313"/>
              <a:gd name="T122" fmla="*/ 486 w 670"/>
              <a:gd name="T123" fmla="*/ 313 h 313"/>
              <a:gd name="T124" fmla="*/ 251 w 670"/>
              <a:gd name="T125" fmla="*/ 3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50" name="Freeform 83">
            <a:extLst>
              <a:ext uri="{FF2B5EF4-FFF2-40B4-BE49-F238E27FC236}">
                <a16:creationId xmlns:a16="http://schemas.microsoft.com/office/drawing/2014/main" id="{DADE86D3-2DF1-4E2D-BA15-573DB06C04C6}"/>
              </a:ext>
            </a:extLst>
          </p:cNvPr>
          <p:cNvSpPr>
            <a:spLocks noEditPoints="1"/>
          </p:cNvSpPr>
          <p:nvPr/>
        </p:nvSpPr>
        <p:spPr bwMode="auto">
          <a:xfrm>
            <a:off x="4625569" y="4460502"/>
            <a:ext cx="462558" cy="66080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65222E-5D47-4CD4-AF42-79A4FC83D262}"/>
              </a:ext>
            </a:extLst>
          </p:cNvPr>
          <p:cNvSpPr txBox="1"/>
          <p:nvPr/>
        </p:nvSpPr>
        <p:spPr>
          <a:xfrm>
            <a:off x="5438679" y="3627073"/>
            <a:ext cx="1419321" cy="4308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КОНСУЛЬТАЦИЯЛАР/</a:t>
            </a:r>
          </a:p>
          <a:p>
            <a:pPr algn="ctr"/>
            <a:r>
              <a:rPr lang="ru-RU" sz="9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Азаматтарды</a:t>
            </a:r>
            <a:r>
              <a:rPr lang="ru-RU" sz="9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endParaRPr lang="en-US" sz="9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4">
            <a:extLst>
              <a:ext uri="{FF2B5EF4-FFF2-40B4-BE49-F238E27FC236}">
                <a16:creationId xmlns:a16="http://schemas.microsoft.com/office/drawing/2014/main" id="{D29413B2-76C9-454C-80ED-A24398AA1109}"/>
              </a:ext>
            </a:extLst>
          </p:cNvPr>
          <p:cNvGrpSpPr/>
          <p:nvPr/>
        </p:nvGrpSpPr>
        <p:grpSpPr>
          <a:xfrm>
            <a:off x="113340" y="1296516"/>
            <a:ext cx="2063166" cy="4158552"/>
            <a:chOff x="490855" y="1094389"/>
            <a:chExt cx="3339270" cy="432736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797468-9149-4173-820B-AC33C603A9B0}"/>
                </a:ext>
              </a:extLst>
            </p:cNvPr>
            <p:cNvSpPr txBox="1"/>
            <p:nvPr/>
          </p:nvSpPr>
          <p:spPr>
            <a:xfrm>
              <a:off x="509784" y="4829251"/>
              <a:ext cx="2004314" cy="5925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СЕМИНАРЛАР мен</a:t>
              </a:r>
              <a:r>
                <a:rPr lang="ru-RU" sz="9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БРИФИНГТЕР </a:t>
              </a:r>
              <a:r>
                <a:rPr lang="ru-RU" sz="9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900" i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оның</a:t>
              </a:r>
              <a:r>
                <a:rPr lang="ru-RU" sz="9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i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ішінде</a:t>
              </a:r>
              <a:r>
                <a:rPr lang="ru-RU" sz="9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i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үшжақты</a:t>
              </a:r>
              <a:r>
                <a:rPr lang="ru-RU" sz="9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i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комиссиялар</a:t>
              </a:r>
              <a:r>
                <a:rPr lang="ru-RU" sz="9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900" i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479A4B4-D696-4C77-8A2A-FBA165F22205}"/>
                </a:ext>
              </a:extLst>
            </p:cNvPr>
            <p:cNvSpPr txBox="1"/>
            <p:nvPr/>
          </p:nvSpPr>
          <p:spPr>
            <a:xfrm>
              <a:off x="499804" y="3517108"/>
              <a:ext cx="2359633" cy="32027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АШЫҚ ЕСІК </a:t>
              </a:r>
            </a:p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КҮНДЕРІ</a:t>
              </a:r>
              <a:endParaRPr lang="en-US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B834B17-587C-4334-9136-99B47B57CCD9}"/>
                </a:ext>
              </a:extLst>
            </p:cNvPr>
            <p:cNvSpPr txBox="1"/>
            <p:nvPr/>
          </p:nvSpPr>
          <p:spPr>
            <a:xfrm>
              <a:off x="495091" y="2236096"/>
              <a:ext cx="2263168" cy="32027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ТЕЛЕДИДАР мен РАДИОДА </a:t>
              </a:r>
              <a:r>
                <a:rPr lang="ru-RU" sz="1000" b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сөйлеу</a:t>
              </a:r>
              <a:endParaRPr lang="en-US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A81BE83-321D-4564-89DC-74D23F8BDF57}"/>
                </a:ext>
              </a:extLst>
            </p:cNvPr>
            <p:cNvSpPr txBox="1"/>
            <p:nvPr/>
          </p:nvSpPr>
          <p:spPr>
            <a:xfrm>
              <a:off x="490855" y="1094389"/>
              <a:ext cx="3339270" cy="32027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Баспа</a:t>
              </a:r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ж</a:t>
              </a:r>
              <a:r>
                <a:rPr lang="kk-KZ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әне электрондық БАҚ-та ЖАРИЯЛАНЫМДАР</a:t>
              </a:r>
              <a:endParaRPr lang="en-US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142">
            <a:extLst>
              <a:ext uri="{FF2B5EF4-FFF2-40B4-BE49-F238E27FC236}">
                <a16:creationId xmlns:a16="http://schemas.microsoft.com/office/drawing/2014/main" id="{61534DD0-312D-49B6-8AC5-7DC11D930EF1}"/>
              </a:ext>
            </a:extLst>
          </p:cNvPr>
          <p:cNvGrpSpPr/>
          <p:nvPr/>
        </p:nvGrpSpPr>
        <p:grpSpPr>
          <a:xfrm flipH="1">
            <a:off x="5107791" y="1053162"/>
            <a:ext cx="2411500" cy="4023438"/>
            <a:chOff x="-81817" y="-826341"/>
            <a:chExt cx="3904704" cy="594936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9D34C5F-B405-470B-ABD1-262676E6F190}"/>
                </a:ext>
              </a:extLst>
            </p:cNvPr>
            <p:cNvSpPr txBox="1"/>
            <p:nvPr/>
          </p:nvSpPr>
          <p:spPr>
            <a:xfrm>
              <a:off x="897218" y="1171954"/>
              <a:ext cx="2043144" cy="46244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Телефон </a:t>
              </a:r>
              <a:r>
                <a:rPr lang="ru-RU" sz="1000" b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арқылы</a:t>
              </a:r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КЕҢЕС БЕРУ</a:t>
              </a:r>
              <a:endParaRPr lang="en-US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04261FD-E41D-4123-9A6A-3881EAA2EE5E}"/>
                </a:ext>
              </a:extLst>
            </p:cNvPr>
            <p:cNvSpPr txBox="1"/>
            <p:nvPr/>
          </p:nvSpPr>
          <p:spPr>
            <a:xfrm>
              <a:off x="1095405" y="-826341"/>
              <a:ext cx="2727482" cy="46244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АТЖ </a:t>
              </a:r>
              <a:r>
                <a:rPr lang="ru-RU" sz="1000" b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іс-шаралар</a:t>
              </a:r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ru-RU" sz="10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9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онлайн/офлайн </a:t>
              </a:r>
              <a:r>
                <a:rPr lang="ru-RU" sz="900" i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дәрістер</a:t>
              </a:r>
              <a:r>
                <a:rPr lang="ru-RU" sz="10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000" i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C4523E-5C91-4C39-9F5B-7580AAC05253}"/>
                </a:ext>
              </a:extLst>
            </p:cNvPr>
            <p:cNvSpPr txBox="1"/>
            <p:nvPr/>
          </p:nvSpPr>
          <p:spPr>
            <a:xfrm rot="10800000" flipV="1">
              <a:off x="-81817" y="4576470"/>
              <a:ext cx="3418885" cy="54655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788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КӘСІПКЕРЛЕРДІҢ БЕЛСЕНДІ СУБЪЕКТІЛЕРІНЕ </a:t>
              </a:r>
            </a:p>
            <a:p>
              <a:r>
                <a:rPr lang="ru-RU" sz="788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АТЖ </a:t>
              </a:r>
              <a:r>
                <a:rPr lang="ru-RU" sz="788" b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өткізу</a:t>
              </a:r>
              <a:r>
                <a:rPr lang="ru-RU" sz="788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788" b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жөніндегі</a:t>
              </a:r>
              <a:r>
                <a:rPr lang="ru-RU" sz="788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788" b="1" dirty="0" err="1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хаттар</a:t>
              </a:r>
              <a:endParaRPr lang="en-US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176">
            <a:extLst>
              <a:ext uri="{FF2B5EF4-FFF2-40B4-BE49-F238E27FC236}">
                <a16:creationId xmlns:a16="http://schemas.microsoft.com/office/drawing/2014/main" id="{895263B6-50C1-41BD-A1FF-D3F99C0FA21C}"/>
              </a:ext>
            </a:extLst>
          </p:cNvPr>
          <p:cNvGrpSpPr/>
          <p:nvPr/>
        </p:nvGrpSpPr>
        <p:grpSpPr>
          <a:xfrm>
            <a:off x="3818825" y="3220193"/>
            <a:ext cx="160735" cy="161628"/>
            <a:chOff x="11601450" y="5076825"/>
            <a:chExt cx="285751" cy="287338"/>
          </a:xfrm>
          <a:solidFill>
            <a:schemeClr val="bg1"/>
          </a:solidFill>
        </p:grpSpPr>
        <p:sp>
          <p:nvSpPr>
            <p:cNvPr id="91" name="Freeform 2606">
              <a:extLst>
                <a:ext uri="{FF2B5EF4-FFF2-40B4-BE49-F238E27FC236}">
                  <a16:creationId xmlns:a16="http://schemas.microsoft.com/office/drawing/2014/main" id="{750B61AD-AF49-4E68-B096-27043555D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2413" y="5230813"/>
              <a:ext cx="122238" cy="63500"/>
            </a:xfrm>
            <a:custGeom>
              <a:avLst/>
              <a:gdLst>
                <a:gd name="T0" fmla="*/ 337 w 385"/>
                <a:gd name="T1" fmla="*/ 202 h 202"/>
                <a:gd name="T2" fmla="*/ 346 w 385"/>
                <a:gd name="T3" fmla="*/ 177 h 202"/>
                <a:gd name="T4" fmla="*/ 355 w 385"/>
                <a:gd name="T5" fmla="*/ 151 h 202"/>
                <a:gd name="T6" fmla="*/ 362 w 385"/>
                <a:gd name="T7" fmla="*/ 126 h 202"/>
                <a:gd name="T8" fmla="*/ 369 w 385"/>
                <a:gd name="T9" fmla="*/ 101 h 202"/>
                <a:gd name="T10" fmla="*/ 374 w 385"/>
                <a:gd name="T11" fmla="*/ 75 h 202"/>
                <a:gd name="T12" fmla="*/ 379 w 385"/>
                <a:gd name="T13" fmla="*/ 50 h 202"/>
                <a:gd name="T14" fmla="*/ 383 w 385"/>
                <a:gd name="T15" fmla="*/ 26 h 202"/>
                <a:gd name="T16" fmla="*/ 385 w 385"/>
                <a:gd name="T17" fmla="*/ 0 h 202"/>
                <a:gd name="T18" fmla="*/ 0 w 385"/>
                <a:gd name="T19" fmla="*/ 0 h 202"/>
                <a:gd name="T20" fmla="*/ 3 w 385"/>
                <a:gd name="T21" fmla="*/ 26 h 202"/>
                <a:gd name="T22" fmla="*/ 7 w 385"/>
                <a:gd name="T23" fmla="*/ 50 h 202"/>
                <a:gd name="T24" fmla="*/ 11 w 385"/>
                <a:gd name="T25" fmla="*/ 75 h 202"/>
                <a:gd name="T26" fmla="*/ 16 w 385"/>
                <a:gd name="T27" fmla="*/ 101 h 202"/>
                <a:gd name="T28" fmla="*/ 23 w 385"/>
                <a:gd name="T29" fmla="*/ 126 h 202"/>
                <a:gd name="T30" fmla="*/ 31 w 385"/>
                <a:gd name="T31" fmla="*/ 151 h 202"/>
                <a:gd name="T32" fmla="*/ 40 w 385"/>
                <a:gd name="T33" fmla="*/ 177 h 202"/>
                <a:gd name="T34" fmla="*/ 48 w 385"/>
                <a:gd name="T35" fmla="*/ 202 h 202"/>
                <a:gd name="T36" fmla="*/ 337 w 385"/>
                <a:gd name="T3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5" h="202">
                  <a:moveTo>
                    <a:pt x="337" y="202"/>
                  </a:moveTo>
                  <a:lnTo>
                    <a:pt x="346" y="177"/>
                  </a:lnTo>
                  <a:lnTo>
                    <a:pt x="355" y="151"/>
                  </a:lnTo>
                  <a:lnTo>
                    <a:pt x="362" y="126"/>
                  </a:lnTo>
                  <a:lnTo>
                    <a:pt x="369" y="101"/>
                  </a:lnTo>
                  <a:lnTo>
                    <a:pt x="374" y="75"/>
                  </a:lnTo>
                  <a:lnTo>
                    <a:pt x="379" y="50"/>
                  </a:lnTo>
                  <a:lnTo>
                    <a:pt x="383" y="26"/>
                  </a:lnTo>
                  <a:lnTo>
                    <a:pt x="385" y="0"/>
                  </a:lnTo>
                  <a:lnTo>
                    <a:pt x="0" y="0"/>
                  </a:lnTo>
                  <a:lnTo>
                    <a:pt x="3" y="26"/>
                  </a:lnTo>
                  <a:lnTo>
                    <a:pt x="7" y="50"/>
                  </a:lnTo>
                  <a:lnTo>
                    <a:pt x="11" y="75"/>
                  </a:lnTo>
                  <a:lnTo>
                    <a:pt x="16" y="101"/>
                  </a:lnTo>
                  <a:lnTo>
                    <a:pt x="23" y="126"/>
                  </a:lnTo>
                  <a:lnTo>
                    <a:pt x="31" y="151"/>
                  </a:lnTo>
                  <a:lnTo>
                    <a:pt x="40" y="177"/>
                  </a:lnTo>
                  <a:lnTo>
                    <a:pt x="48" y="202"/>
                  </a:lnTo>
                  <a:lnTo>
                    <a:pt x="33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2" name="Freeform 2607">
              <a:extLst>
                <a:ext uri="{FF2B5EF4-FFF2-40B4-BE49-F238E27FC236}">
                  <a16:creationId xmlns:a16="http://schemas.microsoft.com/office/drawing/2014/main" id="{2E6C8AA9-6C25-40CE-B3F2-48932DE4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2413" y="5156200"/>
              <a:ext cx="123825" cy="65088"/>
            </a:xfrm>
            <a:custGeom>
              <a:avLst/>
              <a:gdLst>
                <a:gd name="T0" fmla="*/ 363 w 390"/>
                <a:gd name="T1" fmla="*/ 0 h 203"/>
                <a:gd name="T2" fmla="*/ 26 w 390"/>
                <a:gd name="T3" fmla="*/ 0 h 203"/>
                <a:gd name="T4" fmla="*/ 18 w 390"/>
                <a:gd name="T5" fmla="*/ 24 h 203"/>
                <a:gd name="T6" fmla="*/ 13 w 390"/>
                <a:gd name="T7" fmla="*/ 50 h 203"/>
                <a:gd name="T8" fmla="*/ 9 w 390"/>
                <a:gd name="T9" fmla="*/ 75 h 203"/>
                <a:gd name="T10" fmla="*/ 4 w 390"/>
                <a:gd name="T11" fmla="*/ 100 h 203"/>
                <a:gd name="T12" fmla="*/ 2 w 390"/>
                <a:gd name="T13" fmla="*/ 126 h 203"/>
                <a:gd name="T14" fmla="*/ 0 w 390"/>
                <a:gd name="T15" fmla="*/ 151 h 203"/>
                <a:gd name="T16" fmla="*/ 0 w 390"/>
                <a:gd name="T17" fmla="*/ 176 h 203"/>
                <a:gd name="T18" fmla="*/ 0 w 390"/>
                <a:gd name="T19" fmla="*/ 203 h 203"/>
                <a:gd name="T20" fmla="*/ 390 w 390"/>
                <a:gd name="T21" fmla="*/ 203 h 203"/>
                <a:gd name="T22" fmla="*/ 390 w 390"/>
                <a:gd name="T23" fmla="*/ 176 h 203"/>
                <a:gd name="T24" fmla="*/ 390 w 390"/>
                <a:gd name="T25" fmla="*/ 151 h 203"/>
                <a:gd name="T26" fmla="*/ 387 w 390"/>
                <a:gd name="T27" fmla="*/ 126 h 203"/>
                <a:gd name="T28" fmla="*/ 385 w 390"/>
                <a:gd name="T29" fmla="*/ 100 h 203"/>
                <a:gd name="T30" fmla="*/ 381 w 390"/>
                <a:gd name="T31" fmla="*/ 75 h 203"/>
                <a:gd name="T32" fmla="*/ 376 w 390"/>
                <a:gd name="T33" fmla="*/ 50 h 203"/>
                <a:gd name="T34" fmla="*/ 371 w 390"/>
                <a:gd name="T35" fmla="*/ 24 h 203"/>
                <a:gd name="T36" fmla="*/ 363 w 390"/>
                <a:gd name="T3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" h="203">
                  <a:moveTo>
                    <a:pt x="363" y="0"/>
                  </a:moveTo>
                  <a:lnTo>
                    <a:pt x="26" y="0"/>
                  </a:lnTo>
                  <a:lnTo>
                    <a:pt x="18" y="24"/>
                  </a:lnTo>
                  <a:lnTo>
                    <a:pt x="13" y="50"/>
                  </a:lnTo>
                  <a:lnTo>
                    <a:pt x="9" y="75"/>
                  </a:lnTo>
                  <a:lnTo>
                    <a:pt x="4" y="100"/>
                  </a:lnTo>
                  <a:lnTo>
                    <a:pt x="2" y="126"/>
                  </a:lnTo>
                  <a:lnTo>
                    <a:pt x="0" y="151"/>
                  </a:lnTo>
                  <a:lnTo>
                    <a:pt x="0" y="176"/>
                  </a:lnTo>
                  <a:lnTo>
                    <a:pt x="0" y="203"/>
                  </a:lnTo>
                  <a:lnTo>
                    <a:pt x="390" y="203"/>
                  </a:lnTo>
                  <a:lnTo>
                    <a:pt x="390" y="176"/>
                  </a:lnTo>
                  <a:lnTo>
                    <a:pt x="390" y="151"/>
                  </a:lnTo>
                  <a:lnTo>
                    <a:pt x="387" y="126"/>
                  </a:lnTo>
                  <a:lnTo>
                    <a:pt x="385" y="100"/>
                  </a:lnTo>
                  <a:lnTo>
                    <a:pt x="381" y="75"/>
                  </a:lnTo>
                  <a:lnTo>
                    <a:pt x="376" y="50"/>
                  </a:lnTo>
                  <a:lnTo>
                    <a:pt x="371" y="2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3" name="Freeform 2608">
              <a:extLst>
                <a:ext uri="{FF2B5EF4-FFF2-40B4-BE49-F238E27FC236}">
                  <a16:creationId xmlns:a16="http://schemas.microsoft.com/office/drawing/2014/main" id="{69528B2C-FDDE-413D-BFA5-C0C8A94BC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888" y="5230813"/>
              <a:ext cx="87313" cy="63500"/>
            </a:xfrm>
            <a:custGeom>
              <a:avLst/>
              <a:gdLst>
                <a:gd name="T0" fmla="*/ 0 w 274"/>
                <a:gd name="T1" fmla="*/ 202 h 202"/>
                <a:gd name="T2" fmla="*/ 209 w 274"/>
                <a:gd name="T3" fmla="*/ 202 h 202"/>
                <a:gd name="T4" fmla="*/ 222 w 274"/>
                <a:gd name="T5" fmla="*/ 180 h 202"/>
                <a:gd name="T6" fmla="*/ 233 w 274"/>
                <a:gd name="T7" fmla="*/ 156 h 202"/>
                <a:gd name="T8" fmla="*/ 244 w 274"/>
                <a:gd name="T9" fmla="*/ 131 h 202"/>
                <a:gd name="T10" fmla="*/ 253 w 274"/>
                <a:gd name="T11" fmla="*/ 106 h 202"/>
                <a:gd name="T12" fmla="*/ 261 w 274"/>
                <a:gd name="T13" fmla="*/ 81 h 202"/>
                <a:gd name="T14" fmla="*/ 266 w 274"/>
                <a:gd name="T15" fmla="*/ 54 h 202"/>
                <a:gd name="T16" fmla="*/ 271 w 274"/>
                <a:gd name="T17" fmla="*/ 28 h 202"/>
                <a:gd name="T18" fmla="*/ 274 w 274"/>
                <a:gd name="T19" fmla="*/ 0 h 202"/>
                <a:gd name="T20" fmla="*/ 45 w 274"/>
                <a:gd name="T21" fmla="*/ 0 h 202"/>
                <a:gd name="T22" fmla="*/ 43 w 274"/>
                <a:gd name="T23" fmla="*/ 26 h 202"/>
                <a:gd name="T24" fmla="*/ 39 w 274"/>
                <a:gd name="T25" fmla="*/ 50 h 202"/>
                <a:gd name="T26" fmla="*/ 35 w 274"/>
                <a:gd name="T27" fmla="*/ 75 h 202"/>
                <a:gd name="T28" fmla="*/ 29 w 274"/>
                <a:gd name="T29" fmla="*/ 101 h 202"/>
                <a:gd name="T30" fmla="*/ 24 w 274"/>
                <a:gd name="T31" fmla="*/ 126 h 202"/>
                <a:gd name="T32" fmla="*/ 16 w 274"/>
                <a:gd name="T33" fmla="*/ 151 h 202"/>
                <a:gd name="T34" fmla="*/ 9 w 274"/>
                <a:gd name="T35" fmla="*/ 177 h 202"/>
                <a:gd name="T36" fmla="*/ 0 w 274"/>
                <a:gd name="T37" fmla="*/ 202 h 202"/>
                <a:gd name="T38" fmla="*/ 0 w 274"/>
                <a:gd name="T3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4" h="202">
                  <a:moveTo>
                    <a:pt x="0" y="202"/>
                  </a:moveTo>
                  <a:lnTo>
                    <a:pt x="209" y="202"/>
                  </a:lnTo>
                  <a:lnTo>
                    <a:pt x="222" y="180"/>
                  </a:lnTo>
                  <a:lnTo>
                    <a:pt x="233" y="156"/>
                  </a:lnTo>
                  <a:lnTo>
                    <a:pt x="244" y="131"/>
                  </a:lnTo>
                  <a:lnTo>
                    <a:pt x="253" y="106"/>
                  </a:lnTo>
                  <a:lnTo>
                    <a:pt x="261" y="81"/>
                  </a:lnTo>
                  <a:lnTo>
                    <a:pt x="266" y="54"/>
                  </a:lnTo>
                  <a:lnTo>
                    <a:pt x="271" y="28"/>
                  </a:lnTo>
                  <a:lnTo>
                    <a:pt x="274" y="0"/>
                  </a:lnTo>
                  <a:lnTo>
                    <a:pt x="45" y="0"/>
                  </a:lnTo>
                  <a:lnTo>
                    <a:pt x="43" y="26"/>
                  </a:lnTo>
                  <a:lnTo>
                    <a:pt x="39" y="50"/>
                  </a:lnTo>
                  <a:lnTo>
                    <a:pt x="35" y="75"/>
                  </a:lnTo>
                  <a:lnTo>
                    <a:pt x="29" y="101"/>
                  </a:lnTo>
                  <a:lnTo>
                    <a:pt x="24" y="126"/>
                  </a:lnTo>
                  <a:lnTo>
                    <a:pt x="16" y="151"/>
                  </a:lnTo>
                  <a:lnTo>
                    <a:pt x="9" y="177"/>
                  </a:lnTo>
                  <a:lnTo>
                    <a:pt x="0" y="202"/>
                  </a:lnTo>
                  <a:lnTo>
                    <a:pt x="0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4" name="Freeform 2609">
              <a:extLst>
                <a:ext uri="{FF2B5EF4-FFF2-40B4-BE49-F238E27FC236}">
                  <a16:creationId xmlns:a16="http://schemas.microsoft.com/office/drawing/2014/main" id="{DD87DB7E-AD6D-41BD-9591-F667284A3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050" y="5303838"/>
              <a:ext cx="82550" cy="60325"/>
            </a:xfrm>
            <a:custGeom>
              <a:avLst/>
              <a:gdLst>
                <a:gd name="T0" fmla="*/ 0 w 262"/>
                <a:gd name="T1" fmla="*/ 0 h 186"/>
                <a:gd name="T2" fmla="*/ 10 w 262"/>
                <a:gd name="T3" fmla="*/ 23 h 186"/>
                <a:gd name="T4" fmla="*/ 21 w 262"/>
                <a:gd name="T5" fmla="*/ 46 h 186"/>
                <a:gd name="T6" fmla="*/ 33 w 262"/>
                <a:gd name="T7" fmla="*/ 69 h 186"/>
                <a:gd name="T8" fmla="*/ 46 w 262"/>
                <a:gd name="T9" fmla="*/ 92 h 186"/>
                <a:gd name="T10" fmla="*/ 60 w 262"/>
                <a:gd name="T11" fmla="*/ 115 h 186"/>
                <a:gd name="T12" fmla="*/ 75 w 262"/>
                <a:gd name="T13" fmla="*/ 140 h 186"/>
                <a:gd name="T14" fmla="*/ 90 w 262"/>
                <a:gd name="T15" fmla="*/ 163 h 186"/>
                <a:gd name="T16" fmla="*/ 106 w 262"/>
                <a:gd name="T17" fmla="*/ 186 h 186"/>
                <a:gd name="T18" fmla="*/ 117 w 262"/>
                <a:gd name="T19" fmla="*/ 186 h 186"/>
                <a:gd name="T20" fmla="*/ 130 w 262"/>
                <a:gd name="T21" fmla="*/ 186 h 186"/>
                <a:gd name="T22" fmla="*/ 143 w 262"/>
                <a:gd name="T23" fmla="*/ 186 h 186"/>
                <a:gd name="T24" fmla="*/ 155 w 262"/>
                <a:gd name="T25" fmla="*/ 186 h 186"/>
                <a:gd name="T26" fmla="*/ 171 w 262"/>
                <a:gd name="T27" fmla="*/ 163 h 186"/>
                <a:gd name="T28" fmla="*/ 187 w 262"/>
                <a:gd name="T29" fmla="*/ 138 h 186"/>
                <a:gd name="T30" fmla="*/ 201 w 262"/>
                <a:gd name="T31" fmla="*/ 115 h 186"/>
                <a:gd name="T32" fmla="*/ 215 w 262"/>
                <a:gd name="T33" fmla="*/ 92 h 186"/>
                <a:gd name="T34" fmla="*/ 229 w 262"/>
                <a:gd name="T35" fmla="*/ 69 h 186"/>
                <a:gd name="T36" fmla="*/ 241 w 262"/>
                <a:gd name="T37" fmla="*/ 46 h 186"/>
                <a:gd name="T38" fmla="*/ 252 w 262"/>
                <a:gd name="T39" fmla="*/ 23 h 186"/>
                <a:gd name="T40" fmla="*/ 262 w 262"/>
                <a:gd name="T41" fmla="*/ 0 h 186"/>
                <a:gd name="T42" fmla="*/ 0 w 262"/>
                <a:gd name="T4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186">
                  <a:moveTo>
                    <a:pt x="0" y="0"/>
                  </a:moveTo>
                  <a:lnTo>
                    <a:pt x="10" y="23"/>
                  </a:lnTo>
                  <a:lnTo>
                    <a:pt x="21" y="46"/>
                  </a:lnTo>
                  <a:lnTo>
                    <a:pt x="33" y="69"/>
                  </a:lnTo>
                  <a:lnTo>
                    <a:pt x="46" y="92"/>
                  </a:lnTo>
                  <a:lnTo>
                    <a:pt x="60" y="115"/>
                  </a:lnTo>
                  <a:lnTo>
                    <a:pt x="75" y="140"/>
                  </a:lnTo>
                  <a:lnTo>
                    <a:pt x="90" y="163"/>
                  </a:lnTo>
                  <a:lnTo>
                    <a:pt x="106" y="186"/>
                  </a:lnTo>
                  <a:lnTo>
                    <a:pt x="117" y="186"/>
                  </a:lnTo>
                  <a:lnTo>
                    <a:pt x="130" y="186"/>
                  </a:lnTo>
                  <a:lnTo>
                    <a:pt x="143" y="186"/>
                  </a:lnTo>
                  <a:lnTo>
                    <a:pt x="155" y="186"/>
                  </a:lnTo>
                  <a:lnTo>
                    <a:pt x="171" y="163"/>
                  </a:lnTo>
                  <a:lnTo>
                    <a:pt x="187" y="138"/>
                  </a:lnTo>
                  <a:lnTo>
                    <a:pt x="201" y="115"/>
                  </a:lnTo>
                  <a:lnTo>
                    <a:pt x="215" y="92"/>
                  </a:lnTo>
                  <a:lnTo>
                    <a:pt x="229" y="69"/>
                  </a:lnTo>
                  <a:lnTo>
                    <a:pt x="241" y="46"/>
                  </a:lnTo>
                  <a:lnTo>
                    <a:pt x="252" y="23"/>
                  </a:lnTo>
                  <a:lnTo>
                    <a:pt x="2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5" name="Freeform 2610">
              <a:extLst>
                <a:ext uri="{FF2B5EF4-FFF2-40B4-BE49-F238E27FC236}">
                  <a16:creationId xmlns:a16="http://schemas.microsoft.com/office/drawing/2014/main" id="{9D9570A0-7A24-4A85-BB3E-943FC6A4C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3525" y="5076825"/>
              <a:ext cx="101600" cy="69850"/>
            </a:xfrm>
            <a:custGeom>
              <a:avLst/>
              <a:gdLst>
                <a:gd name="T0" fmla="*/ 317 w 317"/>
                <a:gd name="T1" fmla="*/ 220 h 220"/>
                <a:gd name="T2" fmla="*/ 306 w 317"/>
                <a:gd name="T3" fmla="*/ 192 h 220"/>
                <a:gd name="T4" fmla="*/ 294 w 317"/>
                <a:gd name="T5" fmla="*/ 163 h 220"/>
                <a:gd name="T6" fmla="*/ 280 w 317"/>
                <a:gd name="T7" fmla="*/ 136 h 220"/>
                <a:gd name="T8" fmla="*/ 264 w 317"/>
                <a:gd name="T9" fmla="*/ 108 h 220"/>
                <a:gd name="T10" fmla="*/ 247 w 317"/>
                <a:gd name="T11" fmla="*/ 81 h 220"/>
                <a:gd name="T12" fmla="*/ 228 w 317"/>
                <a:gd name="T13" fmla="*/ 54 h 220"/>
                <a:gd name="T14" fmla="*/ 208 w 317"/>
                <a:gd name="T15" fmla="*/ 28 h 220"/>
                <a:gd name="T16" fmla="*/ 187 w 317"/>
                <a:gd name="T17" fmla="*/ 1 h 220"/>
                <a:gd name="T18" fmla="*/ 173 w 317"/>
                <a:gd name="T19" fmla="*/ 0 h 220"/>
                <a:gd name="T20" fmla="*/ 159 w 317"/>
                <a:gd name="T21" fmla="*/ 0 h 220"/>
                <a:gd name="T22" fmla="*/ 149 w 317"/>
                <a:gd name="T23" fmla="*/ 0 h 220"/>
                <a:gd name="T24" fmla="*/ 139 w 317"/>
                <a:gd name="T25" fmla="*/ 0 h 220"/>
                <a:gd name="T26" fmla="*/ 134 w 317"/>
                <a:gd name="T27" fmla="*/ 1 h 220"/>
                <a:gd name="T28" fmla="*/ 130 w 317"/>
                <a:gd name="T29" fmla="*/ 1 h 220"/>
                <a:gd name="T30" fmla="*/ 109 w 317"/>
                <a:gd name="T31" fmla="*/ 28 h 220"/>
                <a:gd name="T32" fmla="*/ 89 w 317"/>
                <a:gd name="T33" fmla="*/ 54 h 220"/>
                <a:gd name="T34" fmla="*/ 71 w 317"/>
                <a:gd name="T35" fmla="*/ 81 h 220"/>
                <a:gd name="T36" fmla="*/ 53 w 317"/>
                <a:gd name="T37" fmla="*/ 108 h 220"/>
                <a:gd name="T38" fmla="*/ 38 w 317"/>
                <a:gd name="T39" fmla="*/ 136 h 220"/>
                <a:gd name="T40" fmla="*/ 23 w 317"/>
                <a:gd name="T41" fmla="*/ 163 h 220"/>
                <a:gd name="T42" fmla="*/ 11 w 317"/>
                <a:gd name="T43" fmla="*/ 192 h 220"/>
                <a:gd name="T44" fmla="*/ 0 w 317"/>
                <a:gd name="T45" fmla="*/ 220 h 220"/>
                <a:gd name="T46" fmla="*/ 317 w 317"/>
                <a:gd name="T4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7" h="220">
                  <a:moveTo>
                    <a:pt x="317" y="220"/>
                  </a:moveTo>
                  <a:lnTo>
                    <a:pt x="306" y="192"/>
                  </a:lnTo>
                  <a:lnTo>
                    <a:pt x="294" y="163"/>
                  </a:lnTo>
                  <a:lnTo>
                    <a:pt x="280" y="136"/>
                  </a:lnTo>
                  <a:lnTo>
                    <a:pt x="264" y="108"/>
                  </a:lnTo>
                  <a:lnTo>
                    <a:pt x="247" y="81"/>
                  </a:lnTo>
                  <a:lnTo>
                    <a:pt x="228" y="54"/>
                  </a:lnTo>
                  <a:lnTo>
                    <a:pt x="208" y="28"/>
                  </a:lnTo>
                  <a:lnTo>
                    <a:pt x="187" y="1"/>
                  </a:lnTo>
                  <a:lnTo>
                    <a:pt x="173" y="0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9" y="0"/>
                  </a:lnTo>
                  <a:lnTo>
                    <a:pt x="134" y="1"/>
                  </a:lnTo>
                  <a:lnTo>
                    <a:pt x="130" y="1"/>
                  </a:lnTo>
                  <a:lnTo>
                    <a:pt x="109" y="28"/>
                  </a:lnTo>
                  <a:lnTo>
                    <a:pt x="89" y="54"/>
                  </a:lnTo>
                  <a:lnTo>
                    <a:pt x="71" y="81"/>
                  </a:lnTo>
                  <a:lnTo>
                    <a:pt x="53" y="108"/>
                  </a:lnTo>
                  <a:lnTo>
                    <a:pt x="38" y="136"/>
                  </a:lnTo>
                  <a:lnTo>
                    <a:pt x="23" y="163"/>
                  </a:lnTo>
                  <a:lnTo>
                    <a:pt x="11" y="192"/>
                  </a:lnTo>
                  <a:lnTo>
                    <a:pt x="0" y="220"/>
                  </a:lnTo>
                  <a:lnTo>
                    <a:pt x="317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6" name="Freeform 2611">
              <a:extLst>
                <a:ext uri="{FF2B5EF4-FFF2-40B4-BE49-F238E27FC236}">
                  <a16:creationId xmlns:a16="http://schemas.microsoft.com/office/drawing/2014/main" id="{92CBEAC4-832E-4B6C-B4ED-FC10240EB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6550" y="5080000"/>
              <a:ext cx="100013" cy="66675"/>
            </a:xfrm>
            <a:custGeom>
              <a:avLst/>
              <a:gdLst>
                <a:gd name="T0" fmla="*/ 316 w 316"/>
                <a:gd name="T1" fmla="*/ 214 h 214"/>
                <a:gd name="T2" fmla="*/ 303 w 316"/>
                <a:gd name="T3" fmla="*/ 193 h 214"/>
                <a:gd name="T4" fmla="*/ 289 w 316"/>
                <a:gd name="T5" fmla="*/ 174 h 214"/>
                <a:gd name="T6" fmla="*/ 273 w 316"/>
                <a:gd name="T7" fmla="*/ 155 h 214"/>
                <a:gd name="T8" fmla="*/ 257 w 316"/>
                <a:gd name="T9" fmla="*/ 136 h 214"/>
                <a:gd name="T10" fmla="*/ 240 w 316"/>
                <a:gd name="T11" fmla="*/ 119 h 214"/>
                <a:gd name="T12" fmla="*/ 222 w 316"/>
                <a:gd name="T13" fmla="*/ 103 h 214"/>
                <a:gd name="T14" fmla="*/ 203 w 316"/>
                <a:gd name="T15" fmla="*/ 88 h 214"/>
                <a:gd name="T16" fmla="*/ 183 w 316"/>
                <a:gd name="T17" fmla="*/ 73 h 214"/>
                <a:gd name="T18" fmla="*/ 162 w 316"/>
                <a:gd name="T19" fmla="*/ 59 h 214"/>
                <a:gd name="T20" fmla="*/ 141 w 316"/>
                <a:gd name="T21" fmla="*/ 47 h 214"/>
                <a:gd name="T22" fmla="*/ 119 w 316"/>
                <a:gd name="T23" fmla="*/ 36 h 214"/>
                <a:gd name="T24" fmla="*/ 96 w 316"/>
                <a:gd name="T25" fmla="*/ 26 h 214"/>
                <a:gd name="T26" fmla="*/ 73 w 316"/>
                <a:gd name="T27" fmla="*/ 18 h 214"/>
                <a:gd name="T28" fmla="*/ 49 w 316"/>
                <a:gd name="T29" fmla="*/ 11 h 214"/>
                <a:gd name="T30" fmla="*/ 24 w 316"/>
                <a:gd name="T31" fmla="*/ 4 h 214"/>
                <a:gd name="T32" fmla="*/ 0 w 316"/>
                <a:gd name="T33" fmla="*/ 0 h 214"/>
                <a:gd name="T34" fmla="*/ 19 w 316"/>
                <a:gd name="T35" fmla="*/ 25 h 214"/>
                <a:gd name="T36" fmla="*/ 38 w 316"/>
                <a:gd name="T37" fmla="*/ 51 h 214"/>
                <a:gd name="T38" fmla="*/ 54 w 316"/>
                <a:gd name="T39" fmla="*/ 78 h 214"/>
                <a:gd name="T40" fmla="*/ 70 w 316"/>
                <a:gd name="T41" fmla="*/ 104 h 214"/>
                <a:gd name="T42" fmla="*/ 84 w 316"/>
                <a:gd name="T43" fmla="*/ 131 h 214"/>
                <a:gd name="T44" fmla="*/ 96 w 316"/>
                <a:gd name="T45" fmla="*/ 158 h 214"/>
                <a:gd name="T46" fmla="*/ 108 w 316"/>
                <a:gd name="T47" fmla="*/ 186 h 214"/>
                <a:gd name="T48" fmla="*/ 118 w 316"/>
                <a:gd name="T49" fmla="*/ 214 h 214"/>
                <a:gd name="T50" fmla="*/ 316 w 316"/>
                <a:gd name="T5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214">
                  <a:moveTo>
                    <a:pt x="316" y="214"/>
                  </a:moveTo>
                  <a:lnTo>
                    <a:pt x="303" y="193"/>
                  </a:lnTo>
                  <a:lnTo>
                    <a:pt x="289" y="174"/>
                  </a:lnTo>
                  <a:lnTo>
                    <a:pt x="273" y="155"/>
                  </a:lnTo>
                  <a:lnTo>
                    <a:pt x="257" y="136"/>
                  </a:lnTo>
                  <a:lnTo>
                    <a:pt x="240" y="119"/>
                  </a:lnTo>
                  <a:lnTo>
                    <a:pt x="222" y="103"/>
                  </a:lnTo>
                  <a:lnTo>
                    <a:pt x="203" y="88"/>
                  </a:lnTo>
                  <a:lnTo>
                    <a:pt x="183" y="73"/>
                  </a:lnTo>
                  <a:lnTo>
                    <a:pt x="162" y="59"/>
                  </a:lnTo>
                  <a:lnTo>
                    <a:pt x="141" y="47"/>
                  </a:lnTo>
                  <a:lnTo>
                    <a:pt x="119" y="36"/>
                  </a:lnTo>
                  <a:lnTo>
                    <a:pt x="96" y="26"/>
                  </a:lnTo>
                  <a:lnTo>
                    <a:pt x="73" y="18"/>
                  </a:lnTo>
                  <a:lnTo>
                    <a:pt x="49" y="11"/>
                  </a:lnTo>
                  <a:lnTo>
                    <a:pt x="24" y="4"/>
                  </a:lnTo>
                  <a:lnTo>
                    <a:pt x="0" y="0"/>
                  </a:lnTo>
                  <a:lnTo>
                    <a:pt x="19" y="25"/>
                  </a:lnTo>
                  <a:lnTo>
                    <a:pt x="38" y="51"/>
                  </a:lnTo>
                  <a:lnTo>
                    <a:pt x="54" y="78"/>
                  </a:lnTo>
                  <a:lnTo>
                    <a:pt x="70" y="104"/>
                  </a:lnTo>
                  <a:lnTo>
                    <a:pt x="84" y="131"/>
                  </a:lnTo>
                  <a:lnTo>
                    <a:pt x="96" y="158"/>
                  </a:lnTo>
                  <a:lnTo>
                    <a:pt x="108" y="186"/>
                  </a:lnTo>
                  <a:lnTo>
                    <a:pt x="118" y="214"/>
                  </a:lnTo>
                  <a:lnTo>
                    <a:pt x="316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7" name="Freeform 2612">
              <a:extLst>
                <a:ext uri="{FF2B5EF4-FFF2-40B4-BE49-F238E27FC236}">
                  <a16:creationId xmlns:a16="http://schemas.microsoft.com/office/drawing/2014/main" id="{92B37813-237D-4391-8BF1-8621594C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7825" y="5156200"/>
              <a:ext cx="79375" cy="65088"/>
            </a:xfrm>
            <a:custGeom>
              <a:avLst/>
              <a:gdLst>
                <a:gd name="T0" fmla="*/ 205 w 252"/>
                <a:gd name="T1" fmla="*/ 0 h 203"/>
                <a:gd name="T2" fmla="*/ 0 w 252"/>
                <a:gd name="T3" fmla="*/ 0 h 203"/>
                <a:gd name="T4" fmla="*/ 6 w 252"/>
                <a:gd name="T5" fmla="*/ 24 h 203"/>
                <a:gd name="T6" fmla="*/ 12 w 252"/>
                <a:gd name="T7" fmla="*/ 50 h 203"/>
                <a:gd name="T8" fmla="*/ 16 w 252"/>
                <a:gd name="T9" fmla="*/ 75 h 203"/>
                <a:gd name="T10" fmla="*/ 20 w 252"/>
                <a:gd name="T11" fmla="*/ 100 h 203"/>
                <a:gd name="T12" fmla="*/ 23 w 252"/>
                <a:gd name="T13" fmla="*/ 126 h 203"/>
                <a:gd name="T14" fmla="*/ 24 w 252"/>
                <a:gd name="T15" fmla="*/ 151 h 203"/>
                <a:gd name="T16" fmla="*/ 24 w 252"/>
                <a:gd name="T17" fmla="*/ 176 h 203"/>
                <a:gd name="T18" fmla="*/ 24 w 252"/>
                <a:gd name="T19" fmla="*/ 203 h 203"/>
                <a:gd name="T20" fmla="*/ 252 w 252"/>
                <a:gd name="T21" fmla="*/ 203 h 203"/>
                <a:gd name="T22" fmla="*/ 252 w 252"/>
                <a:gd name="T23" fmla="*/ 200 h 203"/>
                <a:gd name="T24" fmla="*/ 252 w 252"/>
                <a:gd name="T25" fmla="*/ 199 h 203"/>
                <a:gd name="T26" fmla="*/ 251 w 252"/>
                <a:gd name="T27" fmla="*/ 173 h 203"/>
                <a:gd name="T28" fmla="*/ 249 w 252"/>
                <a:gd name="T29" fmla="*/ 147 h 203"/>
                <a:gd name="T30" fmla="*/ 245 w 252"/>
                <a:gd name="T31" fmla="*/ 120 h 203"/>
                <a:gd name="T32" fmla="*/ 240 w 252"/>
                <a:gd name="T33" fmla="*/ 95 h 203"/>
                <a:gd name="T34" fmla="*/ 233 w 252"/>
                <a:gd name="T35" fmla="*/ 71 h 203"/>
                <a:gd name="T36" fmla="*/ 226 w 252"/>
                <a:gd name="T37" fmla="*/ 46 h 203"/>
                <a:gd name="T38" fmla="*/ 216 w 252"/>
                <a:gd name="T39" fmla="*/ 23 h 203"/>
                <a:gd name="T40" fmla="*/ 205 w 252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3">
                  <a:moveTo>
                    <a:pt x="205" y="0"/>
                  </a:moveTo>
                  <a:lnTo>
                    <a:pt x="0" y="0"/>
                  </a:lnTo>
                  <a:lnTo>
                    <a:pt x="6" y="24"/>
                  </a:lnTo>
                  <a:lnTo>
                    <a:pt x="12" y="50"/>
                  </a:lnTo>
                  <a:lnTo>
                    <a:pt x="16" y="75"/>
                  </a:lnTo>
                  <a:lnTo>
                    <a:pt x="20" y="100"/>
                  </a:lnTo>
                  <a:lnTo>
                    <a:pt x="23" y="126"/>
                  </a:lnTo>
                  <a:lnTo>
                    <a:pt x="24" y="151"/>
                  </a:lnTo>
                  <a:lnTo>
                    <a:pt x="24" y="176"/>
                  </a:lnTo>
                  <a:lnTo>
                    <a:pt x="24" y="203"/>
                  </a:lnTo>
                  <a:lnTo>
                    <a:pt x="252" y="203"/>
                  </a:lnTo>
                  <a:lnTo>
                    <a:pt x="252" y="200"/>
                  </a:lnTo>
                  <a:lnTo>
                    <a:pt x="252" y="199"/>
                  </a:lnTo>
                  <a:lnTo>
                    <a:pt x="251" y="173"/>
                  </a:lnTo>
                  <a:lnTo>
                    <a:pt x="249" y="147"/>
                  </a:lnTo>
                  <a:lnTo>
                    <a:pt x="245" y="120"/>
                  </a:lnTo>
                  <a:lnTo>
                    <a:pt x="240" y="95"/>
                  </a:lnTo>
                  <a:lnTo>
                    <a:pt x="233" y="71"/>
                  </a:lnTo>
                  <a:lnTo>
                    <a:pt x="226" y="46"/>
                  </a:lnTo>
                  <a:lnTo>
                    <a:pt x="216" y="23"/>
                  </a:lnTo>
                  <a:lnTo>
                    <a:pt x="2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8" name="Freeform 2613">
              <a:extLst>
                <a:ext uri="{FF2B5EF4-FFF2-40B4-BE49-F238E27FC236}">
                  <a16:creationId xmlns:a16="http://schemas.microsoft.com/office/drawing/2014/main" id="{31F1F066-FE57-4AB2-AB0C-91088B4E0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4963" y="5303838"/>
              <a:ext cx="95250" cy="58738"/>
            </a:xfrm>
            <a:custGeom>
              <a:avLst/>
              <a:gdLst>
                <a:gd name="T0" fmla="*/ 0 w 300"/>
                <a:gd name="T1" fmla="*/ 181 h 181"/>
                <a:gd name="T2" fmla="*/ 23 w 300"/>
                <a:gd name="T3" fmla="*/ 177 h 181"/>
                <a:gd name="T4" fmla="*/ 45 w 300"/>
                <a:gd name="T5" fmla="*/ 173 h 181"/>
                <a:gd name="T6" fmla="*/ 67 w 300"/>
                <a:gd name="T7" fmla="*/ 166 h 181"/>
                <a:gd name="T8" fmla="*/ 89 w 300"/>
                <a:gd name="T9" fmla="*/ 159 h 181"/>
                <a:gd name="T10" fmla="*/ 110 w 300"/>
                <a:gd name="T11" fmla="*/ 151 h 181"/>
                <a:gd name="T12" fmla="*/ 131 w 300"/>
                <a:gd name="T13" fmla="*/ 142 h 181"/>
                <a:gd name="T14" fmla="*/ 150 w 300"/>
                <a:gd name="T15" fmla="*/ 131 h 181"/>
                <a:gd name="T16" fmla="*/ 169 w 300"/>
                <a:gd name="T17" fmla="*/ 120 h 181"/>
                <a:gd name="T18" fmla="*/ 188 w 300"/>
                <a:gd name="T19" fmla="*/ 108 h 181"/>
                <a:gd name="T20" fmla="*/ 207 w 300"/>
                <a:gd name="T21" fmla="*/ 94 h 181"/>
                <a:gd name="T22" fmla="*/ 224 w 300"/>
                <a:gd name="T23" fmla="*/ 81 h 181"/>
                <a:gd name="T24" fmla="*/ 241 w 300"/>
                <a:gd name="T25" fmla="*/ 66 h 181"/>
                <a:gd name="T26" fmla="*/ 256 w 300"/>
                <a:gd name="T27" fmla="*/ 50 h 181"/>
                <a:gd name="T28" fmla="*/ 271 w 300"/>
                <a:gd name="T29" fmla="*/ 34 h 181"/>
                <a:gd name="T30" fmla="*/ 286 w 300"/>
                <a:gd name="T31" fmla="*/ 17 h 181"/>
                <a:gd name="T32" fmla="*/ 300 w 300"/>
                <a:gd name="T33" fmla="*/ 0 h 181"/>
                <a:gd name="T34" fmla="*/ 99 w 300"/>
                <a:gd name="T35" fmla="*/ 0 h 181"/>
                <a:gd name="T36" fmla="*/ 89 w 300"/>
                <a:gd name="T37" fmla="*/ 23 h 181"/>
                <a:gd name="T38" fmla="*/ 79 w 300"/>
                <a:gd name="T39" fmla="*/ 45 h 181"/>
                <a:gd name="T40" fmla="*/ 68 w 300"/>
                <a:gd name="T41" fmla="*/ 68 h 181"/>
                <a:gd name="T42" fmla="*/ 56 w 300"/>
                <a:gd name="T43" fmla="*/ 91 h 181"/>
                <a:gd name="T44" fmla="*/ 42 w 300"/>
                <a:gd name="T45" fmla="*/ 113 h 181"/>
                <a:gd name="T46" fmla="*/ 29 w 300"/>
                <a:gd name="T47" fmla="*/ 136 h 181"/>
                <a:gd name="T48" fmla="*/ 15 w 300"/>
                <a:gd name="T49" fmla="*/ 159 h 181"/>
                <a:gd name="T50" fmla="*/ 0 w 300"/>
                <a:gd name="T51" fmla="*/ 181 h 181"/>
                <a:gd name="T52" fmla="*/ 0 w 300"/>
                <a:gd name="T5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0" h="181">
                  <a:moveTo>
                    <a:pt x="0" y="181"/>
                  </a:moveTo>
                  <a:lnTo>
                    <a:pt x="23" y="177"/>
                  </a:lnTo>
                  <a:lnTo>
                    <a:pt x="45" y="173"/>
                  </a:lnTo>
                  <a:lnTo>
                    <a:pt x="67" y="166"/>
                  </a:lnTo>
                  <a:lnTo>
                    <a:pt x="89" y="159"/>
                  </a:lnTo>
                  <a:lnTo>
                    <a:pt x="110" y="151"/>
                  </a:lnTo>
                  <a:lnTo>
                    <a:pt x="131" y="142"/>
                  </a:lnTo>
                  <a:lnTo>
                    <a:pt x="150" y="131"/>
                  </a:lnTo>
                  <a:lnTo>
                    <a:pt x="169" y="120"/>
                  </a:lnTo>
                  <a:lnTo>
                    <a:pt x="188" y="108"/>
                  </a:lnTo>
                  <a:lnTo>
                    <a:pt x="207" y="94"/>
                  </a:lnTo>
                  <a:lnTo>
                    <a:pt x="224" y="81"/>
                  </a:lnTo>
                  <a:lnTo>
                    <a:pt x="241" y="66"/>
                  </a:lnTo>
                  <a:lnTo>
                    <a:pt x="256" y="50"/>
                  </a:lnTo>
                  <a:lnTo>
                    <a:pt x="271" y="34"/>
                  </a:lnTo>
                  <a:lnTo>
                    <a:pt x="286" y="17"/>
                  </a:lnTo>
                  <a:lnTo>
                    <a:pt x="300" y="0"/>
                  </a:lnTo>
                  <a:lnTo>
                    <a:pt x="99" y="0"/>
                  </a:lnTo>
                  <a:lnTo>
                    <a:pt x="89" y="23"/>
                  </a:lnTo>
                  <a:lnTo>
                    <a:pt x="79" y="45"/>
                  </a:lnTo>
                  <a:lnTo>
                    <a:pt x="68" y="68"/>
                  </a:lnTo>
                  <a:lnTo>
                    <a:pt x="56" y="91"/>
                  </a:lnTo>
                  <a:lnTo>
                    <a:pt x="42" y="113"/>
                  </a:lnTo>
                  <a:lnTo>
                    <a:pt x="29" y="136"/>
                  </a:lnTo>
                  <a:lnTo>
                    <a:pt x="15" y="159"/>
                  </a:ln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9" name="Freeform 2614">
              <a:extLst>
                <a:ext uri="{FF2B5EF4-FFF2-40B4-BE49-F238E27FC236}">
                  <a16:creationId xmlns:a16="http://schemas.microsoft.com/office/drawing/2014/main" id="{2170ADA9-5608-4980-BA23-04784B02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438" y="5303838"/>
              <a:ext cx="95250" cy="58738"/>
            </a:xfrm>
            <a:custGeom>
              <a:avLst/>
              <a:gdLst>
                <a:gd name="T0" fmla="*/ 0 w 299"/>
                <a:gd name="T1" fmla="*/ 0 h 181"/>
                <a:gd name="T2" fmla="*/ 14 w 299"/>
                <a:gd name="T3" fmla="*/ 17 h 181"/>
                <a:gd name="T4" fmla="*/ 28 w 299"/>
                <a:gd name="T5" fmla="*/ 34 h 181"/>
                <a:gd name="T6" fmla="*/ 43 w 299"/>
                <a:gd name="T7" fmla="*/ 50 h 181"/>
                <a:gd name="T8" fmla="*/ 59 w 299"/>
                <a:gd name="T9" fmla="*/ 66 h 181"/>
                <a:gd name="T10" fmla="*/ 76 w 299"/>
                <a:gd name="T11" fmla="*/ 81 h 181"/>
                <a:gd name="T12" fmla="*/ 93 w 299"/>
                <a:gd name="T13" fmla="*/ 95 h 181"/>
                <a:gd name="T14" fmla="*/ 112 w 299"/>
                <a:gd name="T15" fmla="*/ 108 h 181"/>
                <a:gd name="T16" fmla="*/ 130 w 299"/>
                <a:gd name="T17" fmla="*/ 121 h 181"/>
                <a:gd name="T18" fmla="*/ 149 w 299"/>
                <a:gd name="T19" fmla="*/ 132 h 181"/>
                <a:gd name="T20" fmla="*/ 169 w 299"/>
                <a:gd name="T21" fmla="*/ 142 h 181"/>
                <a:gd name="T22" fmla="*/ 190 w 299"/>
                <a:gd name="T23" fmla="*/ 152 h 181"/>
                <a:gd name="T24" fmla="*/ 211 w 299"/>
                <a:gd name="T25" fmla="*/ 159 h 181"/>
                <a:gd name="T26" fmla="*/ 232 w 299"/>
                <a:gd name="T27" fmla="*/ 167 h 181"/>
                <a:gd name="T28" fmla="*/ 254 w 299"/>
                <a:gd name="T29" fmla="*/ 173 h 181"/>
                <a:gd name="T30" fmla="*/ 276 w 299"/>
                <a:gd name="T31" fmla="*/ 178 h 181"/>
                <a:gd name="T32" fmla="*/ 299 w 299"/>
                <a:gd name="T33" fmla="*/ 181 h 181"/>
                <a:gd name="T34" fmla="*/ 283 w 299"/>
                <a:gd name="T35" fmla="*/ 159 h 181"/>
                <a:gd name="T36" fmla="*/ 269 w 299"/>
                <a:gd name="T37" fmla="*/ 136 h 181"/>
                <a:gd name="T38" fmla="*/ 256 w 299"/>
                <a:gd name="T39" fmla="*/ 113 h 181"/>
                <a:gd name="T40" fmla="*/ 243 w 299"/>
                <a:gd name="T41" fmla="*/ 91 h 181"/>
                <a:gd name="T42" fmla="*/ 231 w 299"/>
                <a:gd name="T43" fmla="*/ 68 h 181"/>
                <a:gd name="T44" fmla="*/ 220 w 299"/>
                <a:gd name="T45" fmla="*/ 45 h 181"/>
                <a:gd name="T46" fmla="*/ 210 w 299"/>
                <a:gd name="T47" fmla="*/ 23 h 181"/>
                <a:gd name="T48" fmla="*/ 200 w 299"/>
                <a:gd name="T49" fmla="*/ 0 h 181"/>
                <a:gd name="T50" fmla="*/ 0 w 299"/>
                <a:gd name="T5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181">
                  <a:moveTo>
                    <a:pt x="0" y="0"/>
                  </a:moveTo>
                  <a:lnTo>
                    <a:pt x="14" y="17"/>
                  </a:lnTo>
                  <a:lnTo>
                    <a:pt x="28" y="34"/>
                  </a:lnTo>
                  <a:lnTo>
                    <a:pt x="43" y="50"/>
                  </a:lnTo>
                  <a:lnTo>
                    <a:pt x="59" y="66"/>
                  </a:lnTo>
                  <a:lnTo>
                    <a:pt x="76" y="81"/>
                  </a:lnTo>
                  <a:lnTo>
                    <a:pt x="93" y="95"/>
                  </a:lnTo>
                  <a:lnTo>
                    <a:pt x="112" y="108"/>
                  </a:lnTo>
                  <a:lnTo>
                    <a:pt x="130" y="121"/>
                  </a:lnTo>
                  <a:lnTo>
                    <a:pt x="149" y="132"/>
                  </a:lnTo>
                  <a:lnTo>
                    <a:pt x="169" y="142"/>
                  </a:lnTo>
                  <a:lnTo>
                    <a:pt x="190" y="152"/>
                  </a:lnTo>
                  <a:lnTo>
                    <a:pt x="211" y="159"/>
                  </a:lnTo>
                  <a:lnTo>
                    <a:pt x="232" y="167"/>
                  </a:lnTo>
                  <a:lnTo>
                    <a:pt x="254" y="173"/>
                  </a:lnTo>
                  <a:lnTo>
                    <a:pt x="276" y="178"/>
                  </a:lnTo>
                  <a:lnTo>
                    <a:pt x="299" y="181"/>
                  </a:lnTo>
                  <a:lnTo>
                    <a:pt x="283" y="159"/>
                  </a:lnTo>
                  <a:lnTo>
                    <a:pt x="269" y="136"/>
                  </a:lnTo>
                  <a:lnTo>
                    <a:pt x="256" y="113"/>
                  </a:lnTo>
                  <a:lnTo>
                    <a:pt x="243" y="91"/>
                  </a:lnTo>
                  <a:lnTo>
                    <a:pt x="231" y="68"/>
                  </a:lnTo>
                  <a:lnTo>
                    <a:pt x="220" y="45"/>
                  </a:lnTo>
                  <a:lnTo>
                    <a:pt x="210" y="23"/>
                  </a:lnTo>
                  <a:lnTo>
                    <a:pt x="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0" name="Freeform 2615">
              <a:extLst>
                <a:ext uri="{FF2B5EF4-FFF2-40B4-BE49-F238E27FC236}">
                  <a16:creationId xmlns:a16="http://schemas.microsoft.com/office/drawing/2014/main" id="{755DB173-964B-4060-AFC5-A8964B98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1450" y="5230813"/>
              <a:ext cx="87313" cy="63500"/>
            </a:xfrm>
            <a:custGeom>
              <a:avLst/>
              <a:gdLst>
                <a:gd name="T0" fmla="*/ 229 w 275"/>
                <a:gd name="T1" fmla="*/ 0 h 202"/>
                <a:gd name="T2" fmla="*/ 0 w 275"/>
                <a:gd name="T3" fmla="*/ 0 h 202"/>
                <a:gd name="T4" fmla="*/ 4 w 275"/>
                <a:gd name="T5" fmla="*/ 28 h 202"/>
                <a:gd name="T6" fmla="*/ 9 w 275"/>
                <a:gd name="T7" fmla="*/ 54 h 202"/>
                <a:gd name="T8" fmla="*/ 15 w 275"/>
                <a:gd name="T9" fmla="*/ 81 h 202"/>
                <a:gd name="T10" fmla="*/ 22 w 275"/>
                <a:gd name="T11" fmla="*/ 106 h 202"/>
                <a:gd name="T12" fmla="*/ 32 w 275"/>
                <a:gd name="T13" fmla="*/ 131 h 202"/>
                <a:gd name="T14" fmla="*/ 42 w 275"/>
                <a:gd name="T15" fmla="*/ 156 h 202"/>
                <a:gd name="T16" fmla="*/ 54 w 275"/>
                <a:gd name="T17" fmla="*/ 180 h 202"/>
                <a:gd name="T18" fmla="*/ 68 w 275"/>
                <a:gd name="T19" fmla="*/ 202 h 202"/>
                <a:gd name="T20" fmla="*/ 275 w 275"/>
                <a:gd name="T21" fmla="*/ 202 h 202"/>
                <a:gd name="T22" fmla="*/ 266 w 275"/>
                <a:gd name="T23" fmla="*/ 177 h 202"/>
                <a:gd name="T24" fmla="*/ 258 w 275"/>
                <a:gd name="T25" fmla="*/ 151 h 202"/>
                <a:gd name="T26" fmla="*/ 250 w 275"/>
                <a:gd name="T27" fmla="*/ 126 h 202"/>
                <a:gd name="T28" fmla="*/ 245 w 275"/>
                <a:gd name="T29" fmla="*/ 101 h 202"/>
                <a:gd name="T30" fmla="*/ 239 w 275"/>
                <a:gd name="T31" fmla="*/ 75 h 202"/>
                <a:gd name="T32" fmla="*/ 235 w 275"/>
                <a:gd name="T33" fmla="*/ 51 h 202"/>
                <a:gd name="T34" fmla="*/ 232 w 275"/>
                <a:gd name="T35" fmla="*/ 26 h 202"/>
                <a:gd name="T36" fmla="*/ 229 w 275"/>
                <a:gd name="T3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" h="202">
                  <a:moveTo>
                    <a:pt x="229" y="0"/>
                  </a:moveTo>
                  <a:lnTo>
                    <a:pt x="0" y="0"/>
                  </a:lnTo>
                  <a:lnTo>
                    <a:pt x="4" y="28"/>
                  </a:lnTo>
                  <a:lnTo>
                    <a:pt x="9" y="54"/>
                  </a:lnTo>
                  <a:lnTo>
                    <a:pt x="15" y="81"/>
                  </a:lnTo>
                  <a:lnTo>
                    <a:pt x="22" y="106"/>
                  </a:lnTo>
                  <a:lnTo>
                    <a:pt x="32" y="131"/>
                  </a:lnTo>
                  <a:lnTo>
                    <a:pt x="42" y="156"/>
                  </a:lnTo>
                  <a:lnTo>
                    <a:pt x="54" y="180"/>
                  </a:lnTo>
                  <a:lnTo>
                    <a:pt x="68" y="202"/>
                  </a:lnTo>
                  <a:lnTo>
                    <a:pt x="275" y="202"/>
                  </a:lnTo>
                  <a:lnTo>
                    <a:pt x="266" y="177"/>
                  </a:lnTo>
                  <a:lnTo>
                    <a:pt x="258" y="151"/>
                  </a:lnTo>
                  <a:lnTo>
                    <a:pt x="250" y="126"/>
                  </a:lnTo>
                  <a:lnTo>
                    <a:pt x="245" y="101"/>
                  </a:lnTo>
                  <a:lnTo>
                    <a:pt x="239" y="75"/>
                  </a:lnTo>
                  <a:lnTo>
                    <a:pt x="235" y="51"/>
                  </a:lnTo>
                  <a:lnTo>
                    <a:pt x="232" y="26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1" name="Freeform 2616">
              <a:extLst>
                <a:ext uri="{FF2B5EF4-FFF2-40B4-BE49-F238E27FC236}">
                  <a16:creationId xmlns:a16="http://schemas.microsoft.com/office/drawing/2014/main" id="{8D565391-949E-4CF2-B17B-28DC283F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1450" y="5156200"/>
              <a:ext cx="79375" cy="65088"/>
            </a:xfrm>
            <a:custGeom>
              <a:avLst/>
              <a:gdLst>
                <a:gd name="T0" fmla="*/ 252 w 252"/>
                <a:gd name="T1" fmla="*/ 0 h 203"/>
                <a:gd name="T2" fmla="*/ 42 w 252"/>
                <a:gd name="T3" fmla="*/ 0 h 203"/>
                <a:gd name="T4" fmla="*/ 33 w 252"/>
                <a:gd name="T5" fmla="*/ 22 h 203"/>
                <a:gd name="T6" fmla="*/ 25 w 252"/>
                <a:gd name="T7" fmla="*/ 44 h 203"/>
                <a:gd name="T8" fmla="*/ 17 w 252"/>
                <a:gd name="T9" fmla="*/ 67 h 203"/>
                <a:gd name="T10" fmla="*/ 11 w 252"/>
                <a:gd name="T11" fmla="*/ 91 h 203"/>
                <a:gd name="T12" fmla="*/ 6 w 252"/>
                <a:gd name="T13" fmla="*/ 116 h 203"/>
                <a:gd name="T14" fmla="*/ 3 w 252"/>
                <a:gd name="T15" fmla="*/ 140 h 203"/>
                <a:gd name="T16" fmla="*/ 0 w 252"/>
                <a:gd name="T17" fmla="*/ 165 h 203"/>
                <a:gd name="T18" fmla="*/ 0 w 252"/>
                <a:gd name="T19" fmla="*/ 192 h 203"/>
                <a:gd name="T20" fmla="*/ 0 w 252"/>
                <a:gd name="T21" fmla="*/ 197 h 203"/>
                <a:gd name="T22" fmla="*/ 0 w 252"/>
                <a:gd name="T23" fmla="*/ 203 h 203"/>
                <a:gd name="T24" fmla="*/ 228 w 252"/>
                <a:gd name="T25" fmla="*/ 203 h 203"/>
                <a:gd name="T26" fmla="*/ 228 w 252"/>
                <a:gd name="T27" fmla="*/ 176 h 203"/>
                <a:gd name="T28" fmla="*/ 228 w 252"/>
                <a:gd name="T29" fmla="*/ 151 h 203"/>
                <a:gd name="T30" fmla="*/ 229 w 252"/>
                <a:gd name="T31" fmla="*/ 126 h 203"/>
                <a:gd name="T32" fmla="*/ 233 w 252"/>
                <a:gd name="T33" fmla="*/ 100 h 203"/>
                <a:gd name="T34" fmla="*/ 236 w 252"/>
                <a:gd name="T35" fmla="*/ 75 h 203"/>
                <a:gd name="T36" fmla="*/ 240 w 252"/>
                <a:gd name="T37" fmla="*/ 50 h 203"/>
                <a:gd name="T38" fmla="*/ 246 w 252"/>
                <a:gd name="T39" fmla="*/ 24 h 203"/>
                <a:gd name="T40" fmla="*/ 252 w 252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3">
                  <a:moveTo>
                    <a:pt x="252" y="0"/>
                  </a:moveTo>
                  <a:lnTo>
                    <a:pt x="42" y="0"/>
                  </a:lnTo>
                  <a:lnTo>
                    <a:pt x="33" y="22"/>
                  </a:lnTo>
                  <a:lnTo>
                    <a:pt x="25" y="44"/>
                  </a:lnTo>
                  <a:lnTo>
                    <a:pt x="17" y="67"/>
                  </a:lnTo>
                  <a:lnTo>
                    <a:pt x="11" y="91"/>
                  </a:lnTo>
                  <a:lnTo>
                    <a:pt x="6" y="116"/>
                  </a:lnTo>
                  <a:lnTo>
                    <a:pt x="3" y="140"/>
                  </a:lnTo>
                  <a:lnTo>
                    <a:pt x="0" y="16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28" y="203"/>
                  </a:lnTo>
                  <a:lnTo>
                    <a:pt x="228" y="176"/>
                  </a:lnTo>
                  <a:lnTo>
                    <a:pt x="228" y="151"/>
                  </a:lnTo>
                  <a:lnTo>
                    <a:pt x="229" y="126"/>
                  </a:lnTo>
                  <a:lnTo>
                    <a:pt x="233" y="100"/>
                  </a:lnTo>
                  <a:lnTo>
                    <a:pt x="236" y="75"/>
                  </a:lnTo>
                  <a:lnTo>
                    <a:pt x="240" y="50"/>
                  </a:lnTo>
                  <a:lnTo>
                    <a:pt x="246" y="24"/>
                  </a:lnTo>
                  <a:lnTo>
                    <a:pt x="2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2" name="Freeform 2617">
              <a:extLst>
                <a:ext uri="{FF2B5EF4-FFF2-40B4-BE49-F238E27FC236}">
                  <a16:creationId xmlns:a16="http://schemas.microsoft.com/office/drawing/2014/main" id="{7BEF6694-5F31-424E-AB8A-FA7D2EB3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0" y="5080000"/>
              <a:ext cx="101600" cy="66675"/>
            </a:xfrm>
            <a:custGeom>
              <a:avLst/>
              <a:gdLst>
                <a:gd name="T0" fmla="*/ 321 w 321"/>
                <a:gd name="T1" fmla="*/ 0 h 214"/>
                <a:gd name="T2" fmla="*/ 295 w 321"/>
                <a:gd name="T3" fmla="*/ 4 h 214"/>
                <a:gd name="T4" fmla="*/ 269 w 321"/>
                <a:gd name="T5" fmla="*/ 10 h 214"/>
                <a:gd name="T6" fmla="*/ 245 w 321"/>
                <a:gd name="T7" fmla="*/ 17 h 214"/>
                <a:gd name="T8" fmla="*/ 221 w 321"/>
                <a:gd name="T9" fmla="*/ 26 h 214"/>
                <a:gd name="T10" fmla="*/ 198 w 321"/>
                <a:gd name="T11" fmla="*/ 36 h 214"/>
                <a:gd name="T12" fmla="*/ 175 w 321"/>
                <a:gd name="T13" fmla="*/ 46 h 214"/>
                <a:gd name="T14" fmla="*/ 153 w 321"/>
                <a:gd name="T15" fmla="*/ 59 h 214"/>
                <a:gd name="T16" fmla="*/ 132 w 321"/>
                <a:gd name="T17" fmla="*/ 72 h 214"/>
                <a:gd name="T18" fmla="*/ 112 w 321"/>
                <a:gd name="T19" fmla="*/ 87 h 214"/>
                <a:gd name="T20" fmla="*/ 93 w 321"/>
                <a:gd name="T21" fmla="*/ 102 h 214"/>
                <a:gd name="T22" fmla="*/ 75 w 321"/>
                <a:gd name="T23" fmla="*/ 119 h 214"/>
                <a:gd name="T24" fmla="*/ 58 w 321"/>
                <a:gd name="T25" fmla="*/ 135 h 214"/>
                <a:gd name="T26" fmla="*/ 42 w 321"/>
                <a:gd name="T27" fmla="*/ 154 h 214"/>
                <a:gd name="T28" fmla="*/ 26 w 321"/>
                <a:gd name="T29" fmla="*/ 174 h 214"/>
                <a:gd name="T30" fmla="*/ 12 w 321"/>
                <a:gd name="T31" fmla="*/ 193 h 214"/>
                <a:gd name="T32" fmla="*/ 0 w 321"/>
                <a:gd name="T33" fmla="*/ 214 h 214"/>
                <a:gd name="T34" fmla="*/ 202 w 321"/>
                <a:gd name="T35" fmla="*/ 214 h 214"/>
                <a:gd name="T36" fmla="*/ 213 w 321"/>
                <a:gd name="T37" fmla="*/ 186 h 214"/>
                <a:gd name="T38" fmla="*/ 224 w 321"/>
                <a:gd name="T39" fmla="*/ 158 h 214"/>
                <a:gd name="T40" fmla="*/ 238 w 321"/>
                <a:gd name="T41" fmla="*/ 131 h 214"/>
                <a:gd name="T42" fmla="*/ 251 w 321"/>
                <a:gd name="T43" fmla="*/ 104 h 214"/>
                <a:gd name="T44" fmla="*/ 266 w 321"/>
                <a:gd name="T45" fmla="*/ 77 h 214"/>
                <a:gd name="T46" fmla="*/ 284 w 321"/>
                <a:gd name="T47" fmla="*/ 50 h 214"/>
                <a:gd name="T48" fmla="*/ 301 w 321"/>
                <a:gd name="T49" fmla="*/ 25 h 214"/>
                <a:gd name="T50" fmla="*/ 321 w 321"/>
                <a:gd name="T51" fmla="*/ 0 h 214"/>
                <a:gd name="T52" fmla="*/ 321 w 321"/>
                <a:gd name="T5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214">
                  <a:moveTo>
                    <a:pt x="321" y="0"/>
                  </a:moveTo>
                  <a:lnTo>
                    <a:pt x="295" y="4"/>
                  </a:lnTo>
                  <a:lnTo>
                    <a:pt x="269" y="10"/>
                  </a:lnTo>
                  <a:lnTo>
                    <a:pt x="245" y="17"/>
                  </a:lnTo>
                  <a:lnTo>
                    <a:pt x="221" y="26"/>
                  </a:lnTo>
                  <a:lnTo>
                    <a:pt x="198" y="36"/>
                  </a:lnTo>
                  <a:lnTo>
                    <a:pt x="175" y="46"/>
                  </a:lnTo>
                  <a:lnTo>
                    <a:pt x="153" y="59"/>
                  </a:lnTo>
                  <a:lnTo>
                    <a:pt x="132" y="72"/>
                  </a:lnTo>
                  <a:lnTo>
                    <a:pt x="112" y="87"/>
                  </a:lnTo>
                  <a:lnTo>
                    <a:pt x="93" y="102"/>
                  </a:lnTo>
                  <a:lnTo>
                    <a:pt x="75" y="119"/>
                  </a:lnTo>
                  <a:lnTo>
                    <a:pt x="58" y="135"/>
                  </a:lnTo>
                  <a:lnTo>
                    <a:pt x="42" y="154"/>
                  </a:lnTo>
                  <a:lnTo>
                    <a:pt x="26" y="174"/>
                  </a:lnTo>
                  <a:lnTo>
                    <a:pt x="12" y="193"/>
                  </a:lnTo>
                  <a:lnTo>
                    <a:pt x="0" y="214"/>
                  </a:lnTo>
                  <a:lnTo>
                    <a:pt x="202" y="214"/>
                  </a:lnTo>
                  <a:lnTo>
                    <a:pt x="213" y="186"/>
                  </a:lnTo>
                  <a:lnTo>
                    <a:pt x="224" y="158"/>
                  </a:lnTo>
                  <a:lnTo>
                    <a:pt x="238" y="131"/>
                  </a:lnTo>
                  <a:lnTo>
                    <a:pt x="251" y="104"/>
                  </a:lnTo>
                  <a:lnTo>
                    <a:pt x="266" y="77"/>
                  </a:lnTo>
                  <a:lnTo>
                    <a:pt x="284" y="50"/>
                  </a:lnTo>
                  <a:lnTo>
                    <a:pt x="301" y="25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3EB59F30-94E5-4B4C-B2B3-AB8F16A079CD}"/>
              </a:ext>
            </a:extLst>
          </p:cNvPr>
          <p:cNvSpPr txBox="1"/>
          <p:nvPr/>
        </p:nvSpPr>
        <p:spPr>
          <a:xfrm>
            <a:off x="2925592" y="2609793"/>
            <a:ext cx="103749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АТЖ</a:t>
            </a:r>
            <a:endParaRPr lang="ru-KZ" sz="101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044CFE5A-4583-4D92-8D66-A9A5C37D0A58}"/>
              </a:ext>
            </a:extLst>
          </p:cNvPr>
          <p:cNvGrpSpPr/>
          <p:nvPr/>
        </p:nvGrpSpPr>
        <p:grpSpPr>
          <a:xfrm>
            <a:off x="4713296" y="3663832"/>
            <a:ext cx="2029021" cy="998961"/>
            <a:chOff x="5699570" y="925512"/>
            <a:chExt cx="1454311" cy="787400"/>
          </a:xfrm>
        </p:grpSpPr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6D8306A4-CDAB-4C6A-B59F-33E7F0F2B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570" y="925512"/>
              <a:ext cx="787400" cy="78740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5F89707-BF47-4261-A4A5-1091191EDAB1}"/>
                </a:ext>
              </a:extLst>
            </p:cNvPr>
            <p:cNvSpPr txBox="1"/>
            <p:nvPr/>
          </p:nvSpPr>
          <p:spPr>
            <a:xfrm>
              <a:off x="5871282" y="1215333"/>
              <a:ext cx="1282599" cy="181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10 003</a:t>
              </a:r>
              <a:endParaRPr lang="ru-KZ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Freeform 83">
            <a:extLst>
              <a:ext uri="{FF2B5EF4-FFF2-40B4-BE49-F238E27FC236}">
                <a16:creationId xmlns:a16="http://schemas.microsoft.com/office/drawing/2014/main" id="{6DD21B9C-C733-4A8B-B155-0BE5199ED830}"/>
              </a:ext>
            </a:extLst>
          </p:cNvPr>
          <p:cNvSpPr>
            <a:spLocks noEditPoints="1"/>
          </p:cNvSpPr>
          <p:nvPr/>
        </p:nvSpPr>
        <p:spPr bwMode="auto">
          <a:xfrm rot="5400000" flipV="1">
            <a:off x="3260122" y="5488758"/>
            <a:ext cx="399158" cy="60471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026BB672-7685-4907-A79C-48C79F06867B}"/>
              </a:ext>
            </a:extLst>
          </p:cNvPr>
          <p:cNvGrpSpPr/>
          <p:nvPr/>
        </p:nvGrpSpPr>
        <p:grpSpPr>
          <a:xfrm>
            <a:off x="2909154" y="5470047"/>
            <a:ext cx="1200523" cy="1240909"/>
            <a:chOff x="5700810" y="4906947"/>
            <a:chExt cx="898874" cy="891400"/>
          </a:xfrm>
        </p:grpSpPr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F28D1E7C-64BA-4395-94C9-622EB904D669}"/>
                </a:ext>
              </a:extLst>
            </p:cNvPr>
            <p:cNvGrpSpPr/>
            <p:nvPr/>
          </p:nvGrpSpPr>
          <p:grpSpPr>
            <a:xfrm>
              <a:off x="5700810" y="4906947"/>
              <a:ext cx="898874" cy="891400"/>
              <a:chOff x="8331646" y="5527675"/>
              <a:chExt cx="911225" cy="914400"/>
            </a:xfrm>
          </p:grpSpPr>
          <p:sp>
            <p:nvSpPr>
              <p:cNvPr id="143" name="Freeform 13">
                <a:extLst>
                  <a:ext uri="{FF2B5EF4-FFF2-40B4-BE49-F238E27FC236}">
                    <a16:creationId xmlns:a16="http://schemas.microsoft.com/office/drawing/2014/main" id="{B8E77532-7DEE-4624-A0AE-AF543590F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1646" y="5527675"/>
                <a:ext cx="911225" cy="914400"/>
              </a:xfrm>
              <a:custGeom>
                <a:avLst/>
                <a:gdLst>
                  <a:gd name="T0" fmla="*/ 448 w 510"/>
                  <a:gd name="T1" fmla="*/ 367 h 511"/>
                  <a:gd name="T2" fmla="*/ 143 w 510"/>
                  <a:gd name="T3" fmla="*/ 449 h 511"/>
                  <a:gd name="T4" fmla="*/ 61 w 510"/>
                  <a:gd name="T5" fmla="*/ 144 h 511"/>
                  <a:gd name="T6" fmla="*/ 366 w 510"/>
                  <a:gd name="T7" fmla="*/ 62 h 511"/>
                  <a:gd name="T8" fmla="*/ 448 w 510"/>
                  <a:gd name="T9" fmla="*/ 367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511">
                    <a:moveTo>
                      <a:pt x="448" y="367"/>
                    </a:moveTo>
                    <a:cubicBezTo>
                      <a:pt x="386" y="474"/>
                      <a:pt x="250" y="511"/>
                      <a:pt x="143" y="449"/>
                    </a:cubicBezTo>
                    <a:cubicBezTo>
                      <a:pt x="36" y="387"/>
                      <a:pt x="0" y="251"/>
                      <a:pt x="61" y="144"/>
                    </a:cubicBezTo>
                    <a:cubicBezTo>
                      <a:pt x="123" y="37"/>
                      <a:pt x="259" y="0"/>
                      <a:pt x="366" y="62"/>
                    </a:cubicBezTo>
                    <a:cubicBezTo>
                      <a:pt x="473" y="124"/>
                      <a:pt x="510" y="260"/>
                      <a:pt x="448" y="367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4" name="Freeform 71">
                <a:extLst>
                  <a:ext uri="{FF2B5EF4-FFF2-40B4-BE49-F238E27FC236}">
                    <a16:creationId xmlns:a16="http://schemas.microsoft.com/office/drawing/2014/main" id="{453C58A1-77DA-4FCF-9C0B-383B43E75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3558" y="5591175"/>
                <a:ext cx="787400" cy="787400"/>
              </a:xfrm>
              <a:custGeom>
                <a:avLst/>
                <a:gdLst>
                  <a:gd name="T0" fmla="*/ 62 w 510"/>
                  <a:gd name="T1" fmla="*/ 367 h 510"/>
                  <a:gd name="T2" fmla="*/ 144 w 510"/>
                  <a:gd name="T3" fmla="*/ 62 h 510"/>
                  <a:gd name="T4" fmla="*/ 449 w 510"/>
                  <a:gd name="T5" fmla="*/ 144 h 510"/>
                  <a:gd name="T6" fmla="*/ 367 w 510"/>
                  <a:gd name="T7" fmla="*/ 449 h 510"/>
                  <a:gd name="T8" fmla="*/ 62 w 510"/>
                  <a:gd name="T9" fmla="*/ 367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510">
                    <a:moveTo>
                      <a:pt x="62" y="367"/>
                    </a:moveTo>
                    <a:cubicBezTo>
                      <a:pt x="0" y="260"/>
                      <a:pt x="37" y="124"/>
                      <a:pt x="144" y="62"/>
                    </a:cubicBezTo>
                    <a:cubicBezTo>
                      <a:pt x="250" y="0"/>
                      <a:pt x="387" y="37"/>
                      <a:pt x="449" y="144"/>
                    </a:cubicBezTo>
                    <a:cubicBezTo>
                      <a:pt x="510" y="251"/>
                      <a:pt x="474" y="387"/>
                      <a:pt x="367" y="449"/>
                    </a:cubicBezTo>
                    <a:cubicBezTo>
                      <a:pt x="260" y="510"/>
                      <a:pt x="124" y="474"/>
                      <a:pt x="62" y="3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150" name="Group 176">
              <a:extLst>
                <a:ext uri="{FF2B5EF4-FFF2-40B4-BE49-F238E27FC236}">
                  <a16:creationId xmlns:a16="http://schemas.microsoft.com/office/drawing/2014/main" id="{1005076B-8430-4C6B-81D3-93FCDEB51C70}"/>
                </a:ext>
              </a:extLst>
            </p:cNvPr>
            <p:cNvGrpSpPr/>
            <p:nvPr/>
          </p:nvGrpSpPr>
          <p:grpSpPr>
            <a:xfrm>
              <a:off x="5954575" y="5157761"/>
              <a:ext cx="388886" cy="390994"/>
              <a:chOff x="11601450" y="5076825"/>
              <a:chExt cx="285751" cy="287338"/>
            </a:xfrm>
            <a:solidFill>
              <a:schemeClr val="bg1"/>
            </a:solidFill>
          </p:grpSpPr>
          <p:sp>
            <p:nvSpPr>
              <p:cNvPr id="151" name="Freeform 2606">
                <a:extLst>
                  <a:ext uri="{FF2B5EF4-FFF2-40B4-BE49-F238E27FC236}">
                    <a16:creationId xmlns:a16="http://schemas.microsoft.com/office/drawing/2014/main" id="{B4EAE18C-C5B6-4150-B4C2-EFD4A227B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2413" y="5230813"/>
                <a:ext cx="122238" cy="63500"/>
              </a:xfrm>
              <a:custGeom>
                <a:avLst/>
                <a:gdLst>
                  <a:gd name="T0" fmla="*/ 337 w 385"/>
                  <a:gd name="T1" fmla="*/ 202 h 202"/>
                  <a:gd name="T2" fmla="*/ 346 w 385"/>
                  <a:gd name="T3" fmla="*/ 177 h 202"/>
                  <a:gd name="T4" fmla="*/ 355 w 385"/>
                  <a:gd name="T5" fmla="*/ 151 h 202"/>
                  <a:gd name="T6" fmla="*/ 362 w 385"/>
                  <a:gd name="T7" fmla="*/ 126 h 202"/>
                  <a:gd name="T8" fmla="*/ 369 w 385"/>
                  <a:gd name="T9" fmla="*/ 101 h 202"/>
                  <a:gd name="T10" fmla="*/ 374 w 385"/>
                  <a:gd name="T11" fmla="*/ 75 h 202"/>
                  <a:gd name="T12" fmla="*/ 379 w 385"/>
                  <a:gd name="T13" fmla="*/ 50 h 202"/>
                  <a:gd name="T14" fmla="*/ 383 w 385"/>
                  <a:gd name="T15" fmla="*/ 26 h 202"/>
                  <a:gd name="T16" fmla="*/ 385 w 385"/>
                  <a:gd name="T17" fmla="*/ 0 h 202"/>
                  <a:gd name="T18" fmla="*/ 0 w 385"/>
                  <a:gd name="T19" fmla="*/ 0 h 202"/>
                  <a:gd name="T20" fmla="*/ 3 w 385"/>
                  <a:gd name="T21" fmla="*/ 26 h 202"/>
                  <a:gd name="T22" fmla="*/ 7 w 385"/>
                  <a:gd name="T23" fmla="*/ 50 h 202"/>
                  <a:gd name="T24" fmla="*/ 11 w 385"/>
                  <a:gd name="T25" fmla="*/ 75 h 202"/>
                  <a:gd name="T26" fmla="*/ 16 w 385"/>
                  <a:gd name="T27" fmla="*/ 101 h 202"/>
                  <a:gd name="T28" fmla="*/ 23 w 385"/>
                  <a:gd name="T29" fmla="*/ 126 h 202"/>
                  <a:gd name="T30" fmla="*/ 31 w 385"/>
                  <a:gd name="T31" fmla="*/ 151 h 202"/>
                  <a:gd name="T32" fmla="*/ 40 w 385"/>
                  <a:gd name="T33" fmla="*/ 177 h 202"/>
                  <a:gd name="T34" fmla="*/ 48 w 385"/>
                  <a:gd name="T35" fmla="*/ 202 h 202"/>
                  <a:gd name="T36" fmla="*/ 337 w 385"/>
                  <a:gd name="T37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5" h="202">
                    <a:moveTo>
                      <a:pt x="337" y="202"/>
                    </a:moveTo>
                    <a:lnTo>
                      <a:pt x="346" y="177"/>
                    </a:lnTo>
                    <a:lnTo>
                      <a:pt x="355" y="151"/>
                    </a:lnTo>
                    <a:lnTo>
                      <a:pt x="362" y="126"/>
                    </a:lnTo>
                    <a:lnTo>
                      <a:pt x="369" y="101"/>
                    </a:lnTo>
                    <a:lnTo>
                      <a:pt x="374" y="75"/>
                    </a:lnTo>
                    <a:lnTo>
                      <a:pt x="379" y="50"/>
                    </a:lnTo>
                    <a:lnTo>
                      <a:pt x="383" y="26"/>
                    </a:lnTo>
                    <a:lnTo>
                      <a:pt x="385" y="0"/>
                    </a:lnTo>
                    <a:lnTo>
                      <a:pt x="0" y="0"/>
                    </a:lnTo>
                    <a:lnTo>
                      <a:pt x="3" y="26"/>
                    </a:lnTo>
                    <a:lnTo>
                      <a:pt x="7" y="50"/>
                    </a:lnTo>
                    <a:lnTo>
                      <a:pt x="11" y="75"/>
                    </a:lnTo>
                    <a:lnTo>
                      <a:pt x="16" y="101"/>
                    </a:lnTo>
                    <a:lnTo>
                      <a:pt x="23" y="126"/>
                    </a:lnTo>
                    <a:lnTo>
                      <a:pt x="31" y="151"/>
                    </a:lnTo>
                    <a:lnTo>
                      <a:pt x="40" y="177"/>
                    </a:lnTo>
                    <a:lnTo>
                      <a:pt x="48" y="202"/>
                    </a:lnTo>
                    <a:lnTo>
                      <a:pt x="337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2" name="Freeform 2607">
                <a:extLst>
                  <a:ext uri="{FF2B5EF4-FFF2-40B4-BE49-F238E27FC236}">
                    <a16:creationId xmlns:a16="http://schemas.microsoft.com/office/drawing/2014/main" id="{39D3EFF5-D092-4841-A432-22DA01A35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2413" y="5156200"/>
                <a:ext cx="123825" cy="65088"/>
              </a:xfrm>
              <a:custGeom>
                <a:avLst/>
                <a:gdLst>
                  <a:gd name="T0" fmla="*/ 363 w 390"/>
                  <a:gd name="T1" fmla="*/ 0 h 203"/>
                  <a:gd name="T2" fmla="*/ 26 w 390"/>
                  <a:gd name="T3" fmla="*/ 0 h 203"/>
                  <a:gd name="T4" fmla="*/ 18 w 390"/>
                  <a:gd name="T5" fmla="*/ 24 h 203"/>
                  <a:gd name="T6" fmla="*/ 13 w 390"/>
                  <a:gd name="T7" fmla="*/ 50 h 203"/>
                  <a:gd name="T8" fmla="*/ 9 w 390"/>
                  <a:gd name="T9" fmla="*/ 75 h 203"/>
                  <a:gd name="T10" fmla="*/ 4 w 390"/>
                  <a:gd name="T11" fmla="*/ 100 h 203"/>
                  <a:gd name="T12" fmla="*/ 2 w 390"/>
                  <a:gd name="T13" fmla="*/ 126 h 203"/>
                  <a:gd name="T14" fmla="*/ 0 w 390"/>
                  <a:gd name="T15" fmla="*/ 151 h 203"/>
                  <a:gd name="T16" fmla="*/ 0 w 390"/>
                  <a:gd name="T17" fmla="*/ 176 h 203"/>
                  <a:gd name="T18" fmla="*/ 0 w 390"/>
                  <a:gd name="T19" fmla="*/ 203 h 203"/>
                  <a:gd name="T20" fmla="*/ 390 w 390"/>
                  <a:gd name="T21" fmla="*/ 203 h 203"/>
                  <a:gd name="T22" fmla="*/ 390 w 390"/>
                  <a:gd name="T23" fmla="*/ 176 h 203"/>
                  <a:gd name="T24" fmla="*/ 390 w 390"/>
                  <a:gd name="T25" fmla="*/ 151 h 203"/>
                  <a:gd name="T26" fmla="*/ 387 w 390"/>
                  <a:gd name="T27" fmla="*/ 126 h 203"/>
                  <a:gd name="T28" fmla="*/ 385 w 390"/>
                  <a:gd name="T29" fmla="*/ 100 h 203"/>
                  <a:gd name="T30" fmla="*/ 381 w 390"/>
                  <a:gd name="T31" fmla="*/ 75 h 203"/>
                  <a:gd name="T32" fmla="*/ 376 w 390"/>
                  <a:gd name="T33" fmla="*/ 50 h 203"/>
                  <a:gd name="T34" fmla="*/ 371 w 390"/>
                  <a:gd name="T35" fmla="*/ 24 h 203"/>
                  <a:gd name="T36" fmla="*/ 363 w 390"/>
                  <a:gd name="T3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203">
                    <a:moveTo>
                      <a:pt x="363" y="0"/>
                    </a:moveTo>
                    <a:lnTo>
                      <a:pt x="26" y="0"/>
                    </a:lnTo>
                    <a:lnTo>
                      <a:pt x="18" y="24"/>
                    </a:lnTo>
                    <a:lnTo>
                      <a:pt x="13" y="50"/>
                    </a:lnTo>
                    <a:lnTo>
                      <a:pt x="9" y="75"/>
                    </a:lnTo>
                    <a:lnTo>
                      <a:pt x="4" y="100"/>
                    </a:lnTo>
                    <a:lnTo>
                      <a:pt x="2" y="126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0" y="203"/>
                    </a:lnTo>
                    <a:lnTo>
                      <a:pt x="390" y="203"/>
                    </a:lnTo>
                    <a:lnTo>
                      <a:pt x="390" y="176"/>
                    </a:lnTo>
                    <a:lnTo>
                      <a:pt x="390" y="151"/>
                    </a:lnTo>
                    <a:lnTo>
                      <a:pt x="387" y="126"/>
                    </a:lnTo>
                    <a:lnTo>
                      <a:pt x="385" y="100"/>
                    </a:lnTo>
                    <a:lnTo>
                      <a:pt x="381" y="75"/>
                    </a:lnTo>
                    <a:lnTo>
                      <a:pt x="376" y="50"/>
                    </a:lnTo>
                    <a:lnTo>
                      <a:pt x="371" y="24"/>
                    </a:lnTo>
                    <a:lnTo>
                      <a:pt x="3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3" name="Freeform 2608">
                <a:extLst>
                  <a:ext uri="{FF2B5EF4-FFF2-40B4-BE49-F238E27FC236}">
                    <a16:creationId xmlns:a16="http://schemas.microsoft.com/office/drawing/2014/main" id="{230BD595-0911-4A9C-AC0E-BF93A4A71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9888" y="5230813"/>
                <a:ext cx="87313" cy="63500"/>
              </a:xfrm>
              <a:custGeom>
                <a:avLst/>
                <a:gdLst>
                  <a:gd name="T0" fmla="*/ 0 w 274"/>
                  <a:gd name="T1" fmla="*/ 202 h 202"/>
                  <a:gd name="T2" fmla="*/ 209 w 274"/>
                  <a:gd name="T3" fmla="*/ 202 h 202"/>
                  <a:gd name="T4" fmla="*/ 222 w 274"/>
                  <a:gd name="T5" fmla="*/ 180 h 202"/>
                  <a:gd name="T6" fmla="*/ 233 w 274"/>
                  <a:gd name="T7" fmla="*/ 156 h 202"/>
                  <a:gd name="T8" fmla="*/ 244 w 274"/>
                  <a:gd name="T9" fmla="*/ 131 h 202"/>
                  <a:gd name="T10" fmla="*/ 253 w 274"/>
                  <a:gd name="T11" fmla="*/ 106 h 202"/>
                  <a:gd name="T12" fmla="*/ 261 w 274"/>
                  <a:gd name="T13" fmla="*/ 81 h 202"/>
                  <a:gd name="T14" fmla="*/ 266 w 274"/>
                  <a:gd name="T15" fmla="*/ 54 h 202"/>
                  <a:gd name="T16" fmla="*/ 271 w 274"/>
                  <a:gd name="T17" fmla="*/ 28 h 202"/>
                  <a:gd name="T18" fmla="*/ 274 w 274"/>
                  <a:gd name="T19" fmla="*/ 0 h 202"/>
                  <a:gd name="T20" fmla="*/ 45 w 274"/>
                  <a:gd name="T21" fmla="*/ 0 h 202"/>
                  <a:gd name="T22" fmla="*/ 43 w 274"/>
                  <a:gd name="T23" fmla="*/ 26 h 202"/>
                  <a:gd name="T24" fmla="*/ 39 w 274"/>
                  <a:gd name="T25" fmla="*/ 50 h 202"/>
                  <a:gd name="T26" fmla="*/ 35 w 274"/>
                  <a:gd name="T27" fmla="*/ 75 h 202"/>
                  <a:gd name="T28" fmla="*/ 29 w 274"/>
                  <a:gd name="T29" fmla="*/ 101 h 202"/>
                  <a:gd name="T30" fmla="*/ 24 w 274"/>
                  <a:gd name="T31" fmla="*/ 126 h 202"/>
                  <a:gd name="T32" fmla="*/ 16 w 274"/>
                  <a:gd name="T33" fmla="*/ 151 h 202"/>
                  <a:gd name="T34" fmla="*/ 9 w 274"/>
                  <a:gd name="T35" fmla="*/ 177 h 202"/>
                  <a:gd name="T36" fmla="*/ 0 w 274"/>
                  <a:gd name="T37" fmla="*/ 202 h 202"/>
                  <a:gd name="T38" fmla="*/ 0 w 274"/>
                  <a:gd name="T3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4" h="202">
                    <a:moveTo>
                      <a:pt x="0" y="202"/>
                    </a:moveTo>
                    <a:lnTo>
                      <a:pt x="209" y="202"/>
                    </a:lnTo>
                    <a:lnTo>
                      <a:pt x="222" y="180"/>
                    </a:lnTo>
                    <a:lnTo>
                      <a:pt x="233" y="156"/>
                    </a:lnTo>
                    <a:lnTo>
                      <a:pt x="244" y="131"/>
                    </a:lnTo>
                    <a:lnTo>
                      <a:pt x="253" y="106"/>
                    </a:lnTo>
                    <a:lnTo>
                      <a:pt x="261" y="81"/>
                    </a:lnTo>
                    <a:lnTo>
                      <a:pt x="266" y="54"/>
                    </a:lnTo>
                    <a:lnTo>
                      <a:pt x="271" y="28"/>
                    </a:lnTo>
                    <a:lnTo>
                      <a:pt x="274" y="0"/>
                    </a:lnTo>
                    <a:lnTo>
                      <a:pt x="45" y="0"/>
                    </a:lnTo>
                    <a:lnTo>
                      <a:pt x="43" y="26"/>
                    </a:lnTo>
                    <a:lnTo>
                      <a:pt x="39" y="50"/>
                    </a:lnTo>
                    <a:lnTo>
                      <a:pt x="35" y="75"/>
                    </a:lnTo>
                    <a:lnTo>
                      <a:pt x="29" y="101"/>
                    </a:lnTo>
                    <a:lnTo>
                      <a:pt x="24" y="126"/>
                    </a:lnTo>
                    <a:lnTo>
                      <a:pt x="16" y="151"/>
                    </a:lnTo>
                    <a:lnTo>
                      <a:pt x="9" y="177"/>
                    </a:lnTo>
                    <a:lnTo>
                      <a:pt x="0" y="202"/>
                    </a:lnTo>
                    <a:lnTo>
                      <a:pt x="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4" name="Freeform 2609">
                <a:extLst>
                  <a:ext uri="{FF2B5EF4-FFF2-40B4-BE49-F238E27FC236}">
                    <a16:creationId xmlns:a16="http://schemas.microsoft.com/office/drawing/2014/main" id="{14401423-01AC-4325-9859-E6B76C683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3050" y="5303838"/>
                <a:ext cx="82550" cy="60325"/>
              </a:xfrm>
              <a:custGeom>
                <a:avLst/>
                <a:gdLst>
                  <a:gd name="T0" fmla="*/ 0 w 262"/>
                  <a:gd name="T1" fmla="*/ 0 h 186"/>
                  <a:gd name="T2" fmla="*/ 10 w 262"/>
                  <a:gd name="T3" fmla="*/ 23 h 186"/>
                  <a:gd name="T4" fmla="*/ 21 w 262"/>
                  <a:gd name="T5" fmla="*/ 46 h 186"/>
                  <a:gd name="T6" fmla="*/ 33 w 262"/>
                  <a:gd name="T7" fmla="*/ 69 h 186"/>
                  <a:gd name="T8" fmla="*/ 46 w 262"/>
                  <a:gd name="T9" fmla="*/ 92 h 186"/>
                  <a:gd name="T10" fmla="*/ 60 w 262"/>
                  <a:gd name="T11" fmla="*/ 115 h 186"/>
                  <a:gd name="T12" fmla="*/ 75 w 262"/>
                  <a:gd name="T13" fmla="*/ 140 h 186"/>
                  <a:gd name="T14" fmla="*/ 90 w 262"/>
                  <a:gd name="T15" fmla="*/ 163 h 186"/>
                  <a:gd name="T16" fmla="*/ 106 w 262"/>
                  <a:gd name="T17" fmla="*/ 186 h 186"/>
                  <a:gd name="T18" fmla="*/ 117 w 262"/>
                  <a:gd name="T19" fmla="*/ 186 h 186"/>
                  <a:gd name="T20" fmla="*/ 130 w 262"/>
                  <a:gd name="T21" fmla="*/ 186 h 186"/>
                  <a:gd name="T22" fmla="*/ 143 w 262"/>
                  <a:gd name="T23" fmla="*/ 186 h 186"/>
                  <a:gd name="T24" fmla="*/ 155 w 262"/>
                  <a:gd name="T25" fmla="*/ 186 h 186"/>
                  <a:gd name="T26" fmla="*/ 171 w 262"/>
                  <a:gd name="T27" fmla="*/ 163 h 186"/>
                  <a:gd name="T28" fmla="*/ 187 w 262"/>
                  <a:gd name="T29" fmla="*/ 138 h 186"/>
                  <a:gd name="T30" fmla="*/ 201 w 262"/>
                  <a:gd name="T31" fmla="*/ 115 h 186"/>
                  <a:gd name="T32" fmla="*/ 215 w 262"/>
                  <a:gd name="T33" fmla="*/ 92 h 186"/>
                  <a:gd name="T34" fmla="*/ 229 w 262"/>
                  <a:gd name="T35" fmla="*/ 69 h 186"/>
                  <a:gd name="T36" fmla="*/ 241 w 262"/>
                  <a:gd name="T37" fmla="*/ 46 h 186"/>
                  <a:gd name="T38" fmla="*/ 252 w 262"/>
                  <a:gd name="T39" fmla="*/ 23 h 186"/>
                  <a:gd name="T40" fmla="*/ 262 w 262"/>
                  <a:gd name="T41" fmla="*/ 0 h 186"/>
                  <a:gd name="T42" fmla="*/ 0 w 262"/>
                  <a:gd name="T4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2" h="186">
                    <a:moveTo>
                      <a:pt x="0" y="0"/>
                    </a:moveTo>
                    <a:lnTo>
                      <a:pt x="10" y="23"/>
                    </a:lnTo>
                    <a:lnTo>
                      <a:pt x="21" y="46"/>
                    </a:lnTo>
                    <a:lnTo>
                      <a:pt x="33" y="69"/>
                    </a:lnTo>
                    <a:lnTo>
                      <a:pt x="46" y="92"/>
                    </a:lnTo>
                    <a:lnTo>
                      <a:pt x="60" y="115"/>
                    </a:lnTo>
                    <a:lnTo>
                      <a:pt x="75" y="140"/>
                    </a:lnTo>
                    <a:lnTo>
                      <a:pt x="90" y="163"/>
                    </a:lnTo>
                    <a:lnTo>
                      <a:pt x="106" y="186"/>
                    </a:lnTo>
                    <a:lnTo>
                      <a:pt x="117" y="186"/>
                    </a:lnTo>
                    <a:lnTo>
                      <a:pt x="130" y="186"/>
                    </a:lnTo>
                    <a:lnTo>
                      <a:pt x="143" y="186"/>
                    </a:lnTo>
                    <a:lnTo>
                      <a:pt x="155" y="186"/>
                    </a:lnTo>
                    <a:lnTo>
                      <a:pt x="171" y="163"/>
                    </a:lnTo>
                    <a:lnTo>
                      <a:pt x="187" y="138"/>
                    </a:lnTo>
                    <a:lnTo>
                      <a:pt x="201" y="115"/>
                    </a:lnTo>
                    <a:lnTo>
                      <a:pt x="215" y="92"/>
                    </a:lnTo>
                    <a:lnTo>
                      <a:pt x="229" y="69"/>
                    </a:lnTo>
                    <a:lnTo>
                      <a:pt x="241" y="46"/>
                    </a:lnTo>
                    <a:lnTo>
                      <a:pt x="252" y="23"/>
                    </a:lnTo>
                    <a:lnTo>
                      <a:pt x="26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5" name="Freeform 2610">
                <a:extLst>
                  <a:ext uri="{FF2B5EF4-FFF2-40B4-BE49-F238E27FC236}">
                    <a16:creationId xmlns:a16="http://schemas.microsoft.com/office/drawing/2014/main" id="{56262295-5745-4211-B655-9A1CEDBDE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3525" y="5076825"/>
                <a:ext cx="101600" cy="69850"/>
              </a:xfrm>
              <a:custGeom>
                <a:avLst/>
                <a:gdLst>
                  <a:gd name="T0" fmla="*/ 317 w 317"/>
                  <a:gd name="T1" fmla="*/ 220 h 220"/>
                  <a:gd name="T2" fmla="*/ 306 w 317"/>
                  <a:gd name="T3" fmla="*/ 192 h 220"/>
                  <a:gd name="T4" fmla="*/ 294 w 317"/>
                  <a:gd name="T5" fmla="*/ 163 h 220"/>
                  <a:gd name="T6" fmla="*/ 280 w 317"/>
                  <a:gd name="T7" fmla="*/ 136 h 220"/>
                  <a:gd name="T8" fmla="*/ 264 w 317"/>
                  <a:gd name="T9" fmla="*/ 108 h 220"/>
                  <a:gd name="T10" fmla="*/ 247 w 317"/>
                  <a:gd name="T11" fmla="*/ 81 h 220"/>
                  <a:gd name="T12" fmla="*/ 228 w 317"/>
                  <a:gd name="T13" fmla="*/ 54 h 220"/>
                  <a:gd name="T14" fmla="*/ 208 w 317"/>
                  <a:gd name="T15" fmla="*/ 28 h 220"/>
                  <a:gd name="T16" fmla="*/ 187 w 317"/>
                  <a:gd name="T17" fmla="*/ 1 h 220"/>
                  <a:gd name="T18" fmla="*/ 173 w 317"/>
                  <a:gd name="T19" fmla="*/ 0 h 220"/>
                  <a:gd name="T20" fmla="*/ 159 w 317"/>
                  <a:gd name="T21" fmla="*/ 0 h 220"/>
                  <a:gd name="T22" fmla="*/ 149 w 317"/>
                  <a:gd name="T23" fmla="*/ 0 h 220"/>
                  <a:gd name="T24" fmla="*/ 139 w 317"/>
                  <a:gd name="T25" fmla="*/ 0 h 220"/>
                  <a:gd name="T26" fmla="*/ 134 w 317"/>
                  <a:gd name="T27" fmla="*/ 1 h 220"/>
                  <a:gd name="T28" fmla="*/ 130 w 317"/>
                  <a:gd name="T29" fmla="*/ 1 h 220"/>
                  <a:gd name="T30" fmla="*/ 109 w 317"/>
                  <a:gd name="T31" fmla="*/ 28 h 220"/>
                  <a:gd name="T32" fmla="*/ 89 w 317"/>
                  <a:gd name="T33" fmla="*/ 54 h 220"/>
                  <a:gd name="T34" fmla="*/ 71 w 317"/>
                  <a:gd name="T35" fmla="*/ 81 h 220"/>
                  <a:gd name="T36" fmla="*/ 53 w 317"/>
                  <a:gd name="T37" fmla="*/ 108 h 220"/>
                  <a:gd name="T38" fmla="*/ 38 w 317"/>
                  <a:gd name="T39" fmla="*/ 136 h 220"/>
                  <a:gd name="T40" fmla="*/ 23 w 317"/>
                  <a:gd name="T41" fmla="*/ 163 h 220"/>
                  <a:gd name="T42" fmla="*/ 11 w 317"/>
                  <a:gd name="T43" fmla="*/ 192 h 220"/>
                  <a:gd name="T44" fmla="*/ 0 w 317"/>
                  <a:gd name="T45" fmla="*/ 220 h 220"/>
                  <a:gd name="T46" fmla="*/ 317 w 317"/>
                  <a:gd name="T4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7" h="220">
                    <a:moveTo>
                      <a:pt x="317" y="220"/>
                    </a:moveTo>
                    <a:lnTo>
                      <a:pt x="306" y="192"/>
                    </a:lnTo>
                    <a:lnTo>
                      <a:pt x="294" y="163"/>
                    </a:lnTo>
                    <a:lnTo>
                      <a:pt x="280" y="136"/>
                    </a:lnTo>
                    <a:lnTo>
                      <a:pt x="264" y="108"/>
                    </a:lnTo>
                    <a:lnTo>
                      <a:pt x="247" y="81"/>
                    </a:lnTo>
                    <a:lnTo>
                      <a:pt x="228" y="54"/>
                    </a:lnTo>
                    <a:lnTo>
                      <a:pt x="208" y="28"/>
                    </a:lnTo>
                    <a:lnTo>
                      <a:pt x="187" y="1"/>
                    </a:lnTo>
                    <a:lnTo>
                      <a:pt x="173" y="0"/>
                    </a:lnTo>
                    <a:lnTo>
                      <a:pt x="159" y="0"/>
                    </a:lnTo>
                    <a:lnTo>
                      <a:pt x="149" y="0"/>
                    </a:lnTo>
                    <a:lnTo>
                      <a:pt x="139" y="0"/>
                    </a:lnTo>
                    <a:lnTo>
                      <a:pt x="134" y="1"/>
                    </a:lnTo>
                    <a:lnTo>
                      <a:pt x="130" y="1"/>
                    </a:lnTo>
                    <a:lnTo>
                      <a:pt x="109" y="28"/>
                    </a:lnTo>
                    <a:lnTo>
                      <a:pt x="89" y="54"/>
                    </a:lnTo>
                    <a:lnTo>
                      <a:pt x="71" y="81"/>
                    </a:lnTo>
                    <a:lnTo>
                      <a:pt x="53" y="108"/>
                    </a:lnTo>
                    <a:lnTo>
                      <a:pt x="38" y="136"/>
                    </a:lnTo>
                    <a:lnTo>
                      <a:pt x="23" y="163"/>
                    </a:lnTo>
                    <a:lnTo>
                      <a:pt x="11" y="192"/>
                    </a:lnTo>
                    <a:lnTo>
                      <a:pt x="0" y="220"/>
                    </a:lnTo>
                    <a:lnTo>
                      <a:pt x="317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6" name="Freeform 2611">
                <a:extLst>
                  <a:ext uri="{FF2B5EF4-FFF2-40B4-BE49-F238E27FC236}">
                    <a16:creationId xmlns:a16="http://schemas.microsoft.com/office/drawing/2014/main" id="{2349522D-33B6-41BE-A30E-C1CC27E73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6550" y="5080000"/>
                <a:ext cx="100013" cy="66675"/>
              </a:xfrm>
              <a:custGeom>
                <a:avLst/>
                <a:gdLst>
                  <a:gd name="T0" fmla="*/ 316 w 316"/>
                  <a:gd name="T1" fmla="*/ 214 h 214"/>
                  <a:gd name="T2" fmla="*/ 303 w 316"/>
                  <a:gd name="T3" fmla="*/ 193 h 214"/>
                  <a:gd name="T4" fmla="*/ 289 w 316"/>
                  <a:gd name="T5" fmla="*/ 174 h 214"/>
                  <a:gd name="T6" fmla="*/ 273 w 316"/>
                  <a:gd name="T7" fmla="*/ 155 h 214"/>
                  <a:gd name="T8" fmla="*/ 257 w 316"/>
                  <a:gd name="T9" fmla="*/ 136 h 214"/>
                  <a:gd name="T10" fmla="*/ 240 w 316"/>
                  <a:gd name="T11" fmla="*/ 119 h 214"/>
                  <a:gd name="T12" fmla="*/ 222 w 316"/>
                  <a:gd name="T13" fmla="*/ 103 h 214"/>
                  <a:gd name="T14" fmla="*/ 203 w 316"/>
                  <a:gd name="T15" fmla="*/ 88 h 214"/>
                  <a:gd name="T16" fmla="*/ 183 w 316"/>
                  <a:gd name="T17" fmla="*/ 73 h 214"/>
                  <a:gd name="T18" fmla="*/ 162 w 316"/>
                  <a:gd name="T19" fmla="*/ 59 h 214"/>
                  <a:gd name="T20" fmla="*/ 141 w 316"/>
                  <a:gd name="T21" fmla="*/ 47 h 214"/>
                  <a:gd name="T22" fmla="*/ 119 w 316"/>
                  <a:gd name="T23" fmla="*/ 36 h 214"/>
                  <a:gd name="T24" fmla="*/ 96 w 316"/>
                  <a:gd name="T25" fmla="*/ 26 h 214"/>
                  <a:gd name="T26" fmla="*/ 73 w 316"/>
                  <a:gd name="T27" fmla="*/ 18 h 214"/>
                  <a:gd name="T28" fmla="*/ 49 w 316"/>
                  <a:gd name="T29" fmla="*/ 11 h 214"/>
                  <a:gd name="T30" fmla="*/ 24 w 316"/>
                  <a:gd name="T31" fmla="*/ 4 h 214"/>
                  <a:gd name="T32" fmla="*/ 0 w 316"/>
                  <a:gd name="T33" fmla="*/ 0 h 214"/>
                  <a:gd name="T34" fmla="*/ 19 w 316"/>
                  <a:gd name="T35" fmla="*/ 25 h 214"/>
                  <a:gd name="T36" fmla="*/ 38 w 316"/>
                  <a:gd name="T37" fmla="*/ 51 h 214"/>
                  <a:gd name="T38" fmla="*/ 54 w 316"/>
                  <a:gd name="T39" fmla="*/ 78 h 214"/>
                  <a:gd name="T40" fmla="*/ 70 w 316"/>
                  <a:gd name="T41" fmla="*/ 104 h 214"/>
                  <a:gd name="T42" fmla="*/ 84 w 316"/>
                  <a:gd name="T43" fmla="*/ 131 h 214"/>
                  <a:gd name="T44" fmla="*/ 96 w 316"/>
                  <a:gd name="T45" fmla="*/ 158 h 214"/>
                  <a:gd name="T46" fmla="*/ 108 w 316"/>
                  <a:gd name="T47" fmla="*/ 186 h 214"/>
                  <a:gd name="T48" fmla="*/ 118 w 316"/>
                  <a:gd name="T49" fmla="*/ 214 h 214"/>
                  <a:gd name="T50" fmla="*/ 316 w 316"/>
                  <a:gd name="T5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6" h="214">
                    <a:moveTo>
                      <a:pt x="316" y="214"/>
                    </a:moveTo>
                    <a:lnTo>
                      <a:pt x="303" y="193"/>
                    </a:lnTo>
                    <a:lnTo>
                      <a:pt x="289" y="174"/>
                    </a:lnTo>
                    <a:lnTo>
                      <a:pt x="273" y="155"/>
                    </a:lnTo>
                    <a:lnTo>
                      <a:pt x="257" y="136"/>
                    </a:lnTo>
                    <a:lnTo>
                      <a:pt x="240" y="119"/>
                    </a:lnTo>
                    <a:lnTo>
                      <a:pt x="222" y="103"/>
                    </a:lnTo>
                    <a:lnTo>
                      <a:pt x="203" y="88"/>
                    </a:lnTo>
                    <a:lnTo>
                      <a:pt x="183" y="73"/>
                    </a:lnTo>
                    <a:lnTo>
                      <a:pt x="162" y="59"/>
                    </a:lnTo>
                    <a:lnTo>
                      <a:pt x="141" y="47"/>
                    </a:lnTo>
                    <a:lnTo>
                      <a:pt x="119" y="36"/>
                    </a:lnTo>
                    <a:lnTo>
                      <a:pt x="96" y="26"/>
                    </a:lnTo>
                    <a:lnTo>
                      <a:pt x="73" y="18"/>
                    </a:lnTo>
                    <a:lnTo>
                      <a:pt x="49" y="11"/>
                    </a:lnTo>
                    <a:lnTo>
                      <a:pt x="24" y="4"/>
                    </a:lnTo>
                    <a:lnTo>
                      <a:pt x="0" y="0"/>
                    </a:lnTo>
                    <a:lnTo>
                      <a:pt x="19" y="25"/>
                    </a:lnTo>
                    <a:lnTo>
                      <a:pt x="38" y="51"/>
                    </a:lnTo>
                    <a:lnTo>
                      <a:pt x="54" y="78"/>
                    </a:lnTo>
                    <a:lnTo>
                      <a:pt x="70" y="104"/>
                    </a:lnTo>
                    <a:lnTo>
                      <a:pt x="84" y="131"/>
                    </a:lnTo>
                    <a:lnTo>
                      <a:pt x="96" y="158"/>
                    </a:lnTo>
                    <a:lnTo>
                      <a:pt x="108" y="186"/>
                    </a:lnTo>
                    <a:lnTo>
                      <a:pt x="118" y="214"/>
                    </a:lnTo>
                    <a:lnTo>
                      <a:pt x="316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7" name="Freeform 2612">
                <a:extLst>
                  <a:ext uri="{FF2B5EF4-FFF2-40B4-BE49-F238E27FC236}">
                    <a16:creationId xmlns:a16="http://schemas.microsoft.com/office/drawing/2014/main" id="{E22B6C94-1EF1-409F-8E17-7CE3A3811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7825" y="5156200"/>
                <a:ext cx="79375" cy="65088"/>
              </a:xfrm>
              <a:custGeom>
                <a:avLst/>
                <a:gdLst>
                  <a:gd name="T0" fmla="*/ 205 w 252"/>
                  <a:gd name="T1" fmla="*/ 0 h 203"/>
                  <a:gd name="T2" fmla="*/ 0 w 252"/>
                  <a:gd name="T3" fmla="*/ 0 h 203"/>
                  <a:gd name="T4" fmla="*/ 6 w 252"/>
                  <a:gd name="T5" fmla="*/ 24 h 203"/>
                  <a:gd name="T6" fmla="*/ 12 w 252"/>
                  <a:gd name="T7" fmla="*/ 50 h 203"/>
                  <a:gd name="T8" fmla="*/ 16 w 252"/>
                  <a:gd name="T9" fmla="*/ 75 h 203"/>
                  <a:gd name="T10" fmla="*/ 20 w 252"/>
                  <a:gd name="T11" fmla="*/ 100 h 203"/>
                  <a:gd name="T12" fmla="*/ 23 w 252"/>
                  <a:gd name="T13" fmla="*/ 126 h 203"/>
                  <a:gd name="T14" fmla="*/ 24 w 252"/>
                  <a:gd name="T15" fmla="*/ 151 h 203"/>
                  <a:gd name="T16" fmla="*/ 24 w 252"/>
                  <a:gd name="T17" fmla="*/ 176 h 203"/>
                  <a:gd name="T18" fmla="*/ 24 w 252"/>
                  <a:gd name="T19" fmla="*/ 203 h 203"/>
                  <a:gd name="T20" fmla="*/ 252 w 252"/>
                  <a:gd name="T21" fmla="*/ 203 h 203"/>
                  <a:gd name="T22" fmla="*/ 252 w 252"/>
                  <a:gd name="T23" fmla="*/ 200 h 203"/>
                  <a:gd name="T24" fmla="*/ 252 w 252"/>
                  <a:gd name="T25" fmla="*/ 199 h 203"/>
                  <a:gd name="T26" fmla="*/ 251 w 252"/>
                  <a:gd name="T27" fmla="*/ 173 h 203"/>
                  <a:gd name="T28" fmla="*/ 249 w 252"/>
                  <a:gd name="T29" fmla="*/ 147 h 203"/>
                  <a:gd name="T30" fmla="*/ 245 w 252"/>
                  <a:gd name="T31" fmla="*/ 120 h 203"/>
                  <a:gd name="T32" fmla="*/ 240 w 252"/>
                  <a:gd name="T33" fmla="*/ 95 h 203"/>
                  <a:gd name="T34" fmla="*/ 233 w 252"/>
                  <a:gd name="T35" fmla="*/ 71 h 203"/>
                  <a:gd name="T36" fmla="*/ 226 w 252"/>
                  <a:gd name="T37" fmla="*/ 46 h 203"/>
                  <a:gd name="T38" fmla="*/ 216 w 252"/>
                  <a:gd name="T39" fmla="*/ 23 h 203"/>
                  <a:gd name="T40" fmla="*/ 205 w 252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03">
                    <a:moveTo>
                      <a:pt x="205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12" y="50"/>
                    </a:lnTo>
                    <a:lnTo>
                      <a:pt x="16" y="75"/>
                    </a:lnTo>
                    <a:lnTo>
                      <a:pt x="20" y="100"/>
                    </a:lnTo>
                    <a:lnTo>
                      <a:pt x="23" y="126"/>
                    </a:lnTo>
                    <a:lnTo>
                      <a:pt x="24" y="151"/>
                    </a:lnTo>
                    <a:lnTo>
                      <a:pt x="24" y="176"/>
                    </a:lnTo>
                    <a:lnTo>
                      <a:pt x="24" y="203"/>
                    </a:lnTo>
                    <a:lnTo>
                      <a:pt x="252" y="203"/>
                    </a:lnTo>
                    <a:lnTo>
                      <a:pt x="252" y="200"/>
                    </a:lnTo>
                    <a:lnTo>
                      <a:pt x="252" y="199"/>
                    </a:lnTo>
                    <a:lnTo>
                      <a:pt x="251" y="173"/>
                    </a:lnTo>
                    <a:lnTo>
                      <a:pt x="249" y="147"/>
                    </a:lnTo>
                    <a:lnTo>
                      <a:pt x="245" y="120"/>
                    </a:lnTo>
                    <a:lnTo>
                      <a:pt x="240" y="95"/>
                    </a:lnTo>
                    <a:lnTo>
                      <a:pt x="233" y="71"/>
                    </a:lnTo>
                    <a:lnTo>
                      <a:pt x="226" y="46"/>
                    </a:lnTo>
                    <a:lnTo>
                      <a:pt x="216" y="23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8" name="Freeform 2613">
                <a:extLst>
                  <a:ext uri="{FF2B5EF4-FFF2-40B4-BE49-F238E27FC236}">
                    <a16:creationId xmlns:a16="http://schemas.microsoft.com/office/drawing/2014/main" id="{4B9D0A33-4425-490E-B4B0-23C7FF2DA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4963" y="5303838"/>
                <a:ext cx="95250" cy="58738"/>
              </a:xfrm>
              <a:custGeom>
                <a:avLst/>
                <a:gdLst>
                  <a:gd name="T0" fmla="*/ 0 w 300"/>
                  <a:gd name="T1" fmla="*/ 181 h 181"/>
                  <a:gd name="T2" fmla="*/ 23 w 300"/>
                  <a:gd name="T3" fmla="*/ 177 h 181"/>
                  <a:gd name="T4" fmla="*/ 45 w 300"/>
                  <a:gd name="T5" fmla="*/ 173 h 181"/>
                  <a:gd name="T6" fmla="*/ 67 w 300"/>
                  <a:gd name="T7" fmla="*/ 166 h 181"/>
                  <a:gd name="T8" fmla="*/ 89 w 300"/>
                  <a:gd name="T9" fmla="*/ 159 h 181"/>
                  <a:gd name="T10" fmla="*/ 110 w 300"/>
                  <a:gd name="T11" fmla="*/ 151 h 181"/>
                  <a:gd name="T12" fmla="*/ 131 w 300"/>
                  <a:gd name="T13" fmla="*/ 142 h 181"/>
                  <a:gd name="T14" fmla="*/ 150 w 300"/>
                  <a:gd name="T15" fmla="*/ 131 h 181"/>
                  <a:gd name="T16" fmla="*/ 169 w 300"/>
                  <a:gd name="T17" fmla="*/ 120 h 181"/>
                  <a:gd name="T18" fmla="*/ 188 w 300"/>
                  <a:gd name="T19" fmla="*/ 108 h 181"/>
                  <a:gd name="T20" fmla="*/ 207 w 300"/>
                  <a:gd name="T21" fmla="*/ 94 h 181"/>
                  <a:gd name="T22" fmla="*/ 224 w 300"/>
                  <a:gd name="T23" fmla="*/ 81 h 181"/>
                  <a:gd name="T24" fmla="*/ 241 w 300"/>
                  <a:gd name="T25" fmla="*/ 66 h 181"/>
                  <a:gd name="T26" fmla="*/ 256 w 300"/>
                  <a:gd name="T27" fmla="*/ 50 h 181"/>
                  <a:gd name="T28" fmla="*/ 271 w 300"/>
                  <a:gd name="T29" fmla="*/ 34 h 181"/>
                  <a:gd name="T30" fmla="*/ 286 w 300"/>
                  <a:gd name="T31" fmla="*/ 17 h 181"/>
                  <a:gd name="T32" fmla="*/ 300 w 300"/>
                  <a:gd name="T33" fmla="*/ 0 h 181"/>
                  <a:gd name="T34" fmla="*/ 99 w 300"/>
                  <a:gd name="T35" fmla="*/ 0 h 181"/>
                  <a:gd name="T36" fmla="*/ 89 w 300"/>
                  <a:gd name="T37" fmla="*/ 23 h 181"/>
                  <a:gd name="T38" fmla="*/ 79 w 300"/>
                  <a:gd name="T39" fmla="*/ 45 h 181"/>
                  <a:gd name="T40" fmla="*/ 68 w 300"/>
                  <a:gd name="T41" fmla="*/ 68 h 181"/>
                  <a:gd name="T42" fmla="*/ 56 w 300"/>
                  <a:gd name="T43" fmla="*/ 91 h 181"/>
                  <a:gd name="T44" fmla="*/ 42 w 300"/>
                  <a:gd name="T45" fmla="*/ 113 h 181"/>
                  <a:gd name="T46" fmla="*/ 29 w 300"/>
                  <a:gd name="T47" fmla="*/ 136 h 181"/>
                  <a:gd name="T48" fmla="*/ 15 w 300"/>
                  <a:gd name="T49" fmla="*/ 159 h 181"/>
                  <a:gd name="T50" fmla="*/ 0 w 300"/>
                  <a:gd name="T51" fmla="*/ 181 h 181"/>
                  <a:gd name="T52" fmla="*/ 0 w 300"/>
                  <a:gd name="T5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0" h="181">
                    <a:moveTo>
                      <a:pt x="0" y="181"/>
                    </a:moveTo>
                    <a:lnTo>
                      <a:pt x="23" y="177"/>
                    </a:lnTo>
                    <a:lnTo>
                      <a:pt x="45" y="173"/>
                    </a:lnTo>
                    <a:lnTo>
                      <a:pt x="67" y="166"/>
                    </a:lnTo>
                    <a:lnTo>
                      <a:pt x="89" y="159"/>
                    </a:lnTo>
                    <a:lnTo>
                      <a:pt x="110" y="151"/>
                    </a:lnTo>
                    <a:lnTo>
                      <a:pt x="131" y="142"/>
                    </a:lnTo>
                    <a:lnTo>
                      <a:pt x="150" y="131"/>
                    </a:lnTo>
                    <a:lnTo>
                      <a:pt x="169" y="120"/>
                    </a:lnTo>
                    <a:lnTo>
                      <a:pt x="188" y="108"/>
                    </a:lnTo>
                    <a:lnTo>
                      <a:pt x="207" y="94"/>
                    </a:lnTo>
                    <a:lnTo>
                      <a:pt x="224" y="81"/>
                    </a:lnTo>
                    <a:lnTo>
                      <a:pt x="241" y="66"/>
                    </a:lnTo>
                    <a:lnTo>
                      <a:pt x="256" y="50"/>
                    </a:lnTo>
                    <a:lnTo>
                      <a:pt x="271" y="34"/>
                    </a:lnTo>
                    <a:lnTo>
                      <a:pt x="286" y="17"/>
                    </a:lnTo>
                    <a:lnTo>
                      <a:pt x="300" y="0"/>
                    </a:lnTo>
                    <a:lnTo>
                      <a:pt x="99" y="0"/>
                    </a:lnTo>
                    <a:lnTo>
                      <a:pt x="89" y="23"/>
                    </a:lnTo>
                    <a:lnTo>
                      <a:pt x="79" y="45"/>
                    </a:lnTo>
                    <a:lnTo>
                      <a:pt x="68" y="68"/>
                    </a:lnTo>
                    <a:lnTo>
                      <a:pt x="56" y="91"/>
                    </a:lnTo>
                    <a:lnTo>
                      <a:pt x="42" y="113"/>
                    </a:lnTo>
                    <a:lnTo>
                      <a:pt x="29" y="136"/>
                    </a:lnTo>
                    <a:lnTo>
                      <a:pt x="15" y="159"/>
                    </a:lnTo>
                    <a:lnTo>
                      <a:pt x="0" y="181"/>
                    </a:ln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9" name="Freeform 2614">
                <a:extLst>
                  <a:ext uri="{FF2B5EF4-FFF2-40B4-BE49-F238E27FC236}">
                    <a16:creationId xmlns:a16="http://schemas.microsoft.com/office/drawing/2014/main" id="{68E4704E-7591-48C8-9BC6-F6BCD4552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8438" y="5303838"/>
                <a:ext cx="95250" cy="58738"/>
              </a:xfrm>
              <a:custGeom>
                <a:avLst/>
                <a:gdLst>
                  <a:gd name="T0" fmla="*/ 0 w 299"/>
                  <a:gd name="T1" fmla="*/ 0 h 181"/>
                  <a:gd name="T2" fmla="*/ 14 w 299"/>
                  <a:gd name="T3" fmla="*/ 17 h 181"/>
                  <a:gd name="T4" fmla="*/ 28 w 299"/>
                  <a:gd name="T5" fmla="*/ 34 h 181"/>
                  <a:gd name="T6" fmla="*/ 43 w 299"/>
                  <a:gd name="T7" fmla="*/ 50 h 181"/>
                  <a:gd name="T8" fmla="*/ 59 w 299"/>
                  <a:gd name="T9" fmla="*/ 66 h 181"/>
                  <a:gd name="T10" fmla="*/ 76 w 299"/>
                  <a:gd name="T11" fmla="*/ 81 h 181"/>
                  <a:gd name="T12" fmla="*/ 93 w 299"/>
                  <a:gd name="T13" fmla="*/ 95 h 181"/>
                  <a:gd name="T14" fmla="*/ 112 w 299"/>
                  <a:gd name="T15" fmla="*/ 108 h 181"/>
                  <a:gd name="T16" fmla="*/ 130 w 299"/>
                  <a:gd name="T17" fmla="*/ 121 h 181"/>
                  <a:gd name="T18" fmla="*/ 149 w 299"/>
                  <a:gd name="T19" fmla="*/ 132 h 181"/>
                  <a:gd name="T20" fmla="*/ 169 w 299"/>
                  <a:gd name="T21" fmla="*/ 142 h 181"/>
                  <a:gd name="T22" fmla="*/ 190 w 299"/>
                  <a:gd name="T23" fmla="*/ 152 h 181"/>
                  <a:gd name="T24" fmla="*/ 211 w 299"/>
                  <a:gd name="T25" fmla="*/ 159 h 181"/>
                  <a:gd name="T26" fmla="*/ 232 w 299"/>
                  <a:gd name="T27" fmla="*/ 167 h 181"/>
                  <a:gd name="T28" fmla="*/ 254 w 299"/>
                  <a:gd name="T29" fmla="*/ 173 h 181"/>
                  <a:gd name="T30" fmla="*/ 276 w 299"/>
                  <a:gd name="T31" fmla="*/ 178 h 181"/>
                  <a:gd name="T32" fmla="*/ 299 w 299"/>
                  <a:gd name="T33" fmla="*/ 181 h 181"/>
                  <a:gd name="T34" fmla="*/ 283 w 299"/>
                  <a:gd name="T35" fmla="*/ 159 h 181"/>
                  <a:gd name="T36" fmla="*/ 269 w 299"/>
                  <a:gd name="T37" fmla="*/ 136 h 181"/>
                  <a:gd name="T38" fmla="*/ 256 w 299"/>
                  <a:gd name="T39" fmla="*/ 113 h 181"/>
                  <a:gd name="T40" fmla="*/ 243 w 299"/>
                  <a:gd name="T41" fmla="*/ 91 h 181"/>
                  <a:gd name="T42" fmla="*/ 231 w 299"/>
                  <a:gd name="T43" fmla="*/ 68 h 181"/>
                  <a:gd name="T44" fmla="*/ 220 w 299"/>
                  <a:gd name="T45" fmla="*/ 45 h 181"/>
                  <a:gd name="T46" fmla="*/ 210 w 299"/>
                  <a:gd name="T47" fmla="*/ 23 h 181"/>
                  <a:gd name="T48" fmla="*/ 200 w 299"/>
                  <a:gd name="T49" fmla="*/ 0 h 181"/>
                  <a:gd name="T50" fmla="*/ 0 w 299"/>
                  <a:gd name="T5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9" h="181">
                    <a:moveTo>
                      <a:pt x="0" y="0"/>
                    </a:moveTo>
                    <a:lnTo>
                      <a:pt x="14" y="17"/>
                    </a:lnTo>
                    <a:lnTo>
                      <a:pt x="28" y="34"/>
                    </a:lnTo>
                    <a:lnTo>
                      <a:pt x="43" y="50"/>
                    </a:lnTo>
                    <a:lnTo>
                      <a:pt x="59" y="66"/>
                    </a:lnTo>
                    <a:lnTo>
                      <a:pt x="76" y="81"/>
                    </a:lnTo>
                    <a:lnTo>
                      <a:pt x="93" y="95"/>
                    </a:lnTo>
                    <a:lnTo>
                      <a:pt x="112" y="108"/>
                    </a:lnTo>
                    <a:lnTo>
                      <a:pt x="130" y="121"/>
                    </a:lnTo>
                    <a:lnTo>
                      <a:pt x="149" y="132"/>
                    </a:lnTo>
                    <a:lnTo>
                      <a:pt x="169" y="142"/>
                    </a:lnTo>
                    <a:lnTo>
                      <a:pt x="190" y="152"/>
                    </a:lnTo>
                    <a:lnTo>
                      <a:pt x="211" y="159"/>
                    </a:lnTo>
                    <a:lnTo>
                      <a:pt x="232" y="167"/>
                    </a:lnTo>
                    <a:lnTo>
                      <a:pt x="254" y="173"/>
                    </a:lnTo>
                    <a:lnTo>
                      <a:pt x="276" y="178"/>
                    </a:lnTo>
                    <a:lnTo>
                      <a:pt x="299" y="181"/>
                    </a:lnTo>
                    <a:lnTo>
                      <a:pt x="283" y="159"/>
                    </a:lnTo>
                    <a:lnTo>
                      <a:pt x="269" y="136"/>
                    </a:lnTo>
                    <a:lnTo>
                      <a:pt x="256" y="113"/>
                    </a:lnTo>
                    <a:lnTo>
                      <a:pt x="243" y="91"/>
                    </a:lnTo>
                    <a:lnTo>
                      <a:pt x="231" y="68"/>
                    </a:lnTo>
                    <a:lnTo>
                      <a:pt x="220" y="45"/>
                    </a:lnTo>
                    <a:lnTo>
                      <a:pt x="210" y="23"/>
                    </a:lnTo>
                    <a:lnTo>
                      <a:pt x="2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0" name="Freeform 2615">
                <a:extLst>
                  <a:ext uri="{FF2B5EF4-FFF2-40B4-BE49-F238E27FC236}">
                    <a16:creationId xmlns:a16="http://schemas.microsoft.com/office/drawing/2014/main" id="{169F9711-978C-4E7D-8218-02EE36C3F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1450" y="5230813"/>
                <a:ext cx="87313" cy="63500"/>
              </a:xfrm>
              <a:custGeom>
                <a:avLst/>
                <a:gdLst>
                  <a:gd name="T0" fmla="*/ 229 w 275"/>
                  <a:gd name="T1" fmla="*/ 0 h 202"/>
                  <a:gd name="T2" fmla="*/ 0 w 275"/>
                  <a:gd name="T3" fmla="*/ 0 h 202"/>
                  <a:gd name="T4" fmla="*/ 4 w 275"/>
                  <a:gd name="T5" fmla="*/ 28 h 202"/>
                  <a:gd name="T6" fmla="*/ 9 w 275"/>
                  <a:gd name="T7" fmla="*/ 54 h 202"/>
                  <a:gd name="T8" fmla="*/ 15 w 275"/>
                  <a:gd name="T9" fmla="*/ 81 h 202"/>
                  <a:gd name="T10" fmla="*/ 22 w 275"/>
                  <a:gd name="T11" fmla="*/ 106 h 202"/>
                  <a:gd name="T12" fmla="*/ 32 w 275"/>
                  <a:gd name="T13" fmla="*/ 131 h 202"/>
                  <a:gd name="T14" fmla="*/ 42 w 275"/>
                  <a:gd name="T15" fmla="*/ 156 h 202"/>
                  <a:gd name="T16" fmla="*/ 54 w 275"/>
                  <a:gd name="T17" fmla="*/ 180 h 202"/>
                  <a:gd name="T18" fmla="*/ 68 w 275"/>
                  <a:gd name="T19" fmla="*/ 202 h 202"/>
                  <a:gd name="T20" fmla="*/ 275 w 275"/>
                  <a:gd name="T21" fmla="*/ 202 h 202"/>
                  <a:gd name="T22" fmla="*/ 266 w 275"/>
                  <a:gd name="T23" fmla="*/ 177 h 202"/>
                  <a:gd name="T24" fmla="*/ 258 w 275"/>
                  <a:gd name="T25" fmla="*/ 151 h 202"/>
                  <a:gd name="T26" fmla="*/ 250 w 275"/>
                  <a:gd name="T27" fmla="*/ 126 h 202"/>
                  <a:gd name="T28" fmla="*/ 245 w 275"/>
                  <a:gd name="T29" fmla="*/ 101 h 202"/>
                  <a:gd name="T30" fmla="*/ 239 w 275"/>
                  <a:gd name="T31" fmla="*/ 75 h 202"/>
                  <a:gd name="T32" fmla="*/ 235 w 275"/>
                  <a:gd name="T33" fmla="*/ 51 h 202"/>
                  <a:gd name="T34" fmla="*/ 232 w 275"/>
                  <a:gd name="T35" fmla="*/ 26 h 202"/>
                  <a:gd name="T36" fmla="*/ 229 w 275"/>
                  <a:gd name="T3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" h="202">
                    <a:moveTo>
                      <a:pt x="229" y="0"/>
                    </a:moveTo>
                    <a:lnTo>
                      <a:pt x="0" y="0"/>
                    </a:lnTo>
                    <a:lnTo>
                      <a:pt x="4" y="28"/>
                    </a:lnTo>
                    <a:lnTo>
                      <a:pt x="9" y="54"/>
                    </a:lnTo>
                    <a:lnTo>
                      <a:pt x="15" y="81"/>
                    </a:lnTo>
                    <a:lnTo>
                      <a:pt x="22" y="106"/>
                    </a:lnTo>
                    <a:lnTo>
                      <a:pt x="32" y="131"/>
                    </a:lnTo>
                    <a:lnTo>
                      <a:pt x="42" y="156"/>
                    </a:lnTo>
                    <a:lnTo>
                      <a:pt x="54" y="180"/>
                    </a:lnTo>
                    <a:lnTo>
                      <a:pt x="68" y="202"/>
                    </a:lnTo>
                    <a:lnTo>
                      <a:pt x="275" y="202"/>
                    </a:lnTo>
                    <a:lnTo>
                      <a:pt x="266" y="177"/>
                    </a:lnTo>
                    <a:lnTo>
                      <a:pt x="258" y="151"/>
                    </a:lnTo>
                    <a:lnTo>
                      <a:pt x="250" y="126"/>
                    </a:lnTo>
                    <a:lnTo>
                      <a:pt x="245" y="101"/>
                    </a:lnTo>
                    <a:lnTo>
                      <a:pt x="239" y="75"/>
                    </a:lnTo>
                    <a:lnTo>
                      <a:pt x="235" y="51"/>
                    </a:lnTo>
                    <a:lnTo>
                      <a:pt x="232" y="26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1" name="Freeform 2616">
                <a:extLst>
                  <a:ext uri="{FF2B5EF4-FFF2-40B4-BE49-F238E27FC236}">
                    <a16:creationId xmlns:a16="http://schemas.microsoft.com/office/drawing/2014/main" id="{C834D0CA-8DB5-4A27-917E-89875ECBD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1450" y="5156200"/>
                <a:ext cx="79375" cy="65088"/>
              </a:xfrm>
              <a:custGeom>
                <a:avLst/>
                <a:gdLst>
                  <a:gd name="T0" fmla="*/ 252 w 252"/>
                  <a:gd name="T1" fmla="*/ 0 h 203"/>
                  <a:gd name="T2" fmla="*/ 42 w 252"/>
                  <a:gd name="T3" fmla="*/ 0 h 203"/>
                  <a:gd name="T4" fmla="*/ 33 w 252"/>
                  <a:gd name="T5" fmla="*/ 22 h 203"/>
                  <a:gd name="T6" fmla="*/ 25 w 252"/>
                  <a:gd name="T7" fmla="*/ 44 h 203"/>
                  <a:gd name="T8" fmla="*/ 17 w 252"/>
                  <a:gd name="T9" fmla="*/ 67 h 203"/>
                  <a:gd name="T10" fmla="*/ 11 w 252"/>
                  <a:gd name="T11" fmla="*/ 91 h 203"/>
                  <a:gd name="T12" fmla="*/ 6 w 252"/>
                  <a:gd name="T13" fmla="*/ 116 h 203"/>
                  <a:gd name="T14" fmla="*/ 3 w 252"/>
                  <a:gd name="T15" fmla="*/ 140 h 203"/>
                  <a:gd name="T16" fmla="*/ 0 w 252"/>
                  <a:gd name="T17" fmla="*/ 165 h 203"/>
                  <a:gd name="T18" fmla="*/ 0 w 252"/>
                  <a:gd name="T19" fmla="*/ 192 h 203"/>
                  <a:gd name="T20" fmla="*/ 0 w 252"/>
                  <a:gd name="T21" fmla="*/ 197 h 203"/>
                  <a:gd name="T22" fmla="*/ 0 w 252"/>
                  <a:gd name="T23" fmla="*/ 203 h 203"/>
                  <a:gd name="T24" fmla="*/ 228 w 252"/>
                  <a:gd name="T25" fmla="*/ 203 h 203"/>
                  <a:gd name="T26" fmla="*/ 228 w 252"/>
                  <a:gd name="T27" fmla="*/ 176 h 203"/>
                  <a:gd name="T28" fmla="*/ 228 w 252"/>
                  <a:gd name="T29" fmla="*/ 151 h 203"/>
                  <a:gd name="T30" fmla="*/ 229 w 252"/>
                  <a:gd name="T31" fmla="*/ 126 h 203"/>
                  <a:gd name="T32" fmla="*/ 233 w 252"/>
                  <a:gd name="T33" fmla="*/ 100 h 203"/>
                  <a:gd name="T34" fmla="*/ 236 w 252"/>
                  <a:gd name="T35" fmla="*/ 75 h 203"/>
                  <a:gd name="T36" fmla="*/ 240 w 252"/>
                  <a:gd name="T37" fmla="*/ 50 h 203"/>
                  <a:gd name="T38" fmla="*/ 246 w 252"/>
                  <a:gd name="T39" fmla="*/ 24 h 203"/>
                  <a:gd name="T40" fmla="*/ 252 w 252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03">
                    <a:moveTo>
                      <a:pt x="252" y="0"/>
                    </a:moveTo>
                    <a:lnTo>
                      <a:pt x="42" y="0"/>
                    </a:lnTo>
                    <a:lnTo>
                      <a:pt x="33" y="22"/>
                    </a:lnTo>
                    <a:lnTo>
                      <a:pt x="25" y="44"/>
                    </a:lnTo>
                    <a:lnTo>
                      <a:pt x="17" y="67"/>
                    </a:lnTo>
                    <a:lnTo>
                      <a:pt x="11" y="91"/>
                    </a:lnTo>
                    <a:lnTo>
                      <a:pt x="6" y="116"/>
                    </a:lnTo>
                    <a:lnTo>
                      <a:pt x="3" y="140"/>
                    </a:lnTo>
                    <a:lnTo>
                      <a:pt x="0" y="165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0" y="203"/>
                    </a:lnTo>
                    <a:lnTo>
                      <a:pt x="228" y="203"/>
                    </a:lnTo>
                    <a:lnTo>
                      <a:pt x="228" y="176"/>
                    </a:lnTo>
                    <a:lnTo>
                      <a:pt x="228" y="151"/>
                    </a:lnTo>
                    <a:lnTo>
                      <a:pt x="229" y="126"/>
                    </a:lnTo>
                    <a:lnTo>
                      <a:pt x="233" y="100"/>
                    </a:lnTo>
                    <a:lnTo>
                      <a:pt x="236" y="75"/>
                    </a:lnTo>
                    <a:lnTo>
                      <a:pt x="240" y="50"/>
                    </a:lnTo>
                    <a:lnTo>
                      <a:pt x="246" y="24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2" name="Freeform 2617">
                <a:extLst>
                  <a:ext uri="{FF2B5EF4-FFF2-40B4-BE49-F238E27FC236}">
                    <a16:creationId xmlns:a16="http://schemas.microsoft.com/office/drawing/2014/main" id="{C3E11A7B-820E-4D3E-A1D4-02147B1D1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0" y="5080000"/>
                <a:ext cx="101600" cy="66675"/>
              </a:xfrm>
              <a:custGeom>
                <a:avLst/>
                <a:gdLst>
                  <a:gd name="T0" fmla="*/ 321 w 321"/>
                  <a:gd name="T1" fmla="*/ 0 h 214"/>
                  <a:gd name="T2" fmla="*/ 295 w 321"/>
                  <a:gd name="T3" fmla="*/ 4 h 214"/>
                  <a:gd name="T4" fmla="*/ 269 w 321"/>
                  <a:gd name="T5" fmla="*/ 10 h 214"/>
                  <a:gd name="T6" fmla="*/ 245 w 321"/>
                  <a:gd name="T7" fmla="*/ 17 h 214"/>
                  <a:gd name="T8" fmla="*/ 221 w 321"/>
                  <a:gd name="T9" fmla="*/ 26 h 214"/>
                  <a:gd name="T10" fmla="*/ 198 w 321"/>
                  <a:gd name="T11" fmla="*/ 36 h 214"/>
                  <a:gd name="T12" fmla="*/ 175 w 321"/>
                  <a:gd name="T13" fmla="*/ 46 h 214"/>
                  <a:gd name="T14" fmla="*/ 153 w 321"/>
                  <a:gd name="T15" fmla="*/ 59 h 214"/>
                  <a:gd name="T16" fmla="*/ 132 w 321"/>
                  <a:gd name="T17" fmla="*/ 72 h 214"/>
                  <a:gd name="T18" fmla="*/ 112 w 321"/>
                  <a:gd name="T19" fmla="*/ 87 h 214"/>
                  <a:gd name="T20" fmla="*/ 93 w 321"/>
                  <a:gd name="T21" fmla="*/ 102 h 214"/>
                  <a:gd name="T22" fmla="*/ 75 w 321"/>
                  <a:gd name="T23" fmla="*/ 119 h 214"/>
                  <a:gd name="T24" fmla="*/ 58 w 321"/>
                  <a:gd name="T25" fmla="*/ 135 h 214"/>
                  <a:gd name="T26" fmla="*/ 42 w 321"/>
                  <a:gd name="T27" fmla="*/ 154 h 214"/>
                  <a:gd name="T28" fmla="*/ 26 w 321"/>
                  <a:gd name="T29" fmla="*/ 174 h 214"/>
                  <a:gd name="T30" fmla="*/ 12 w 321"/>
                  <a:gd name="T31" fmla="*/ 193 h 214"/>
                  <a:gd name="T32" fmla="*/ 0 w 321"/>
                  <a:gd name="T33" fmla="*/ 214 h 214"/>
                  <a:gd name="T34" fmla="*/ 202 w 321"/>
                  <a:gd name="T35" fmla="*/ 214 h 214"/>
                  <a:gd name="T36" fmla="*/ 213 w 321"/>
                  <a:gd name="T37" fmla="*/ 186 h 214"/>
                  <a:gd name="T38" fmla="*/ 224 w 321"/>
                  <a:gd name="T39" fmla="*/ 158 h 214"/>
                  <a:gd name="T40" fmla="*/ 238 w 321"/>
                  <a:gd name="T41" fmla="*/ 131 h 214"/>
                  <a:gd name="T42" fmla="*/ 251 w 321"/>
                  <a:gd name="T43" fmla="*/ 104 h 214"/>
                  <a:gd name="T44" fmla="*/ 266 w 321"/>
                  <a:gd name="T45" fmla="*/ 77 h 214"/>
                  <a:gd name="T46" fmla="*/ 284 w 321"/>
                  <a:gd name="T47" fmla="*/ 50 h 214"/>
                  <a:gd name="T48" fmla="*/ 301 w 321"/>
                  <a:gd name="T49" fmla="*/ 25 h 214"/>
                  <a:gd name="T50" fmla="*/ 321 w 321"/>
                  <a:gd name="T51" fmla="*/ 0 h 214"/>
                  <a:gd name="T52" fmla="*/ 321 w 321"/>
                  <a:gd name="T5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214">
                    <a:moveTo>
                      <a:pt x="321" y="0"/>
                    </a:moveTo>
                    <a:lnTo>
                      <a:pt x="295" y="4"/>
                    </a:lnTo>
                    <a:lnTo>
                      <a:pt x="269" y="10"/>
                    </a:lnTo>
                    <a:lnTo>
                      <a:pt x="245" y="17"/>
                    </a:lnTo>
                    <a:lnTo>
                      <a:pt x="221" y="26"/>
                    </a:lnTo>
                    <a:lnTo>
                      <a:pt x="198" y="36"/>
                    </a:lnTo>
                    <a:lnTo>
                      <a:pt x="175" y="46"/>
                    </a:lnTo>
                    <a:lnTo>
                      <a:pt x="153" y="59"/>
                    </a:lnTo>
                    <a:lnTo>
                      <a:pt x="132" y="72"/>
                    </a:lnTo>
                    <a:lnTo>
                      <a:pt x="112" y="87"/>
                    </a:lnTo>
                    <a:lnTo>
                      <a:pt x="93" y="102"/>
                    </a:lnTo>
                    <a:lnTo>
                      <a:pt x="75" y="119"/>
                    </a:lnTo>
                    <a:lnTo>
                      <a:pt x="58" y="135"/>
                    </a:lnTo>
                    <a:lnTo>
                      <a:pt x="42" y="154"/>
                    </a:lnTo>
                    <a:lnTo>
                      <a:pt x="26" y="174"/>
                    </a:lnTo>
                    <a:lnTo>
                      <a:pt x="12" y="193"/>
                    </a:lnTo>
                    <a:lnTo>
                      <a:pt x="0" y="214"/>
                    </a:lnTo>
                    <a:lnTo>
                      <a:pt x="202" y="214"/>
                    </a:lnTo>
                    <a:lnTo>
                      <a:pt x="213" y="186"/>
                    </a:lnTo>
                    <a:lnTo>
                      <a:pt x="224" y="158"/>
                    </a:lnTo>
                    <a:lnTo>
                      <a:pt x="238" y="131"/>
                    </a:lnTo>
                    <a:lnTo>
                      <a:pt x="251" y="104"/>
                    </a:lnTo>
                    <a:lnTo>
                      <a:pt x="266" y="77"/>
                    </a:lnTo>
                    <a:lnTo>
                      <a:pt x="284" y="50"/>
                    </a:lnTo>
                    <a:lnTo>
                      <a:pt x="301" y="25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</p:grpSp>
      <p:sp>
        <p:nvSpPr>
          <p:cNvPr id="165" name="Freeform 71">
            <a:extLst>
              <a:ext uri="{FF2B5EF4-FFF2-40B4-BE49-F238E27FC236}">
                <a16:creationId xmlns:a16="http://schemas.microsoft.com/office/drawing/2014/main" id="{A61B3C1B-9384-4E9B-BBE9-8422E4BCA177}"/>
              </a:ext>
            </a:extLst>
          </p:cNvPr>
          <p:cNvSpPr>
            <a:spLocks/>
          </p:cNvSpPr>
          <p:nvPr/>
        </p:nvSpPr>
        <p:spPr bwMode="auto">
          <a:xfrm>
            <a:off x="878924" y="5956770"/>
            <a:ext cx="541263" cy="544034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619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A8835FC-95E0-4CF8-953F-BC37612077FB}"/>
              </a:ext>
            </a:extLst>
          </p:cNvPr>
          <p:cNvSpPr txBox="1"/>
          <p:nvPr/>
        </p:nvSpPr>
        <p:spPr>
          <a:xfrm>
            <a:off x="1500168" y="7093883"/>
            <a:ext cx="1128664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  <a:r>
              <a:rPr lang="en-US" sz="563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7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рилс</a:t>
            </a:r>
          </a:p>
          <a:p>
            <a:pPr algn="ctr"/>
            <a:r>
              <a:rPr lang="kk-KZ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r>
              <a:rPr lang="kk-KZ" sz="563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7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жарияланымдар</a:t>
            </a:r>
          </a:p>
          <a:p>
            <a:pPr algn="ctr"/>
            <a:r>
              <a:rPr lang="kk-KZ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 </a:t>
            </a:r>
            <a:r>
              <a:rPr lang="kk-KZ" sz="7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сторис</a:t>
            </a:r>
            <a:endParaRPr lang="kk-KZ" sz="56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Рисунок 171">
            <a:extLst>
              <a:ext uri="{FF2B5EF4-FFF2-40B4-BE49-F238E27FC236}">
                <a16:creationId xmlns:a16="http://schemas.microsoft.com/office/drawing/2014/main" id="{81193481-40E5-4680-B360-FEB6EFFA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46" y="6213104"/>
            <a:ext cx="734685" cy="763987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04BC2C29-4829-457F-9CB5-9667E91291BD}"/>
              </a:ext>
            </a:extLst>
          </p:cNvPr>
          <p:cNvSpPr txBox="1"/>
          <p:nvPr/>
        </p:nvSpPr>
        <p:spPr>
          <a:xfrm>
            <a:off x="3060752" y="7622587"/>
            <a:ext cx="116528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k-KZ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 </a:t>
            </a:r>
            <a:r>
              <a:rPr lang="kk-KZ" sz="9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сторис</a:t>
            </a:r>
          </a:p>
          <a:p>
            <a:pPr algn="ctr"/>
            <a:r>
              <a:rPr lang="kk-KZ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r>
              <a:rPr lang="kk-KZ" sz="9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7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жарияланымдар</a:t>
            </a:r>
            <a:endParaRPr lang="en-US" sz="7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Рисунок 176">
            <a:extLst>
              <a:ext uri="{FF2B5EF4-FFF2-40B4-BE49-F238E27FC236}">
                <a16:creationId xmlns:a16="http://schemas.microsoft.com/office/drawing/2014/main" id="{C622738F-16DC-4F8E-9FBA-91117DF44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0" y="6258088"/>
            <a:ext cx="919331" cy="823034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599FC325-9E90-44D6-8462-16B5466858CC}"/>
              </a:ext>
            </a:extLst>
          </p:cNvPr>
          <p:cNvSpPr txBox="1"/>
          <p:nvPr/>
        </p:nvSpPr>
        <p:spPr>
          <a:xfrm>
            <a:off x="4636587" y="7148990"/>
            <a:ext cx="918962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kk-KZ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</a:t>
            </a:r>
            <a:r>
              <a:rPr lang="kk-KZ" sz="7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  <a:endParaRPr lang="en-US" sz="7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Freeform 83">
            <a:extLst>
              <a:ext uri="{FF2B5EF4-FFF2-40B4-BE49-F238E27FC236}">
                <a16:creationId xmlns:a16="http://schemas.microsoft.com/office/drawing/2014/main" id="{8E2FD1CD-7859-4C16-9E19-7B28AE883886}"/>
              </a:ext>
            </a:extLst>
          </p:cNvPr>
          <p:cNvSpPr>
            <a:spLocks noEditPoints="1"/>
          </p:cNvSpPr>
          <p:nvPr/>
        </p:nvSpPr>
        <p:spPr bwMode="auto">
          <a:xfrm rot="962533">
            <a:off x="3938131" y="6314809"/>
            <a:ext cx="659221" cy="121087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6699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80" name="Freeform 83">
            <a:extLst>
              <a:ext uri="{FF2B5EF4-FFF2-40B4-BE49-F238E27FC236}">
                <a16:creationId xmlns:a16="http://schemas.microsoft.com/office/drawing/2014/main" id="{097B7362-3786-467E-AECB-07AD125BAFE7}"/>
              </a:ext>
            </a:extLst>
          </p:cNvPr>
          <p:cNvSpPr>
            <a:spLocks noEditPoints="1"/>
          </p:cNvSpPr>
          <p:nvPr/>
        </p:nvSpPr>
        <p:spPr bwMode="auto">
          <a:xfrm rot="9114747">
            <a:off x="2607559" y="6312825"/>
            <a:ext cx="508519" cy="231658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6699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BB521920-F76A-4B5E-A1ED-2A30621DD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546" y="6703194"/>
            <a:ext cx="812544" cy="739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7" name="Freeform 84">
            <a:extLst>
              <a:ext uri="{FF2B5EF4-FFF2-40B4-BE49-F238E27FC236}">
                <a16:creationId xmlns:a16="http://schemas.microsoft.com/office/drawing/2014/main" id="{55203B48-1AC3-4F32-90DA-438604FC3376}"/>
              </a:ext>
            </a:extLst>
          </p:cNvPr>
          <p:cNvSpPr>
            <a:spLocks noEditPoints="1"/>
          </p:cNvSpPr>
          <p:nvPr/>
        </p:nvSpPr>
        <p:spPr bwMode="auto">
          <a:xfrm>
            <a:off x="4509402" y="2345829"/>
            <a:ext cx="511876" cy="191354"/>
          </a:xfrm>
          <a:custGeom>
            <a:avLst/>
            <a:gdLst>
              <a:gd name="T0" fmla="*/ 43 w 534"/>
              <a:gd name="T1" fmla="*/ 203 h 211"/>
              <a:gd name="T2" fmla="*/ 50 w 534"/>
              <a:gd name="T3" fmla="*/ 201 h 211"/>
              <a:gd name="T4" fmla="*/ 54 w 534"/>
              <a:gd name="T5" fmla="*/ 197 h 211"/>
              <a:gd name="T6" fmla="*/ 60 w 534"/>
              <a:gd name="T7" fmla="*/ 194 h 211"/>
              <a:gd name="T8" fmla="*/ 63 w 534"/>
              <a:gd name="T9" fmla="*/ 190 h 211"/>
              <a:gd name="T10" fmla="*/ 66 w 534"/>
              <a:gd name="T11" fmla="*/ 184 h 211"/>
              <a:gd name="T12" fmla="*/ 68 w 534"/>
              <a:gd name="T13" fmla="*/ 178 h 211"/>
              <a:gd name="T14" fmla="*/ 68 w 534"/>
              <a:gd name="T15" fmla="*/ 171 h 211"/>
              <a:gd name="T16" fmla="*/ 67 w 534"/>
              <a:gd name="T17" fmla="*/ 165 h 211"/>
              <a:gd name="T18" fmla="*/ 64 w 534"/>
              <a:gd name="T19" fmla="*/ 159 h 211"/>
              <a:gd name="T20" fmla="*/ 61 w 534"/>
              <a:gd name="T21" fmla="*/ 155 h 211"/>
              <a:gd name="T22" fmla="*/ 57 w 534"/>
              <a:gd name="T23" fmla="*/ 150 h 211"/>
              <a:gd name="T24" fmla="*/ 52 w 534"/>
              <a:gd name="T25" fmla="*/ 147 h 211"/>
              <a:gd name="T26" fmla="*/ 46 w 534"/>
              <a:gd name="T27" fmla="*/ 144 h 211"/>
              <a:gd name="T28" fmla="*/ 40 w 534"/>
              <a:gd name="T29" fmla="*/ 143 h 211"/>
              <a:gd name="T30" fmla="*/ 34 w 534"/>
              <a:gd name="T31" fmla="*/ 144 h 211"/>
              <a:gd name="T32" fmla="*/ 27 w 534"/>
              <a:gd name="T33" fmla="*/ 146 h 211"/>
              <a:gd name="T34" fmla="*/ 23 w 534"/>
              <a:gd name="T35" fmla="*/ 148 h 211"/>
              <a:gd name="T36" fmla="*/ 17 w 534"/>
              <a:gd name="T37" fmla="*/ 152 h 211"/>
              <a:gd name="T38" fmla="*/ 14 w 534"/>
              <a:gd name="T39" fmla="*/ 157 h 211"/>
              <a:gd name="T40" fmla="*/ 10 w 534"/>
              <a:gd name="T41" fmla="*/ 162 h 211"/>
              <a:gd name="T42" fmla="*/ 9 w 534"/>
              <a:gd name="T43" fmla="*/ 168 h 211"/>
              <a:gd name="T44" fmla="*/ 9 w 534"/>
              <a:gd name="T45" fmla="*/ 175 h 211"/>
              <a:gd name="T46" fmla="*/ 9 w 534"/>
              <a:gd name="T47" fmla="*/ 181 h 211"/>
              <a:gd name="T48" fmla="*/ 12 w 534"/>
              <a:gd name="T49" fmla="*/ 186 h 211"/>
              <a:gd name="T50" fmla="*/ 15 w 534"/>
              <a:gd name="T51" fmla="*/ 192 h 211"/>
              <a:gd name="T52" fmla="*/ 19 w 534"/>
              <a:gd name="T53" fmla="*/ 196 h 211"/>
              <a:gd name="T54" fmla="*/ 24 w 534"/>
              <a:gd name="T55" fmla="*/ 200 h 211"/>
              <a:gd name="T56" fmla="*/ 31 w 534"/>
              <a:gd name="T57" fmla="*/ 202 h 211"/>
              <a:gd name="T58" fmla="*/ 36 w 534"/>
              <a:gd name="T59" fmla="*/ 203 h 211"/>
              <a:gd name="T60" fmla="*/ 76 w 534"/>
              <a:gd name="T61" fmla="*/ 178 h 211"/>
              <a:gd name="T62" fmla="*/ 73 w 534"/>
              <a:gd name="T63" fmla="*/ 186 h 211"/>
              <a:gd name="T64" fmla="*/ 70 w 534"/>
              <a:gd name="T65" fmla="*/ 193 h 211"/>
              <a:gd name="T66" fmla="*/ 66 w 534"/>
              <a:gd name="T67" fmla="*/ 199 h 211"/>
              <a:gd name="T68" fmla="*/ 60 w 534"/>
              <a:gd name="T69" fmla="*/ 204 h 211"/>
              <a:gd name="T70" fmla="*/ 53 w 534"/>
              <a:gd name="T71" fmla="*/ 208 h 211"/>
              <a:gd name="T72" fmla="*/ 45 w 534"/>
              <a:gd name="T73" fmla="*/ 210 h 211"/>
              <a:gd name="T74" fmla="*/ 37 w 534"/>
              <a:gd name="T75" fmla="*/ 211 h 211"/>
              <a:gd name="T76" fmla="*/ 30 w 534"/>
              <a:gd name="T77" fmla="*/ 210 h 211"/>
              <a:gd name="T78" fmla="*/ 23 w 534"/>
              <a:gd name="T79" fmla="*/ 208 h 211"/>
              <a:gd name="T80" fmla="*/ 16 w 534"/>
              <a:gd name="T81" fmla="*/ 203 h 211"/>
              <a:gd name="T82" fmla="*/ 10 w 534"/>
              <a:gd name="T83" fmla="*/ 199 h 211"/>
              <a:gd name="T84" fmla="*/ 6 w 534"/>
              <a:gd name="T85" fmla="*/ 192 h 211"/>
              <a:gd name="T86" fmla="*/ 3 w 534"/>
              <a:gd name="T87" fmla="*/ 185 h 211"/>
              <a:gd name="T88" fmla="*/ 1 w 534"/>
              <a:gd name="T89" fmla="*/ 177 h 211"/>
              <a:gd name="T90" fmla="*/ 1 w 534"/>
              <a:gd name="T91" fmla="*/ 168 h 211"/>
              <a:gd name="T92" fmla="*/ 3 w 534"/>
              <a:gd name="T93" fmla="*/ 161 h 211"/>
              <a:gd name="T94" fmla="*/ 6 w 534"/>
              <a:gd name="T95" fmla="*/ 153 h 211"/>
              <a:gd name="T96" fmla="*/ 10 w 534"/>
              <a:gd name="T97" fmla="*/ 148 h 211"/>
              <a:gd name="T98" fmla="*/ 16 w 534"/>
              <a:gd name="T99" fmla="*/ 142 h 211"/>
              <a:gd name="T100" fmla="*/ 23 w 534"/>
              <a:gd name="T101" fmla="*/ 139 h 211"/>
              <a:gd name="T102" fmla="*/ 31 w 534"/>
              <a:gd name="T103" fmla="*/ 137 h 211"/>
              <a:gd name="T104" fmla="*/ 39 w 534"/>
              <a:gd name="T105" fmla="*/ 135 h 211"/>
              <a:gd name="T106" fmla="*/ 46 w 534"/>
              <a:gd name="T107" fmla="*/ 137 h 211"/>
              <a:gd name="T108" fmla="*/ 54 w 534"/>
              <a:gd name="T109" fmla="*/ 139 h 211"/>
              <a:gd name="T110" fmla="*/ 61 w 534"/>
              <a:gd name="T111" fmla="*/ 143 h 211"/>
              <a:gd name="T112" fmla="*/ 67 w 534"/>
              <a:gd name="T113" fmla="*/ 148 h 211"/>
              <a:gd name="T114" fmla="*/ 71 w 534"/>
              <a:gd name="T115" fmla="*/ 155 h 211"/>
              <a:gd name="T116" fmla="*/ 75 w 534"/>
              <a:gd name="T117" fmla="*/ 161 h 211"/>
              <a:gd name="T118" fmla="*/ 76 w 534"/>
              <a:gd name="T119" fmla="*/ 169 h 211"/>
              <a:gd name="T120" fmla="*/ 188 w 534"/>
              <a:gd name="T121" fmla="*/ 177 h 211"/>
              <a:gd name="T122" fmla="*/ 456 w 534"/>
              <a:gd name="T123" fmla="*/ 16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39" name="Freeform 80">
            <a:extLst>
              <a:ext uri="{FF2B5EF4-FFF2-40B4-BE49-F238E27FC236}">
                <a16:creationId xmlns:a16="http://schemas.microsoft.com/office/drawing/2014/main" id="{DC457F00-600A-4041-8F4E-1CD1006B173C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1879442" y="4551086"/>
            <a:ext cx="382559" cy="114675"/>
          </a:xfrm>
          <a:custGeom>
            <a:avLst/>
            <a:gdLst>
              <a:gd name="T0" fmla="*/ 471 w 514"/>
              <a:gd name="T1" fmla="*/ 9 h 76"/>
              <a:gd name="T2" fmla="*/ 465 w 514"/>
              <a:gd name="T3" fmla="*/ 10 h 76"/>
              <a:gd name="T4" fmla="*/ 461 w 514"/>
              <a:gd name="T5" fmla="*/ 12 h 76"/>
              <a:gd name="T6" fmla="*/ 456 w 514"/>
              <a:gd name="T7" fmla="*/ 17 h 76"/>
              <a:gd name="T8" fmla="*/ 452 w 514"/>
              <a:gd name="T9" fmla="*/ 21 h 76"/>
              <a:gd name="T10" fmla="*/ 449 w 514"/>
              <a:gd name="T11" fmla="*/ 26 h 76"/>
              <a:gd name="T12" fmla="*/ 447 w 514"/>
              <a:gd name="T13" fmla="*/ 32 h 76"/>
              <a:gd name="T14" fmla="*/ 446 w 514"/>
              <a:gd name="T15" fmla="*/ 38 h 76"/>
              <a:gd name="T16" fmla="*/ 447 w 514"/>
              <a:gd name="T17" fmla="*/ 44 h 76"/>
              <a:gd name="T18" fmla="*/ 449 w 514"/>
              <a:gd name="T19" fmla="*/ 50 h 76"/>
              <a:gd name="T20" fmla="*/ 452 w 514"/>
              <a:gd name="T21" fmla="*/ 55 h 76"/>
              <a:gd name="T22" fmla="*/ 456 w 514"/>
              <a:gd name="T23" fmla="*/ 60 h 76"/>
              <a:gd name="T24" fmla="*/ 461 w 514"/>
              <a:gd name="T25" fmla="*/ 63 h 76"/>
              <a:gd name="T26" fmla="*/ 466 w 514"/>
              <a:gd name="T27" fmla="*/ 65 h 76"/>
              <a:gd name="T28" fmla="*/ 472 w 514"/>
              <a:gd name="T29" fmla="*/ 68 h 76"/>
              <a:gd name="T30" fmla="*/ 478 w 514"/>
              <a:gd name="T31" fmla="*/ 68 h 76"/>
              <a:gd name="T32" fmla="*/ 484 w 514"/>
              <a:gd name="T33" fmla="*/ 66 h 76"/>
              <a:gd name="T34" fmla="*/ 490 w 514"/>
              <a:gd name="T35" fmla="*/ 64 h 76"/>
              <a:gd name="T36" fmla="*/ 494 w 514"/>
              <a:gd name="T37" fmla="*/ 61 h 76"/>
              <a:gd name="T38" fmla="*/ 499 w 514"/>
              <a:gd name="T39" fmla="*/ 57 h 76"/>
              <a:gd name="T40" fmla="*/ 502 w 514"/>
              <a:gd name="T41" fmla="*/ 52 h 76"/>
              <a:gd name="T42" fmla="*/ 505 w 514"/>
              <a:gd name="T43" fmla="*/ 47 h 76"/>
              <a:gd name="T44" fmla="*/ 506 w 514"/>
              <a:gd name="T45" fmla="*/ 41 h 76"/>
              <a:gd name="T46" fmla="*/ 506 w 514"/>
              <a:gd name="T47" fmla="*/ 35 h 76"/>
              <a:gd name="T48" fmla="*/ 505 w 514"/>
              <a:gd name="T49" fmla="*/ 28 h 76"/>
              <a:gd name="T50" fmla="*/ 502 w 514"/>
              <a:gd name="T51" fmla="*/ 24 h 76"/>
              <a:gd name="T52" fmla="*/ 499 w 514"/>
              <a:gd name="T53" fmla="*/ 18 h 76"/>
              <a:gd name="T54" fmla="*/ 494 w 514"/>
              <a:gd name="T55" fmla="*/ 15 h 76"/>
              <a:gd name="T56" fmla="*/ 489 w 514"/>
              <a:gd name="T57" fmla="*/ 11 h 76"/>
              <a:gd name="T58" fmla="*/ 484 w 514"/>
              <a:gd name="T59" fmla="*/ 9 h 76"/>
              <a:gd name="T60" fmla="*/ 478 w 514"/>
              <a:gd name="T61" fmla="*/ 8 h 76"/>
              <a:gd name="T62" fmla="*/ 439 w 514"/>
              <a:gd name="T63" fmla="*/ 28 h 76"/>
              <a:gd name="T64" fmla="*/ 443 w 514"/>
              <a:gd name="T65" fmla="*/ 21 h 76"/>
              <a:gd name="T66" fmla="*/ 446 w 514"/>
              <a:gd name="T67" fmla="*/ 15 h 76"/>
              <a:gd name="T68" fmla="*/ 452 w 514"/>
              <a:gd name="T69" fmla="*/ 10 h 76"/>
              <a:gd name="T70" fmla="*/ 457 w 514"/>
              <a:gd name="T71" fmla="*/ 6 h 76"/>
              <a:gd name="T72" fmla="*/ 464 w 514"/>
              <a:gd name="T73" fmla="*/ 2 h 76"/>
              <a:gd name="T74" fmla="*/ 472 w 514"/>
              <a:gd name="T75" fmla="*/ 0 h 76"/>
              <a:gd name="T76" fmla="*/ 480 w 514"/>
              <a:gd name="T77" fmla="*/ 0 h 76"/>
              <a:gd name="T78" fmla="*/ 488 w 514"/>
              <a:gd name="T79" fmla="*/ 2 h 76"/>
              <a:gd name="T80" fmla="*/ 494 w 514"/>
              <a:gd name="T81" fmla="*/ 5 h 76"/>
              <a:gd name="T82" fmla="*/ 500 w 514"/>
              <a:gd name="T83" fmla="*/ 9 h 76"/>
              <a:gd name="T84" fmla="*/ 506 w 514"/>
              <a:gd name="T85" fmla="*/ 15 h 76"/>
              <a:gd name="T86" fmla="*/ 509 w 514"/>
              <a:gd name="T87" fmla="*/ 20 h 76"/>
              <a:gd name="T88" fmla="*/ 512 w 514"/>
              <a:gd name="T89" fmla="*/ 27 h 76"/>
              <a:gd name="T90" fmla="*/ 514 w 514"/>
              <a:gd name="T91" fmla="*/ 35 h 76"/>
              <a:gd name="T92" fmla="*/ 514 w 514"/>
              <a:gd name="T93" fmla="*/ 43 h 76"/>
              <a:gd name="T94" fmla="*/ 511 w 514"/>
              <a:gd name="T95" fmla="*/ 51 h 76"/>
              <a:gd name="T96" fmla="*/ 508 w 514"/>
              <a:gd name="T97" fmla="*/ 57 h 76"/>
              <a:gd name="T98" fmla="*/ 503 w 514"/>
              <a:gd name="T99" fmla="*/ 63 h 76"/>
              <a:gd name="T100" fmla="*/ 498 w 514"/>
              <a:gd name="T101" fmla="*/ 69 h 76"/>
              <a:gd name="T102" fmla="*/ 492 w 514"/>
              <a:gd name="T103" fmla="*/ 72 h 76"/>
              <a:gd name="T104" fmla="*/ 484 w 514"/>
              <a:gd name="T105" fmla="*/ 74 h 76"/>
              <a:gd name="T106" fmla="*/ 476 w 514"/>
              <a:gd name="T107" fmla="*/ 76 h 76"/>
              <a:gd name="T108" fmla="*/ 469 w 514"/>
              <a:gd name="T109" fmla="*/ 74 h 76"/>
              <a:gd name="T110" fmla="*/ 462 w 514"/>
              <a:gd name="T111" fmla="*/ 72 h 76"/>
              <a:gd name="T112" fmla="*/ 455 w 514"/>
              <a:gd name="T113" fmla="*/ 69 h 76"/>
              <a:gd name="T114" fmla="*/ 449 w 514"/>
              <a:gd name="T115" fmla="*/ 64 h 76"/>
              <a:gd name="T116" fmla="*/ 445 w 514"/>
              <a:gd name="T117" fmla="*/ 59 h 76"/>
              <a:gd name="T118" fmla="*/ 441 w 514"/>
              <a:gd name="T119" fmla="*/ 52 h 76"/>
              <a:gd name="T120" fmla="*/ 439 w 514"/>
              <a:gd name="T121" fmla="*/ 44 h 76"/>
              <a:gd name="T122" fmla="*/ 299 w 514"/>
              <a:gd name="T123" fmla="*/ 3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40" name="Freeform 80">
            <a:extLst>
              <a:ext uri="{FF2B5EF4-FFF2-40B4-BE49-F238E27FC236}">
                <a16:creationId xmlns:a16="http://schemas.microsoft.com/office/drawing/2014/main" id="{6D392060-79E2-46CA-975A-988453F31364}"/>
              </a:ext>
            </a:extLst>
          </p:cNvPr>
          <p:cNvSpPr>
            <a:spLocks noEditPoints="1"/>
          </p:cNvSpPr>
          <p:nvPr/>
        </p:nvSpPr>
        <p:spPr bwMode="auto">
          <a:xfrm>
            <a:off x="1942407" y="3315314"/>
            <a:ext cx="343237" cy="134361"/>
          </a:xfrm>
          <a:custGeom>
            <a:avLst/>
            <a:gdLst>
              <a:gd name="T0" fmla="*/ 471 w 514"/>
              <a:gd name="T1" fmla="*/ 9 h 76"/>
              <a:gd name="T2" fmla="*/ 465 w 514"/>
              <a:gd name="T3" fmla="*/ 10 h 76"/>
              <a:gd name="T4" fmla="*/ 461 w 514"/>
              <a:gd name="T5" fmla="*/ 12 h 76"/>
              <a:gd name="T6" fmla="*/ 456 w 514"/>
              <a:gd name="T7" fmla="*/ 17 h 76"/>
              <a:gd name="T8" fmla="*/ 452 w 514"/>
              <a:gd name="T9" fmla="*/ 21 h 76"/>
              <a:gd name="T10" fmla="*/ 449 w 514"/>
              <a:gd name="T11" fmla="*/ 26 h 76"/>
              <a:gd name="T12" fmla="*/ 447 w 514"/>
              <a:gd name="T13" fmla="*/ 32 h 76"/>
              <a:gd name="T14" fmla="*/ 446 w 514"/>
              <a:gd name="T15" fmla="*/ 38 h 76"/>
              <a:gd name="T16" fmla="*/ 447 w 514"/>
              <a:gd name="T17" fmla="*/ 44 h 76"/>
              <a:gd name="T18" fmla="*/ 449 w 514"/>
              <a:gd name="T19" fmla="*/ 50 h 76"/>
              <a:gd name="T20" fmla="*/ 452 w 514"/>
              <a:gd name="T21" fmla="*/ 55 h 76"/>
              <a:gd name="T22" fmla="*/ 456 w 514"/>
              <a:gd name="T23" fmla="*/ 60 h 76"/>
              <a:gd name="T24" fmla="*/ 461 w 514"/>
              <a:gd name="T25" fmla="*/ 63 h 76"/>
              <a:gd name="T26" fmla="*/ 466 w 514"/>
              <a:gd name="T27" fmla="*/ 65 h 76"/>
              <a:gd name="T28" fmla="*/ 472 w 514"/>
              <a:gd name="T29" fmla="*/ 68 h 76"/>
              <a:gd name="T30" fmla="*/ 478 w 514"/>
              <a:gd name="T31" fmla="*/ 68 h 76"/>
              <a:gd name="T32" fmla="*/ 484 w 514"/>
              <a:gd name="T33" fmla="*/ 66 h 76"/>
              <a:gd name="T34" fmla="*/ 490 w 514"/>
              <a:gd name="T35" fmla="*/ 64 h 76"/>
              <a:gd name="T36" fmla="*/ 494 w 514"/>
              <a:gd name="T37" fmla="*/ 61 h 76"/>
              <a:gd name="T38" fmla="*/ 499 w 514"/>
              <a:gd name="T39" fmla="*/ 57 h 76"/>
              <a:gd name="T40" fmla="*/ 502 w 514"/>
              <a:gd name="T41" fmla="*/ 52 h 76"/>
              <a:gd name="T42" fmla="*/ 505 w 514"/>
              <a:gd name="T43" fmla="*/ 47 h 76"/>
              <a:gd name="T44" fmla="*/ 506 w 514"/>
              <a:gd name="T45" fmla="*/ 41 h 76"/>
              <a:gd name="T46" fmla="*/ 506 w 514"/>
              <a:gd name="T47" fmla="*/ 35 h 76"/>
              <a:gd name="T48" fmla="*/ 505 w 514"/>
              <a:gd name="T49" fmla="*/ 28 h 76"/>
              <a:gd name="T50" fmla="*/ 502 w 514"/>
              <a:gd name="T51" fmla="*/ 24 h 76"/>
              <a:gd name="T52" fmla="*/ 499 w 514"/>
              <a:gd name="T53" fmla="*/ 18 h 76"/>
              <a:gd name="T54" fmla="*/ 494 w 514"/>
              <a:gd name="T55" fmla="*/ 15 h 76"/>
              <a:gd name="T56" fmla="*/ 489 w 514"/>
              <a:gd name="T57" fmla="*/ 11 h 76"/>
              <a:gd name="T58" fmla="*/ 484 w 514"/>
              <a:gd name="T59" fmla="*/ 9 h 76"/>
              <a:gd name="T60" fmla="*/ 478 w 514"/>
              <a:gd name="T61" fmla="*/ 8 h 76"/>
              <a:gd name="T62" fmla="*/ 439 w 514"/>
              <a:gd name="T63" fmla="*/ 28 h 76"/>
              <a:gd name="T64" fmla="*/ 443 w 514"/>
              <a:gd name="T65" fmla="*/ 21 h 76"/>
              <a:gd name="T66" fmla="*/ 446 w 514"/>
              <a:gd name="T67" fmla="*/ 15 h 76"/>
              <a:gd name="T68" fmla="*/ 452 w 514"/>
              <a:gd name="T69" fmla="*/ 10 h 76"/>
              <a:gd name="T70" fmla="*/ 457 w 514"/>
              <a:gd name="T71" fmla="*/ 6 h 76"/>
              <a:gd name="T72" fmla="*/ 464 w 514"/>
              <a:gd name="T73" fmla="*/ 2 h 76"/>
              <a:gd name="T74" fmla="*/ 472 w 514"/>
              <a:gd name="T75" fmla="*/ 0 h 76"/>
              <a:gd name="T76" fmla="*/ 480 w 514"/>
              <a:gd name="T77" fmla="*/ 0 h 76"/>
              <a:gd name="T78" fmla="*/ 488 w 514"/>
              <a:gd name="T79" fmla="*/ 2 h 76"/>
              <a:gd name="T80" fmla="*/ 494 w 514"/>
              <a:gd name="T81" fmla="*/ 5 h 76"/>
              <a:gd name="T82" fmla="*/ 500 w 514"/>
              <a:gd name="T83" fmla="*/ 9 h 76"/>
              <a:gd name="T84" fmla="*/ 506 w 514"/>
              <a:gd name="T85" fmla="*/ 15 h 76"/>
              <a:gd name="T86" fmla="*/ 509 w 514"/>
              <a:gd name="T87" fmla="*/ 20 h 76"/>
              <a:gd name="T88" fmla="*/ 512 w 514"/>
              <a:gd name="T89" fmla="*/ 27 h 76"/>
              <a:gd name="T90" fmla="*/ 514 w 514"/>
              <a:gd name="T91" fmla="*/ 35 h 76"/>
              <a:gd name="T92" fmla="*/ 514 w 514"/>
              <a:gd name="T93" fmla="*/ 43 h 76"/>
              <a:gd name="T94" fmla="*/ 511 w 514"/>
              <a:gd name="T95" fmla="*/ 51 h 76"/>
              <a:gd name="T96" fmla="*/ 508 w 514"/>
              <a:gd name="T97" fmla="*/ 57 h 76"/>
              <a:gd name="T98" fmla="*/ 503 w 514"/>
              <a:gd name="T99" fmla="*/ 63 h 76"/>
              <a:gd name="T100" fmla="*/ 498 w 514"/>
              <a:gd name="T101" fmla="*/ 69 h 76"/>
              <a:gd name="T102" fmla="*/ 492 w 514"/>
              <a:gd name="T103" fmla="*/ 72 h 76"/>
              <a:gd name="T104" fmla="*/ 484 w 514"/>
              <a:gd name="T105" fmla="*/ 74 h 76"/>
              <a:gd name="T106" fmla="*/ 476 w 514"/>
              <a:gd name="T107" fmla="*/ 76 h 76"/>
              <a:gd name="T108" fmla="*/ 469 w 514"/>
              <a:gd name="T109" fmla="*/ 74 h 76"/>
              <a:gd name="T110" fmla="*/ 462 w 514"/>
              <a:gd name="T111" fmla="*/ 72 h 76"/>
              <a:gd name="T112" fmla="*/ 455 w 514"/>
              <a:gd name="T113" fmla="*/ 69 h 76"/>
              <a:gd name="T114" fmla="*/ 449 w 514"/>
              <a:gd name="T115" fmla="*/ 64 h 76"/>
              <a:gd name="T116" fmla="*/ 445 w 514"/>
              <a:gd name="T117" fmla="*/ 59 h 76"/>
              <a:gd name="T118" fmla="*/ 441 w 514"/>
              <a:gd name="T119" fmla="*/ 52 h 76"/>
              <a:gd name="T120" fmla="*/ 439 w 514"/>
              <a:gd name="T121" fmla="*/ 44 h 76"/>
              <a:gd name="T122" fmla="*/ 299 w 514"/>
              <a:gd name="T123" fmla="*/ 3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28" name="object 8">
            <a:extLst>
              <a:ext uri="{FF2B5EF4-FFF2-40B4-BE49-F238E27FC236}">
                <a16:creationId xmlns:a16="http://schemas.microsoft.com/office/drawing/2014/main" id="{57E10AA6-0997-4EFB-B87C-94F9E446E461}"/>
              </a:ext>
            </a:extLst>
          </p:cNvPr>
          <p:cNvSpPr txBox="1"/>
          <p:nvPr/>
        </p:nvSpPr>
        <p:spPr>
          <a:xfrm>
            <a:off x="502418" y="176251"/>
            <a:ext cx="643957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АҚПАРАТТЫҚ-ТҮСІНДІРУ ЖҰМЫСТАРЫ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4946962-BA34-47C6-8C93-7AC91794F23D}"/>
              </a:ext>
            </a:extLst>
          </p:cNvPr>
          <p:cNvCxnSpPr>
            <a:cxnSpLocks/>
          </p:cNvCxnSpPr>
          <p:nvPr/>
        </p:nvCxnSpPr>
        <p:spPr>
          <a:xfrm flipV="1">
            <a:off x="209934" y="465423"/>
            <a:ext cx="6122286" cy="1399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B8DA9889-D0F6-4721-ABA5-0B653814B267}"/>
              </a:ext>
            </a:extLst>
          </p:cNvPr>
          <p:cNvSpPr/>
          <p:nvPr/>
        </p:nvSpPr>
        <p:spPr>
          <a:xfrm>
            <a:off x="264695" y="733926"/>
            <a:ext cx="6317078" cy="41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тұрғындарды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ауқымды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жұмыстар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023A9AC2-3007-4423-975B-898B4B216E3E}"/>
              </a:ext>
            </a:extLst>
          </p:cNvPr>
          <p:cNvGrpSpPr/>
          <p:nvPr/>
        </p:nvGrpSpPr>
        <p:grpSpPr>
          <a:xfrm>
            <a:off x="4598054" y="1415071"/>
            <a:ext cx="1131195" cy="1101491"/>
            <a:chOff x="2942581" y="2419350"/>
            <a:chExt cx="912813" cy="911225"/>
          </a:xfrm>
        </p:grpSpPr>
        <p:sp>
          <p:nvSpPr>
            <p:cNvPr id="147" name="Freeform 54">
              <a:extLst>
                <a:ext uri="{FF2B5EF4-FFF2-40B4-BE49-F238E27FC236}">
                  <a16:creationId xmlns:a16="http://schemas.microsoft.com/office/drawing/2014/main" id="{8C7018D9-7C9F-4E4B-B013-E56710B62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581" y="2419350"/>
              <a:ext cx="912813" cy="911225"/>
            </a:xfrm>
            <a:custGeom>
              <a:avLst/>
              <a:gdLst>
                <a:gd name="T0" fmla="*/ 62 w 510"/>
                <a:gd name="T1" fmla="*/ 143 h 510"/>
                <a:gd name="T2" fmla="*/ 367 w 510"/>
                <a:gd name="T3" fmla="*/ 61 h 510"/>
                <a:gd name="T4" fmla="*/ 449 w 510"/>
                <a:gd name="T5" fmla="*/ 366 h 510"/>
                <a:gd name="T6" fmla="*/ 144 w 510"/>
                <a:gd name="T7" fmla="*/ 448 h 510"/>
                <a:gd name="T8" fmla="*/ 62 w 510"/>
                <a:gd name="T9" fmla="*/ 14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143"/>
                  </a:moveTo>
                  <a:cubicBezTo>
                    <a:pt x="124" y="36"/>
                    <a:pt x="260" y="0"/>
                    <a:pt x="367" y="61"/>
                  </a:cubicBezTo>
                  <a:cubicBezTo>
                    <a:pt x="474" y="123"/>
                    <a:pt x="510" y="260"/>
                    <a:pt x="449" y="366"/>
                  </a:cubicBezTo>
                  <a:cubicBezTo>
                    <a:pt x="387" y="473"/>
                    <a:pt x="250" y="510"/>
                    <a:pt x="144" y="448"/>
                  </a:cubicBezTo>
                  <a:cubicBezTo>
                    <a:pt x="37" y="386"/>
                    <a:pt x="0" y="250"/>
                    <a:pt x="62" y="143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8" name="Freeform 71">
              <a:extLst>
                <a:ext uri="{FF2B5EF4-FFF2-40B4-BE49-F238E27FC236}">
                  <a16:creationId xmlns:a16="http://schemas.microsoft.com/office/drawing/2014/main" id="{3D5B5ACE-9383-49AD-A86E-B28C52EAC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287" y="2481262"/>
              <a:ext cx="787400" cy="78740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4CD9D7EE-80BE-4976-BC4E-A98E7C6C69E7}"/>
              </a:ext>
            </a:extLst>
          </p:cNvPr>
          <p:cNvSpPr txBox="1"/>
          <p:nvPr/>
        </p:nvSpPr>
        <p:spPr>
          <a:xfrm>
            <a:off x="4906400" y="1820027"/>
            <a:ext cx="701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3 854</a:t>
            </a:r>
            <a:endParaRPr lang="ru-KZ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reeform 54">
            <a:extLst>
              <a:ext uri="{FF2B5EF4-FFF2-40B4-BE49-F238E27FC236}">
                <a16:creationId xmlns:a16="http://schemas.microsoft.com/office/drawing/2014/main" id="{FBDF5736-696B-4017-B3C7-192567A066C0}"/>
              </a:ext>
            </a:extLst>
          </p:cNvPr>
          <p:cNvSpPr>
            <a:spLocks/>
          </p:cNvSpPr>
          <p:nvPr/>
        </p:nvSpPr>
        <p:spPr bwMode="auto">
          <a:xfrm>
            <a:off x="4619967" y="2528407"/>
            <a:ext cx="1131195" cy="1101491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rgbClr val="006699"/>
          </a:solidFill>
          <a:ln>
            <a:noFill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66" name="Freeform 71">
            <a:extLst>
              <a:ext uri="{FF2B5EF4-FFF2-40B4-BE49-F238E27FC236}">
                <a16:creationId xmlns:a16="http://schemas.microsoft.com/office/drawing/2014/main" id="{CF412FAA-DC30-4895-A300-FB18218936C6}"/>
              </a:ext>
            </a:extLst>
          </p:cNvPr>
          <p:cNvSpPr>
            <a:spLocks/>
          </p:cNvSpPr>
          <p:nvPr/>
        </p:nvSpPr>
        <p:spPr bwMode="auto">
          <a:xfrm>
            <a:off x="4697675" y="2603246"/>
            <a:ext cx="975778" cy="951811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DB8A8C0-A522-49FA-BF1B-9A5972022DE3}"/>
              </a:ext>
            </a:extLst>
          </p:cNvPr>
          <p:cNvSpPr txBox="1"/>
          <p:nvPr/>
        </p:nvSpPr>
        <p:spPr>
          <a:xfrm>
            <a:off x="4919181" y="2976459"/>
            <a:ext cx="97729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52 830</a:t>
            </a:r>
            <a:endParaRPr lang="ru-KZ" sz="78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reeform 54">
            <a:extLst>
              <a:ext uri="{FF2B5EF4-FFF2-40B4-BE49-F238E27FC236}">
                <a16:creationId xmlns:a16="http://schemas.microsoft.com/office/drawing/2014/main" id="{C804DD37-8096-4B2C-AAB8-0D68BB45CD46}"/>
              </a:ext>
            </a:extLst>
          </p:cNvPr>
          <p:cNvSpPr>
            <a:spLocks/>
          </p:cNvSpPr>
          <p:nvPr/>
        </p:nvSpPr>
        <p:spPr bwMode="auto">
          <a:xfrm>
            <a:off x="4635206" y="3688678"/>
            <a:ext cx="1131195" cy="1101491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rgbClr val="006699"/>
          </a:solidFill>
          <a:ln>
            <a:noFill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71" name="Freeform 71">
            <a:extLst>
              <a:ext uri="{FF2B5EF4-FFF2-40B4-BE49-F238E27FC236}">
                <a16:creationId xmlns:a16="http://schemas.microsoft.com/office/drawing/2014/main" id="{1D12C3B7-F1EB-46B0-B9B8-73A1F1B5616F}"/>
              </a:ext>
            </a:extLst>
          </p:cNvPr>
          <p:cNvSpPr>
            <a:spLocks/>
          </p:cNvSpPr>
          <p:nvPr/>
        </p:nvSpPr>
        <p:spPr bwMode="auto">
          <a:xfrm>
            <a:off x="4712914" y="3763517"/>
            <a:ext cx="975778" cy="951811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73" name="Freeform 54">
            <a:extLst>
              <a:ext uri="{FF2B5EF4-FFF2-40B4-BE49-F238E27FC236}">
                <a16:creationId xmlns:a16="http://schemas.microsoft.com/office/drawing/2014/main" id="{2F11578A-7321-4E5E-ACFC-08FA80592A18}"/>
              </a:ext>
            </a:extLst>
          </p:cNvPr>
          <p:cNvSpPr>
            <a:spLocks/>
          </p:cNvSpPr>
          <p:nvPr/>
        </p:nvSpPr>
        <p:spPr bwMode="auto">
          <a:xfrm>
            <a:off x="4632544" y="4943559"/>
            <a:ext cx="1131195" cy="1101491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rgbClr val="006699"/>
          </a:solidFill>
          <a:ln>
            <a:noFill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76" name="Freeform 71">
            <a:extLst>
              <a:ext uri="{FF2B5EF4-FFF2-40B4-BE49-F238E27FC236}">
                <a16:creationId xmlns:a16="http://schemas.microsoft.com/office/drawing/2014/main" id="{2AAF5247-BE6B-4D1E-B3F9-78D1D84D5278}"/>
              </a:ext>
            </a:extLst>
          </p:cNvPr>
          <p:cNvSpPr>
            <a:spLocks/>
          </p:cNvSpPr>
          <p:nvPr/>
        </p:nvSpPr>
        <p:spPr bwMode="auto">
          <a:xfrm>
            <a:off x="4710252" y="5018398"/>
            <a:ext cx="975778" cy="951811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0691673-A124-4276-97CB-3414655256E1}"/>
              </a:ext>
            </a:extLst>
          </p:cNvPr>
          <p:cNvSpPr txBox="1"/>
          <p:nvPr/>
        </p:nvSpPr>
        <p:spPr>
          <a:xfrm>
            <a:off x="4917957" y="4114134"/>
            <a:ext cx="6019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10 003</a:t>
            </a:r>
            <a:endParaRPr lang="ru-KZ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525531B-C9F1-49B5-BA83-9D9C6B2408D2}"/>
              </a:ext>
            </a:extLst>
          </p:cNvPr>
          <p:cNvSpPr txBox="1"/>
          <p:nvPr/>
        </p:nvSpPr>
        <p:spPr>
          <a:xfrm>
            <a:off x="4952865" y="5364344"/>
            <a:ext cx="6019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9 023</a:t>
            </a:r>
            <a:endParaRPr lang="ru-KZ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Freeform 54">
            <a:extLst>
              <a:ext uri="{FF2B5EF4-FFF2-40B4-BE49-F238E27FC236}">
                <a16:creationId xmlns:a16="http://schemas.microsoft.com/office/drawing/2014/main" id="{0D327478-C35E-404D-8953-5D39838AFEF9}"/>
              </a:ext>
            </a:extLst>
          </p:cNvPr>
          <p:cNvSpPr>
            <a:spLocks/>
          </p:cNvSpPr>
          <p:nvPr/>
        </p:nvSpPr>
        <p:spPr bwMode="auto">
          <a:xfrm>
            <a:off x="1127807" y="1415816"/>
            <a:ext cx="1131195" cy="1101491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rgbClr val="006699"/>
          </a:solidFill>
          <a:ln>
            <a:noFill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5" name="Freeform 71">
            <a:extLst>
              <a:ext uri="{FF2B5EF4-FFF2-40B4-BE49-F238E27FC236}">
                <a16:creationId xmlns:a16="http://schemas.microsoft.com/office/drawing/2014/main" id="{4A5D5668-4D07-4F19-A2B8-EF82471B14B5}"/>
              </a:ext>
            </a:extLst>
          </p:cNvPr>
          <p:cNvSpPr>
            <a:spLocks/>
          </p:cNvSpPr>
          <p:nvPr/>
        </p:nvSpPr>
        <p:spPr bwMode="auto">
          <a:xfrm>
            <a:off x="1205515" y="1490655"/>
            <a:ext cx="975778" cy="951811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6" name="Freeform 54">
            <a:extLst>
              <a:ext uri="{FF2B5EF4-FFF2-40B4-BE49-F238E27FC236}">
                <a16:creationId xmlns:a16="http://schemas.microsoft.com/office/drawing/2014/main" id="{2F8C7FE7-32D8-44AC-A4F0-E9CEC6E4DFDD}"/>
              </a:ext>
            </a:extLst>
          </p:cNvPr>
          <p:cNvSpPr>
            <a:spLocks/>
          </p:cNvSpPr>
          <p:nvPr/>
        </p:nvSpPr>
        <p:spPr bwMode="auto">
          <a:xfrm>
            <a:off x="1115290" y="2517227"/>
            <a:ext cx="1131195" cy="1101491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rgbClr val="006699"/>
          </a:solidFill>
          <a:ln>
            <a:noFill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7" name="Freeform 71">
            <a:extLst>
              <a:ext uri="{FF2B5EF4-FFF2-40B4-BE49-F238E27FC236}">
                <a16:creationId xmlns:a16="http://schemas.microsoft.com/office/drawing/2014/main" id="{D47791D4-75C5-4DED-B8F1-6BB0A28F2FF0}"/>
              </a:ext>
            </a:extLst>
          </p:cNvPr>
          <p:cNvSpPr>
            <a:spLocks/>
          </p:cNvSpPr>
          <p:nvPr/>
        </p:nvSpPr>
        <p:spPr bwMode="auto">
          <a:xfrm>
            <a:off x="1192998" y="2592066"/>
            <a:ext cx="975778" cy="951811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8" name="Freeform 54">
            <a:extLst>
              <a:ext uri="{FF2B5EF4-FFF2-40B4-BE49-F238E27FC236}">
                <a16:creationId xmlns:a16="http://schemas.microsoft.com/office/drawing/2014/main" id="{25FBF75F-F94E-4B0F-B5C8-21EA534EF559}"/>
              </a:ext>
            </a:extLst>
          </p:cNvPr>
          <p:cNvSpPr>
            <a:spLocks/>
          </p:cNvSpPr>
          <p:nvPr/>
        </p:nvSpPr>
        <p:spPr bwMode="auto">
          <a:xfrm>
            <a:off x="1115290" y="3697174"/>
            <a:ext cx="1131195" cy="1101491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rgbClr val="006699"/>
          </a:solidFill>
          <a:ln>
            <a:noFill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9" name="Freeform 71">
            <a:extLst>
              <a:ext uri="{FF2B5EF4-FFF2-40B4-BE49-F238E27FC236}">
                <a16:creationId xmlns:a16="http://schemas.microsoft.com/office/drawing/2014/main" id="{90E47F57-4FDC-45E1-8314-FC77C0ABA170}"/>
              </a:ext>
            </a:extLst>
          </p:cNvPr>
          <p:cNvSpPr>
            <a:spLocks/>
          </p:cNvSpPr>
          <p:nvPr/>
        </p:nvSpPr>
        <p:spPr bwMode="auto">
          <a:xfrm>
            <a:off x="1192998" y="3772013"/>
            <a:ext cx="975778" cy="951811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90" name="Freeform 54">
            <a:extLst>
              <a:ext uri="{FF2B5EF4-FFF2-40B4-BE49-F238E27FC236}">
                <a16:creationId xmlns:a16="http://schemas.microsoft.com/office/drawing/2014/main" id="{1D5A6B80-BA61-45B7-8B3B-1887CDB15238}"/>
              </a:ext>
            </a:extLst>
          </p:cNvPr>
          <p:cNvSpPr>
            <a:spLocks/>
          </p:cNvSpPr>
          <p:nvPr/>
        </p:nvSpPr>
        <p:spPr bwMode="auto">
          <a:xfrm>
            <a:off x="1127807" y="4967267"/>
            <a:ext cx="1131195" cy="1101491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rgbClr val="006699"/>
          </a:solidFill>
          <a:ln>
            <a:noFill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91" name="Freeform 71">
            <a:extLst>
              <a:ext uri="{FF2B5EF4-FFF2-40B4-BE49-F238E27FC236}">
                <a16:creationId xmlns:a16="http://schemas.microsoft.com/office/drawing/2014/main" id="{3F47003A-7EC1-4D1D-93BE-001F5A500665}"/>
              </a:ext>
            </a:extLst>
          </p:cNvPr>
          <p:cNvSpPr>
            <a:spLocks/>
          </p:cNvSpPr>
          <p:nvPr/>
        </p:nvSpPr>
        <p:spPr bwMode="auto">
          <a:xfrm>
            <a:off x="1205515" y="5042106"/>
            <a:ext cx="975778" cy="951811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593D0F4-456D-4047-8C10-E0296DB534AD}"/>
              </a:ext>
            </a:extLst>
          </p:cNvPr>
          <p:cNvSpPr txBox="1"/>
          <p:nvPr/>
        </p:nvSpPr>
        <p:spPr>
          <a:xfrm>
            <a:off x="1504327" y="1837526"/>
            <a:ext cx="754562" cy="459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  <a:endParaRPr lang="ru-KZ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BE3697F1-E842-4F04-819A-11CE7B2D4AA2}"/>
              </a:ext>
            </a:extLst>
          </p:cNvPr>
          <p:cNvSpPr txBox="1"/>
          <p:nvPr/>
        </p:nvSpPr>
        <p:spPr>
          <a:xfrm>
            <a:off x="1538549" y="2943161"/>
            <a:ext cx="673268" cy="499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ru-KZ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7BC3571A-8BCF-493B-96DB-50285637C20D}"/>
              </a:ext>
            </a:extLst>
          </p:cNvPr>
          <p:cNvSpPr txBox="1"/>
          <p:nvPr/>
        </p:nvSpPr>
        <p:spPr>
          <a:xfrm>
            <a:off x="1535574" y="4112738"/>
            <a:ext cx="539043" cy="79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ru-KZ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BF2D3328-CAF4-4859-8190-9EF5F3EC3782}"/>
              </a:ext>
            </a:extLst>
          </p:cNvPr>
          <p:cNvSpPr txBox="1"/>
          <p:nvPr/>
        </p:nvSpPr>
        <p:spPr>
          <a:xfrm>
            <a:off x="1499595" y="5398888"/>
            <a:ext cx="813410" cy="459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endParaRPr lang="ru-KZ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57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110">
            <a:extLst>
              <a:ext uri="{FF2B5EF4-FFF2-40B4-BE49-F238E27FC236}">
                <a16:creationId xmlns:a16="http://schemas.microsoft.com/office/drawing/2014/main" id="{15787BA6-DFDE-4C80-A1C2-9296FA1CBA7F}"/>
              </a:ext>
            </a:extLst>
          </p:cNvPr>
          <p:cNvCxnSpPr>
            <a:cxnSpLocks/>
          </p:cNvCxnSpPr>
          <p:nvPr/>
        </p:nvCxnSpPr>
        <p:spPr>
          <a:xfrm>
            <a:off x="5363717" y="4228577"/>
            <a:ext cx="97773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08DBF73-2C96-4275-8F68-FAB1A3EC67D9}"/>
              </a:ext>
            </a:extLst>
          </p:cNvPr>
          <p:cNvGrpSpPr/>
          <p:nvPr/>
        </p:nvGrpSpPr>
        <p:grpSpPr>
          <a:xfrm>
            <a:off x="5174373" y="3331569"/>
            <a:ext cx="648867" cy="438647"/>
            <a:chOff x="8582744" y="679236"/>
            <a:chExt cx="1153541" cy="779817"/>
          </a:xfrm>
        </p:grpSpPr>
        <p:graphicFrame>
          <p:nvGraphicFramePr>
            <p:cNvPr id="44" name="Chart 97">
              <a:extLst>
                <a:ext uri="{FF2B5EF4-FFF2-40B4-BE49-F238E27FC236}">
                  <a16:creationId xmlns:a16="http://schemas.microsoft.com/office/drawing/2014/main" id="{C61D757D-8A1F-4632-95CE-047052E8FD30}"/>
                </a:ext>
              </a:extLst>
            </p:cNvPr>
            <p:cNvGraphicFramePr/>
            <p:nvPr>
              <p:extLst/>
            </p:nvPr>
          </p:nvGraphicFramePr>
          <p:xfrm>
            <a:off x="8582744" y="679236"/>
            <a:ext cx="1153541" cy="7798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Oval 98">
              <a:extLst>
                <a:ext uri="{FF2B5EF4-FFF2-40B4-BE49-F238E27FC236}">
                  <a16:creationId xmlns:a16="http://schemas.microsoft.com/office/drawing/2014/main" id="{E63F560C-E2E6-4968-9AA5-91629ED81726}"/>
                </a:ext>
              </a:extLst>
            </p:cNvPr>
            <p:cNvSpPr/>
            <p:nvPr/>
          </p:nvSpPr>
          <p:spPr>
            <a:xfrm>
              <a:off x="8981293" y="881900"/>
              <a:ext cx="359469" cy="374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A97B3E-BE7A-4C81-8F6E-C8A9E07818DD}"/>
                </a:ext>
              </a:extLst>
            </p:cNvPr>
            <p:cNvSpPr txBox="1"/>
            <p:nvPr/>
          </p:nvSpPr>
          <p:spPr>
            <a:xfrm>
              <a:off x="8906806" y="926587"/>
              <a:ext cx="521143" cy="27357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000" dirty="0">
                <a:solidFill>
                  <a:schemeClr val="accent1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3" name="Straight Connector 110">
            <a:extLst>
              <a:ext uri="{FF2B5EF4-FFF2-40B4-BE49-F238E27FC236}">
                <a16:creationId xmlns:a16="http://schemas.microsoft.com/office/drawing/2014/main" id="{1BCFED65-8157-4937-B5CD-EE6772DA591F}"/>
              </a:ext>
            </a:extLst>
          </p:cNvPr>
          <p:cNvCxnSpPr>
            <a:cxnSpLocks/>
          </p:cNvCxnSpPr>
          <p:nvPr/>
        </p:nvCxnSpPr>
        <p:spPr>
          <a:xfrm>
            <a:off x="5418117" y="4698273"/>
            <a:ext cx="97773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10">
            <a:extLst>
              <a:ext uri="{FF2B5EF4-FFF2-40B4-BE49-F238E27FC236}">
                <a16:creationId xmlns:a16="http://schemas.microsoft.com/office/drawing/2014/main" id="{E7C93E56-46E4-42D2-B413-D660C395B843}"/>
              </a:ext>
            </a:extLst>
          </p:cNvPr>
          <p:cNvCxnSpPr>
            <a:cxnSpLocks/>
          </p:cNvCxnSpPr>
          <p:nvPr/>
        </p:nvCxnSpPr>
        <p:spPr>
          <a:xfrm>
            <a:off x="5444458" y="4902234"/>
            <a:ext cx="97773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5F7EF3C-C7C4-4D69-8689-8433A41EB6CF}"/>
              </a:ext>
            </a:extLst>
          </p:cNvPr>
          <p:cNvSpPr txBox="1"/>
          <p:nvPr/>
        </p:nvSpPr>
        <p:spPr>
          <a:xfrm rot="10800000" flipH="1" flipV="1">
            <a:off x="5118399" y="935601"/>
            <a:ext cx="145016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ӨТІНІШТЕРДІҢ ҚҰРЫЛЫМЫ</a:t>
            </a:r>
            <a:endParaRPr lang="en-US" sz="10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B55CF13-65BF-4D60-83B8-C46002AFA588}"/>
              </a:ext>
            </a:extLst>
          </p:cNvPr>
          <p:cNvSpPr txBox="1"/>
          <p:nvPr/>
        </p:nvSpPr>
        <p:spPr>
          <a:xfrm flipH="1">
            <a:off x="3554876" y="945060"/>
            <a:ext cx="1416763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 БЕРУШІНІҢ ПОРТРЕТІ</a:t>
            </a:r>
            <a:endParaRPr lang="en-US" sz="10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5" name="Группа 374">
            <a:extLst>
              <a:ext uri="{FF2B5EF4-FFF2-40B4-BE49-F238E27FC236}">
                <a16:creationId xmlns:a16="http://schemas.microsoft.com/office/drawing/2014/main" id="{B05788A1-A5D1-4783-9119-63663B660F34}"/>
              </a:ext>
            </a:extLst>
          </p:cNvPr>
          <p:cNvGrpSpPr/>
          <p:nvPr/>
        </p:nvGrpSpPr>
        <p:grpSpPr>
          <a:xfrm>
            <a:off x="3478399" y="1616013"/>
            <a:ext cx="1543767" cy="2894975"/>
            <a:chOff x="6940097" y="1108656"/>
            <a:chExt cx="2334792" cy="3328805"/>
          </a:xfrm>
        </p:grpSpPr>
        <p:grpSp>
          <p:nvGrpSpPr>
            <p:cNvPr id="356" name="Группа 355">
              <a:extLst>
                <a:ext uri="{FF2B5EF4-FFF2-40B4-BE49-F238E27FC236}">
                  <a16:creationId xmlns:a16="http://schemas.microsoft.com/office/drawing/2014/main" id="{83ACA59C-4C97-4F37-92A0-6A3D0010DD98}"/>
                </a:ext>
              </a:extLst>
            </p:cNvPr>
            <p:cNvGrpSpPr/>
            <p:nvPr/>
          </p:nvGrpSpPr>
          <p:grpSpPr>
            <a:xfrm>
              <a:off x="6940097" y="1108656"/>
              <a:ext cx="2334792" cy="3328805"/>
              <a:chOff x="6738251" y="1108656"/>
              <a:chExt cx="2334792" cy="3328805"/>
            </a:xfrm>
          </p:grpSpPr>
          <p:grpSp>
            <p:nvGrpSpPr>
              <p:cNvPr id="67" name="Group 52">
                <a:extLst>
                  <a:ext uri="{FF2B5EF4-FFF2-40B4-BE49-F238E27FC236}">
                    <a16:creationId xmlns:a16="http://schemas.microsoft.com/office/drawing/2014/main" id="{779907FD-AB9A-452B-BEE7-8F4B07D67667}"/>
                  </a:ext>
                </a:extLst>
              </p:cNvPr>
              <p:cNvGrpSpPr/>
              <p:nvPr/>
            </p:nvGrpSpPr>
            <p:grpSpPr>
              <a:xfrm rot="16200000">
                <a:off x="5941928" y="2076831"/>
                <a:ext cx="2985099" cy="1392454"/>
                <a:chOff x="2282825" y="4049713"/>
                <a:chExt cx="4552950" cy="2117725"/>
              </a:xfrm>
            </p:grpSpPr>
            <p:sp>
              <p:nvSpPr>
                <p:cNvPr id="69" name="Freeform 6">
                  <a:extLst>
                    <a:ext uri="{FF2B5EF4-FFF2-40B4-BE49-F238E27FC236}">
                      <a16:creationId xmlns:a16="http://schemas.microsoft.com/office/drawing/2014/main" id="{E6715A89-7B91-4E79-B343-86B9E6F8C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5300" y="4049713"/>
                  <a:ext cx="1260475" cy="1335088"/>
                </a:xfrm>
                <a:custGeom>
                  <a:avLst/>
                  <a:gdLst>
                    <a:gd name="T0" fmla="*/ 21 w 103"/>
                    <a:gd name="T1" fmla="*/ 0 h 109"/>
                    <a:gd name="T2" fmla="*/ 103 w 103"/>
                    <a:gd name="T3" fmla="*/ 0 h 109"/>
                    <a:gd name="T4" fmla="*/ 58 w 103"/>
                    <a:gd name="T5" fmla="*/ 109 h 109"/>
                    <a:gd name="T6" fmla="*/ 0 w 103"/>
                    <a:gd name="T7" fmla="*/ 51 h 109"/>
                    <a:gd name="T8" fmla="*/ 21 w 103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9">
                      <a:moveTo>
                        <a:pt x="21" y="0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0" y="42"/>
                        <a:pt x="84" y="79"/>
                        <a:pt x="58" y="109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1" y="36"/>
                        <a:pt x="18" y="19"/>
                        <a:pt x="2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8">
                  <a:extLst>
                    <a:ext uri="{FF2B5EF4-FFF2-40B4-BE49-F238E27FC236}">
                      <a16:creationId xmlns:a16="http://schemas.microsoft.com/office/drawing/2014/main" id="{ACC1E93E-12C0-4827-841D-18BF8E23A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2825" y="4049713"/>
                  <a:ext cx="1260475" cy="1335088"/>
                </a:xfrm>
                <a:custGeom>
                  <a:avLst/>
                  <a:gdLst>
                    <a:gd name="T0" fmla="*/ 103 w 103"/>
                    <a:gd name="T1" fmla="*/ 51 h 109"/>
                    <a:gd name="T2" fmla="*/ 45 w 103"/>
                    <a:gd name="T3" fmla="*/ 109 h 109"/>
                    <a:gd name="T4" fmla="*/ 0 w 103"/>
                    <a:gd name="T5" fmla="*/ 0 h 109"/>
                    <a:gd name="T6" fmla="*/ 83 w 103"/>
                    <a:gd name="T7" fmla="*/ 0 h 109"/>
                    <a:gd name="T8" fmla="*/ 103 w 103"/>
                    <a:gd name="T9" fmla="*/ 51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9">
                      <a:moveTo>
                        <a:pt x="103" y="51"/>
                      </a:moveTo>
                      <a:cubicBezTo>
                        <a:pt x="45" y="109"/>
                        <a:pt x="45" y="109"/>
                        <a:pt x="45" y="109"/>
                      </a:cubicBezTo>
                      <a:cubicBezTo>
                        <a:pt x="20" y="79"/>
                        <a:pt x="3" y="42"/>
                        <a:pt x="0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5" y="19"/>
                        <a:pt x="92" y="36"/>
                        <a:pt x="103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1">
                  <a:extLst>
                    <a:ext uri="{FF2B5EF4-FFF2-40B4-BE49-F238E27FC236}">
                      <a16:creationId xmlns:a16="http://schemas.microsoft.com/office/drawing/2014/main" id="{BA971AED-8890-406C-BF43-E716BBD69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7050" y="4906963"/>
                  <a:ext cx="1333500" cy="1260475"/>
                </a:xfrm>
                <a:custGeom>
                  <a:avLst/>
                  <a:gdLst>
                    <a:gd name="T0" fmla="*/ 109 w 109"/>
                    <a:gd name="T1" fmla="*/ 20 h 103"/>
                    <a:gd name="T2" fmla="*/ 109 w 109"/>
                    <a:gd name="T3" fmla="*/ 103 h 103"/>
                    <a:gd name="T4" fmla="*/ 0 w 109"/>
                    <a:gd name="T5" fmla="*/ 58 h 103"/>
                    <a:gd name="T6" fmla="*/ 58 w 109"/>
                    <a:gd name="T7" fmla="*/ 0 h 103"/>
                    <a:gd name="T8" fmla="*/ 109 w 109"/>
                    <a:gd name="T9" fmla="*/ 2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103">
                      <a:moveTo>
                        <a:pt x="109" y="20"/>
                      </a:moveTo>
                      <a:cubicBezTo>
                        <a:pt x="109" y="103"/>
                        <a:pt x="109" y="103"/>
                        <a:pt x="109" y="103"/>
                      </a:cubicBezTo>
                      <a:cubicBezTo>
                        <a:pt x="67" y="100"/>
                        <a:pt x="30" y="83"/>
                        <a:pt x="0" y="58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73" y="11"/>
                        <a:pt x="90" y="18"/>
                        <a:pt x="109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2">
                  <a:extLst>
                    <a:ext uri="{FF2B5EF4-FFF2-40B4-BE49-F238E27FC236}">
                      <a16:creationId xmlns:a16="http://schemas.microsoft.com/office/drawing/2014/main" id="{6B8BC5F1-4528-4BDD-B7DC-D6905BDC6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0750" y="4906963"/>
                  <a:ext cx="1322388" cy="1260475"/>
                </a:xfrm>
                <a:custGeom>
                  <a:avLst/>
                  <a:gdLst>
                    <a:gd name="T0" fmla="*/ 50 w 108"/>
                    <a:gd name="T1" fmla="*/ 0 h 103"/>
                    <a:gd name="T2" fmla="*/ 108 w 108"/>
                    <a:gd name="T3" fmla="*/ 58 h 103"/>
                    <a:gd name="T4" fmla="*/ 0 w 108"/>
                    <a:gd name="T5" fmla="*/ 103 h 103"/>
                    <a:gd name="T6" fmla="*/ 0 w 108"/>
                    <a:gd name="T7" fmla="*/ 20 h 103"/>
                    <a:gd name="T8" fmla="*/ 50 w 108"/>
                    <a:gd name="T9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103">
                      <a:moveTo>
                        <a:pt x="50" y="0"/>
                      </a:moveTo>
                      <a:cubicBezTo>
                        <a:pt x="108" y="58"/>
                        <a:pt x="108" y="58"/>
                        <a:pt x="108" y="58"/>
                      </a:cubicBezTo>
                      <a:cubicBezTo>
                        <a:pt x="79" y="83"/>
                        <a:pt x="41" y="100"/>
                        <a:pt x="0" y="10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8" y="18"/>
                        <a:pt x="36" y="11"/>
                        <a:pt x="5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1B404E2-62F0-4325-A29D-2B9809A4A482}"/>
                  </a:ext>
                </a:extLst>
              </p:cNvPr>
              <p:cNvSpPr txBox="1"/>
              <p:nvPr/>
            </p:nvSpPr>
            <p:spPr>
              <a:xfrm>
                <a:off x="7095114" y="1108656"/>
                <a:ext cx="1795912" cy="353899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 </a:t>
                </a:r>
                <a:r>
                  <a:rPr lang="ru-RU" sz="1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жас</a:t>
                </a:r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ru-RU" sz="9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(ер </a:t>
                </a:r>
                <a:r>
                  <a:rPr lang="ru-RU" sz="9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адам</a:t>
                </a:r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730D3B1-0D22-488F-A46C-30E9660C149A}"/>
                  </a:ext>
                </a:extLst>
              </p:cNvPr>
              <p:cNvSpPr txBox="1"/>
              <p:nvPr/>
            </p:nvSpPr>
            <p:spPr>
              <a:xfrm>
                <a:off x="8154952" y="2059164"/>
                <a:ext cx="918091" cy="353899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 </a:t>
                </a:r>
                <a:r>
                  <a:rPr lang="ru-RU" sz="1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жас</a:t>
                </a:r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9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ер </a:t>
                </a:r>
                <a:r>
                  <a:rPr lang="ru-RU" sz="9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адам</a:t>
                </a:r>
                <a:r>
                  <a:rPr lang="ru-RU" sz="9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9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FE6741E-A9F0-459A-90CB-9604650D9701}"/>
                  </a:ext>
                </a:extLst>
              </p:cNvPr>
              <p:cNvSpPr txBox="1"/>
              <p:nvPr/>
            </p:nvSpPr>
            <p:spPr>
              <a:xfrm rot="10800000" flipV="1">
                <a:off x="8130703" y="3227005"/>
                <a:ext cx="942340" cy="176949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 </a:t>
                </a:r>
                <a:r>
                  <a:rPr lang="ru-RU" sz="1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жас</a:t>
                </a:r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D62F30-D588-42E9-89C1-A055AD1D9B6B}"/>
                  </a:ext>
                </a:extLst>
              </p:cNvPr>
              <p:cNvSpPr txBox="1"/>
              <p:nvPr/>
            </p:nvSpPr>
            <p:spPr>
              <a:xfrm>
                <a:off x="7385414" y="4083562"/>
                <a:ext cx="1483534" cy="353899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 </a:t>
                </a:r>
                <a:r>
                  <a:rPr lang="ru-RU" sz="1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жас</a:t>
                </a:r>
                <a:endParaRPr lang="ru-RU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9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әйел</a:t>
                </a:r>
                <a:r>
                  <a:rPr lang="ru-RU" sz="9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9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адам</a:t>
                </a:r>
                <a:r>
                  <a:rPr lang="ru-RU" sz="506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506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9" name="Рисунок 4">
              <a:extLst>
                <a:ext uri="{FF2B5EF4-FFF2-40B4-BE49-F238E27FC236}">
                  <a16:creationId xmlns:a16="http://schemas.microsoft.com/office/drawing/2014/main" id="{E8F689E1-F36F-4549-8CD8-6AF5BD0AA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6183" y="2931099"/>
              <a:ext cx="286173" cy="56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Рисунок 5">
              <a:extLst>
                <a:ext uri="{FF2B5EF4-FFF2-40B4-BE49-F238E27FC236}">
                  <a16:creationId xmlns:a16="http://schemas.microsoft.com/office/drawing/2014/main" id="{FE117EA5-248F-438E-B571-54421F286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8474" y="3615386"/>
              <a:ext cx="390408" cy="48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Рисунок 3">
              <a:extLst>
                <a:ext uri="{FF2B5EF4-FFF2-40B4-BE49-F238E27FC236}">
                  <a16:creationId xmlns:a16="http://schemas.microsoft.com/office/drawing/2014/main" id="{A1521C4A-BA9A-44D9-882F-D893BDC07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7398" y="1953588"/>
              <a:ext cx="365760" cy="72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C1C21B2A-22CF-4DDA-AC22-85048D780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61612" y="1413907"/>
              <a:ext cx="374410" cy="535489"/>
            </a:xfrm>
            <a:prstGeom prst="rect">
              <a:avLst/>
            </a:prstGeom>
          </p:spPr>
        </p:pic>
      </p:grpSp>
      <p:sp>
        <p:nvSpPr>
          <p:cNvPr id="97" name="Trapezoid 104">
            <a:extLst>
              <a:ext uri="{FF2B5EF4-FFF2-40B4-BE49-F238E27FC236}">
                <a16:creationId xmlns:a16="http://schemas.microsoft.com/office/drawing/2014/main" id="{F90FEF2E-5054-455D-A151-E8EB29D754E2}"/>
              </a:ext>
            </a:extLst>
          </p:cNvPr>
          <p:cNvSpPr/>
          <p:nvPr/>
        </p:nvSpPr>
        <p:spPr>
          <a:xfrm>
            <a:off x="1194596" y="5240230"/>
            <a:ext cx="1111248" cy="87467"/>
          </a:xfrm>
          <a:prstGeom prst="trapezoid">
            <a:avLst>
              <a:gd name="adj" fmla="val 5808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8" name="Trapezoid 103">
            <a:extLst>
              <a:ext uri="{FF2B5EF4-FFF2-40B4-BE49-F238E27FC236}">
                <a16:creationId xmlns:a16="http://schemas.microsoft.com/office/drawing/2014/main" id="{F9713BA7-B61D-470C-BFCF-E80A8D002816}"/>
              </a:ext>
            </a:extLst>
          </p:cNvPr>
          <p:cNvSpPr/>
          <p:nvPr/>
        </p:nvSpPr>
        <p:spPr>
          <a:xfrm>
            <a:off x="3027700" y="5263408"/>
            <a:ext cx="930012" cy="101554"/>
          </a:xfrm>
          <a:prstGeom prst="trapezoid">
            <a:avLst>
              <a:gd name="adj" fmla="val 5808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9" name="Trapezoid 102">
            <a:extLst>
              <a:ext uri="{FF2B5EF4-FFF2-40B4-BE49-F238E27FC236}">
                <a16:creationId xmlns:a16="http://schemas.microsoft.com/office/drawing/2014/main" id="{975EDECB-8105-4F9F-8CF9-859BE53C371F}"/>
              </a:ext>
            </a:extLst>
          </p:cNvPr>
          <p:cNvSpPr/>
          <p:nvPr/>
        </p:nvSpPr>
        <p:spPr>
          <a:xfrm>
            <a:off x="4886445" y="5282040"/>
            <a:ext cx="1029411" cy="113505"/>
          </a:xfrm>
          <a:prstGeom prst="trapezoid">
            <a:avLst>
              <a:gd name="adj" fmla="val 5808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0" name="Rectangle 101">
            <a:extLst>
              <a:ext uri="{FF2B5EF4-FFF2-40B4-BE49-F238E27FC236}">
                <a16:creationId xmlns:a16="http://schemas.microsoft.com/office/drawing/2014/main" id="{DB1EF3CD-4465-4D6C-8ADF-A5B0CAB054A9}"/>
              </a:ext>
            </a:extLst>
          </p:cNvPr>
          <p:cNvSpPr/>
          <p:nvPr/>
        </p:nvSpPr>
        <p:spPr>
          <a:xfrm flipV="1">
            <a:off x="279537" y="5398110"/>
            <a:ext cx="6142651" cy="720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1" name="Rectangle: Top Corners Rounded 39">
            <a:extLst>
              <a:ext uri="{FF2B5EF4-FFF2-40B4-BE49-F238E27FC236}">
                <a16:creationId xmlns:a16="http://schemas.microsoft.com/office/drawing/2014/main" id="{AE654776-2340-4384-998F-ECAC798BDCB6}"/>
              </a:ext>
            </a:extLst>
          </p:cNvPr>
          <p:cNvSpPr/>
          <p:nvPr/>
        </p:nvSpPr>
        <p:spPr>
          <a:xfrm flipV="1">
            <a:off x="1315383" y="5225829"/>
            <a:ext cx="900180" cy="7910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2" name="Rectangle: Top Corners Rounded 42">
            <a:extLst>
              <a:ext uri="{FF2B5EF4-FFF2-40B4-BE49-F238E27FC236}">
                <a16:creationId xmlns:a16="http://schemas.microsoft.com/office/drawing/2014/main" id="{268410AA-FC3D-4DEA-88DF-BABC982C1DA7}"/>
              </a:ext>
            </a:extLst>
          </p:cNvPr>
          <p:cNvSpPr/>
          <p:nvPr/>
        </p:nvSpPr>
        <p:spPr>
          <a:xfrm flipV="1">
            <a:off x="3103963" y="5262766"/>
            <a:ext cx="793771" cy="78081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3" name="Rectangle: Top Corners Rounded 45">
            <a:extLst>
              <a:ext uri="{FF2B5EF4-FFF2-40B4-BE49-F238E27FC236}">
                <a16:creationId xmlns:a16="http://schemas.microsoft.com/office/drawing/2014/main" id="{93A5F528-56A7-4A05-AC88-6F7DDE21D8EE}"/>
              </a:ext>
            </a:extLst>
          </p:cNvPr>
          <p:cNvSpPr/>
          <p:nvPr/>
        </p:nvSpPr>
        <p:spPr>
          <a:xfrm flipV="1">
            <a:off x="4968040" y="5296880"/>
            <a:ext cx="854733" cy="801722"/>
          </a:xfrm>
          <a:prstGeom prst="round2SameRect">
            <a:avLst>
              <a:gd name="adj1" fmla="val 50000"/>
              <a:gd name="adj2" fmla="val 1817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id="{3ABD1B3F-B6C0-4E7F-89E7-5C242048361E}"/>
              </a:ext>
            </a:extLst>
          </p:cNvPr>
          <p:cNvSpPr/>
          <p:nvPr/>
        </p:nvSpPr>
        <p:spPr>
          <a:xfrm flipV="1">
            <a:off x="5104280" y="5365237"/>
            <a:ext cx="627159" cy="532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5" name="Oval 51">
            <a:extLst>
              <a:ext uri="{FF2B5EF4-FFF2-40B4-BE49-F238E27FC236}">
                <a16:creationId xmlns:a16="http://schemas.microsoft.com/office/drawing/2014/main" id="{6616D30B-3B88-4D42-A984-EABA39DEA9CF}"/>
              </a:ext>
            </a:extLst>
          </p:cNvPr>
          <p:cNvSpPr/>
          <p:nvPr/>
        </p:nvSpPr>
        <p:spPr>
          <a:xfrm>
            <a:off x="3152760" y="5338436"/>
            <a:ext cx="698332" cy="5653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6" name="Oval 52">
            <a:extLst>
              <a:ext uri="{FF2B5EF4-FFF2-40B4-BE49-F238E27FC236}">
                <a16:creationId xmlns:a16="http://schemas.microsoft.com/office/drawing/2014/main" id="{CB4179A2-DFBD-4D1A-A6CD-DD86B57B49E4}"/>
              </a:ext>
            </a:extLst>
          </p:cNvPr>
          <p:cNvSpPr/>
          <p:nvPr/>
        </p:nvSpPr>
        <p:spPr>
          <a:xfrm>
            <a:off x="1426352" y="5244798"/>
            <a:ext cx="736512" cy="708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1C323B6-4363-4D07-A84C-4CE97EEFE458}"/>
              </a:ext>
            </a:extLst>
          </p:cNvPr>
          <p:cNvSpPr txBox="1"/>
          <p:nvPr/>
        </p:nvSpPr>
        <p:spPr>
          <a:xfrm>
            <a:off x="1027701" y="6340665"/>
            <a:ext cx="1331675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істелуде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F3CD00F-2075-4BED-8694-51ABC485092C}"/>
              </a:ext>
            </a:extLst>
          </p:cNvPr>
          <p:cNvSpPr txBox="1"/>
          <p:nvPr/>
        </p:nvSpPr>
        <p:spPr>
          <a:xfrm rot="10800000" flipV="1">
            <a:off x="3051484" y="6254825"/>
            <a:ext cx="960701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Проблемалық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B467459-91D0-4827-A2A3-237A64E51C8A}"/>
              </a:ext>
            </a:extLst>
          </p:cNvPr>
          <p:cNvSpPr txBox="1"/>
          <p:nvPr/>
        </p:nvSpPr>
        <p:spPr>
          <a:xfrm>
            <a:off x="5022165" y="6380649"/>
            <a:ext cx="93836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Шешу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жолдары</a:t>
            </a:r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" name="Группа 347">
            <a:extLst>
              <a:ext uri="{FF2B5EF4-FFF2-40B4-BE49-F238E27FC236}">
                <a16:creationId xmlns:a16="http://schemas.microsoft.com/office/drawing/2014/main" id="{AB80A379-FA0A-42A4-A066-2073A017B71C}"/>
              </a:ext>
            </a:extLst>
          </p:cNvPr>
          <p:cNvGrpSpPr/>
          <p:nvPr/>
        </p:nvGrpSpPr>
        <p:grpSpPr>
          <a:xfrm>
            <a:off x="5294489" y="5486120"/>
            <a:ext cx="212289" cy="282502"/>
            <a:chOff x="9003652" y="5315593"/>
            <a:chExt cx="316613" cy="466359"/>
          </a:xfrm>
        </p:grpSpPr>
        <p:grpSp>
          <p:nvGrpSpPr>
            <p:cNvPr id="342" name="Группа 341">
              <a:extLst>
                <a:ext uri="{FF2B5EF4-FFF2-40B4-BE49-F238E27FC236}">
                  <a16:creationId xmlns:a16="http://schemas.microsoft.com/office/drawing/2014/main" id="{73E850C6-5C8E-4642-ADFE-B883393984F3}"/>
                </a:ext>
              </a:extLst>
            </p:cNvPr>
            <p:cNvGrpSpPr/>
            <p:nvPr/>
          </p:nvGrpSpPr>
          <p:grpSpPr>
            <a:xfrm>
              <a:off x="9003652" y="5315593"/>
              <a:ext cx="316613" cy="466359"/>
              <a:chOff x="9056448" y="4142102"/>
              <a:chExt cx="440387" cy="688503"/>
            </a:xfrm>
          </p:grpSpPr>
          <p:sp>
            <p:nvSpPr>
              <p:cNvPr id="337" name="Google Shape;2811;p37">
                <a:extLst>
                  <a:ext uri="{FF2B5EF4-FFF2-40B4-BE49-F238E27FC236}">
                    <a16:creationId xmlns:a16="http://schemas.microsoft.com/office/drawing/2014/main" id="{78181E36-AF86-47F3-B31D-78FA1C96B427}"/>
                  </a:ext>
                </a:extLst>
              </p:cNvPr>
              <p:cNvSpPr/>
              <p:nvPr/>
            </p:nvSpPr>
            <p:spPr>
              <a:xfrm>
                <a:off x="9222279" y="4720825"/>
                <a:ext cx="109535" cy="109780"/>
              </a:xfrm>
              <a:custGeom>
                <a:avLst/>
                <a:gdLst/>
                <a:ahLst/>
                <a:cxnLst/>
                <a:rect l="l" t="t" r="r" b="b"/>
                <a:pathLst>
                  <a:path w="334153" h="334898" extrusionOk="0">
                    <a:moveTo>
                      <a:pt x="334153" y="167449"/>
                    </a:moveTo>
                    <a:cubicBezTo>
                      <a:pt x="334153" y="259929"/>
                      <a:pt x="259351" y="334899"/>
                      <a:pt x="167077" y="334899"/>
                    </a:cubicBezTo>
                    <a:cubicBezTo>
                      <a:pt x="74803" y="334899"/>
                      <a:pt x="0" y="259929"/>
                      <a:pt x="0" y="167449"/>
                    </a:cubicBezTo>
                    <a:cubicBezTo>
                      <a:pt x="0" y="74970"/>
                      <a:pt x="74803" y="0"/>
                      <a:pt x="167077" y="0"/>
                    </a:cubicBezTo>
                    <a:cubicBezTo>
                      <a:pt x="259351" y="0"/>
                      <a:pt x="334153" y="74970"/>
                      <a:pt x="334153" y="16744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2813;p37">
                <a:extLst>
                  <a:ext uri="{FF2B5EF4-FFF2-40B4-BE49-F238E27FC236}">
                    <a16:creationId xmlns:a16="http://schemas.microsoft.com/office/drawing/2014/main" id="{4B545E35-E916-4888-87D9-3BCF834865C4}"/>
                  </a:ext>
                </a:extLst>
              </p:cNvPr>
              <p:cNvSpPr/>
              <p:nvPr/>
            </p:nvSpPr>
            <p:spPr>
              <a:xfrm>
                <a:off x="9181063" y="4688072"/>
                <a:ext cx="191998" cy="95636"/>
              </a:xfrm>
              <a:custGeom>
                <a:avLst/>
                <a:gdLst/>
                <a:ahLst/>
                <a:cxnLst/>
                <a:rect l="l" t="t" r="r" b="b"/>
                <a:pathLst>
                  <a:path w="585718" h="291750" extrusionOk="0">
                    <a:moveTo>
                      <a:pt x="292812" y="291751"/>
                    </a:moveTo>
                    <a:cubicBezTo>
                      <a:pt x="210699" y="291751"/>
                      <a:pt x="131247" y="272701"/>
                      <a:pt x="74225" y="240221"/>
                    </a:cubicBezTo>
                    <a:cubicBezTo>
                      <a:pt x="26706" y="212884"/>
                      <a:pt x="0" y="178499"/>
                      <a:pt x="0" y="145828"/>
                    </a:cubicBezTo>
                    <a:cubicBezTo>
                      <a:pt x="0" y="113157"/>
                      <a:pt x="26991" y="79153"/>
                      <a:pt x="74225" y="51530"/>
                    </a:cubicBezTo>
                    <a:cubicBezTo>
                      <a:pt x="130772" y="18764"/>
                      <a:pt x="210319" y="0"/>
                      <a:pt x="292812" y="0"/>
                    </a:cubicBezTo>
                    <a:cubicBezTo>
                      <a:pt x="375305" y="0"/>
                      <a:pt x="454376" y="19050"/>
                      <a:pt x="511399" y="51530"/>
                    </a:cubicBezTo>
                    <a:cubicBezTo>
                      <a:pt x="558918" y="78772"/>
                      <a:pt x="585718" y="113157"/>
                      <a:pt x="585718" y="145828"/>
                    </a:cubicBezTo>
                    <a:cubicBezTo>
                      <a:pt x="585718" y="178499"/>
                      <a:pt x="558633" y="212503"/>
                      <a:pt x="511399" y="240221"/>
                    </a:cubicBezTo>
                    <a:cubicBezTo>
                      <a:pt x="454471" y="272987"/>
                      <a:pt x="374924" y="291751"/>
                      <a:pt x="292812" y="29175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2816;p37">
                <a:extLst>
                  <a:ext uri="{FF2B5EF4-FFF2-40B4-BE49-F238E27FC236}">
                    <a16:creationId xmlns:a16="http://schemas.microsoft.com/office/drawing/2014/main" id="{BB75FA30-B955-44C4-80BA-B33A279D7B12}"/>
                  </a:ext>
                </a:extLst>
              </p:cNvPr>
              <p:cNvSpPr/>
              <p:nvPr/>
            </p:nvSpPr>
            <p:spPr>
              <a:xfrm>
                <a:off x="9160159" y="4628593"/>
                <a:ext cx="233775" cy="116555"/>
              </a:xfrm>
              <a:custGeom>
                <a:avLst/>
                <a:gdLst/>
                <a:ahLst/>
                <a:cxnLst/>
                <a:rect l="l" t="t" r="r" b="b"/>
                <a:pathLst>
                  <a:path w="713163" h="355568" extrusionOk="0">
                    <a:moveTo>
                      <a:pt x="356582" y="355568"/>
                    </a:moveTo>
                    <a:cubicBezTo>
                      <a:pt x="256412" y="355568"/>
                      <a:pt x="159474" y="332708"/>
                      <a:pt x="90476" y="292799"/>
                    </a:cubicBezTo>
                    <a:cubicBezTo>
                      <a:pt x="32978" y="259556"/>
                      <a:pt x="0" y="217551"/>
                      <a:pt x="0" y="177737"/>
                    </a:cubicBezTo>
                    <a:cubicBezTo>
                      <a:pt x="0" y="137922"/>
                      <a:pt x="32978" y="96012"/>
                      <a:pt x="90476" y="62770"/>
                    </a:cubicBezTo>
                    <a:cubicBezTo>
                      <a:pt x="159474" y="22860"/>
                      <a:pt x="256412" y="0"/>
                      <a:pt x="356582" y="0"/>
                    </a:cubicBezTo>
                    <a:cubicBezTo>
                      <a:pt x="456752" y="0"/>
                      <a:pt x="553596" y="22860"/>
                      <a:pt x="622688" y="62770"/>
                    </a:cubicBezTo>
                    <a:cubicBezTo>
                      <a:pt x="680186" y="96012"/>
                      <a:pt x="713164" y="138017"/>
                      <a:pt x="713164" y="177832"/>
                    </a:cubicBezTo>
                    <a:cubicBezTo>
                      <a:pt x="713164" y="217646"/>
                      <a:pt x="680186" y="259556"/>
                      <a:pt x="622688" y="292799"/>
                    </a:cubicBezTo>
                    <a:cubicBezTo>
                      <a:pt x="553690" y="332708"/>
                      <a:pt x="456657" y="355568"/>
                      <a:pt x="356582" y="35556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2819;p37">
                <a:extLst>
                  <a:ext uri="{FF2B5EF4-FFF2-40B4-BE49-F238E27FC236}">
                    <a16:creationId xmlns:a16="http://schemas.microsoft.com/office/drawing/2014/main" id="{95AEAE95-34E7-47C6-8BEF-9FE12B4FCEB5}"/>
                  </a:ext>
                </a:extLst>
              </p:cNvPr>
              <p:cNvSpPr/>
              <p:nvPr/>
            </p:nvSpPr>
            <p:spPr>
              <a:xfrm>
                <a:off x="9126140" y="4525245"/>
                <a:ext cx="301814" cy="174661"/>
              </a:xfrm>
              <a:custGeom>
                <a:avLst/>
                <a:gdLst/>
                <a:ahLst/>
                <a:cxnLst/>
                <a:rect l="l" t="t" r="r" b="b"/>
                <a:pathLst>
                  <a:path w="920726" h="532828" extrusionOk="0">
                    <a:moveTo>
                      <a:pt x="920727" y="266414"/>
                    </a:moveTo>
                    <a:cubicBezTo>
                      <a:pt x="920727" y="413551"/>
                      <a:pt x="714615" y="532828"/>
                      <a:pt x="460363" y="532828"/>
                    </a:cubicBezTo>
                    <a:cubicBezTo>
                      <a:pt x="206112" y="532828"/>
                      <a:pt x="0" y="413551"/>
                      <a:pt x="0" y="266414"/>
                    </a:cubicBezTo>
                    <a:cubicBezTo>
                      <a:pt x="0" y="119278"/>
                      <a:pt x="206112" y="0"/>
                      <a:pt x="460363" y="0"/>
                    </a:cubicBezTo>
                    <a:cubicBezTo>
                      <a:pt x="714615" y="0"/>
                      <a:pt x="920727" y="119278"/>
                      <a:pt x="920727" y="266414"/>
                    </a:cubicBezTo>
                    <a:close/>
                  </a:path>
                </a:pathLst>
              </a:custGeom>
              <a:solidFill>
                <a:srgbClr val="FFDF57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2823;p37">
                <a:extLst>
                  <a:ext uri="{FF2B5EF4-FFF2-40B4-BE49-F238E27FC236}">
                    <a16:creationId xmlns:a16="http://schemas.microsoft.com/office/drawing/2014/main" id="{C8C80F53-6F90-4157-81BF-AA1D44F28B6A}"/>
                  </a:ext>
                </a:extLst>
              </p:cNvPr>
              <p:cNvSpPr/>
              <p:nvPr/>
            </p:nvSpPr>
            <p:spPr>
              <a:xfrm>
                <a:off x="9056448" y="4142102"/>
                <a:ext cx="440387" cy="475899"/>
              </a:xfrm>
              <a:custGeom>
                <a:avLst/>
                <a:gdLst/>
                <a:ahLst/>
                <a:cxnLst/>
                <a:rect l="l" t="t" r="r" b="b"/>
                <a:pathLst>
                  <a:path w="1343462" h="1451800" extrusionOk="0">
                    <a:moveTo>
                      <a:pt x="1132665" y="1449134"/>
                    </a:moveTo>
                    <a:cubicBezTo>
                      <a:pt x="1133425" y="1389317"/>
                      <a:pt x="1143689" y="1212723"/>
                      <a:pt x="1283870" y="969359"/>
                    </a:cubicBezTo>
                    <a:cubicBezTo>
                      <a:pt x="1449711" y="681419"/>
                      <a:pt x="1276837" y="0"/>
                      <a:pt x="671731" y="0"/>
                    </a:cubicBezTo>
                    <a:cubicBezTo>
                      <a:pt x="66625" y="0"/>
                      <a:pt x="-106249" y="681419"/>
                      <a:pt x="59592" y="969359"/>
                    </a:cubicBezTo>
                    <a:cubicBezTo>
                      <a:pt x="180766" y="1179767"/>
                      <a:pt x="207186" y="1366457"/>
                      <a:pt x="212698" y="1451801"/>
                    </a:cubicBezTo>
                  </a:path>
                </a:pathLst>
              </a:custGeom>
              <a:solidFill>
                <a:srgbClr val="FFDF57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2820;p37">
              <a:extLst>
                <a:ext uri="{FF2B5EF4-FFF2-40B4-BE49-F238E27FC236}">
                  <a16:creationId xmlns:a16="http://schemas.microsoft.com/office/drawing/2014/main" id="{768F4333-8371-4193-A9E7-F121F25CB2EF}"/>
                </a:ext>
              </a:extLst>
            </p:cNvPr>
            <p:cNvSpPr/>
            <p:nvPr/>
          </p:nvSpPr>
          <p:spPr>
            <a:xfrm>
              <a:off x="9113350" y="5471600"/>
              <a:ext cx="13365" cy="208226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endParaRPr sz="10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2821;p37">
              <a:extLst>
                <a:ext uri="{FF2B5EF4-FFF2-40B4-BE49-F238E27FC236}">
                  <a16:creationId xmlns:a16="http://schemas.microsoft.com/office/drawing/2014/main" id="{3956B852-5B41-4F11-B033-453021B6304B}"/>
                </a:ext>
              </a:extLst>
            </p:cNvPr>
            <p:cNvSpPr/>
            <p:nvPr/>
          </p:nvSpPr>
          <p:spPr>
            <a:xfrm>
              <a:off x="9204848" y="5471600"/>
              <a:ext cx="13365" cy="208226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endParaRPr sz="10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2822;p37">
              <a:extLst>
                <a:ext uri="{FF2B5EF4-FFF2-40B4-BE49-F238E27FC236}">
                  <a16:creationId xmlns:a16="http://schemas.microsoft.com/office/drawing/2014/main" id="{64FBCCAC-D9CF-412A-BE4A-86AADD1BD615}"/>
                </a:ext>
              </a:extLst>
            </p:cNvPr>
            <p:cNvSpPr/>
            <p:nvPr/>
          </p:nvSpPr>
          <p:spPr>
            <a:xfrm>
              <a:off x="9113350" y="5449494"/>
              <a:ext cx="104862" cy="35656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endParaRPr sz="10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53" name="Диаграмма 352">
            <a:extLst>
              <a:ext uri="{FF2B5EF4-FFF2-40B4-BE49-F238E27FC236}">
                <a16:creationId xmlns:a16="http://schemas.microsoft.com/office/drawing/2014/main" id="{75BD1756-0A49-445D-8ECA-16C514F1D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242323"/>
              </p:ext>
            </p:extLst>
          </p:nvPr>
        </p:nvGraphicFramePr>
        <p:xfrm>
          <a:off x="151656" y="1314279"/>
          <a:ext cx="3181679" cy="343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4" name="Oval 98">
            <a:extLst>
              <a:ext uri="{FF2B5EF4-FFF2-40B4-BE49-F238E27FC236}">
                <a16:creationId xmlns:a16="http://schemas.microsoft.com/office/drawing/2014/main" id="{AE95DEE4-FA66-4F38-9135-67D2FC21D040}"/>
              </a:ext>
            </a:extLst>
          </p:cNvPr>
          <p:cNvSpPr/>
          <p:nvPr/>
        </p:nvSpPr>
        <p:spPr>
          <a:xfrm>
            <a:off x="1027702" y="3913779"/>
            <a:ext cx="869059" cy="9072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D97EB9E9-1413-46BD-ADBE-8830D0E9779D}"/>
              </a:ext>
            </a:extLst>
          </p:cNvPr>
          <p:cNvSpPr txBox="1"/>
          <p:nvPr/>
        </p:nvSpPr>
        <p:spPr>
          <a:xfrm flipH="1">
            <a:off x="462933" y="954999"/>
            <a:ext cx="207094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ТҮРЛЕРІ БОЙЫНША ӨТІНІШТЕРДІҢ ҚҰРЫЛЫМЫ, %</a:t>
            </a:r>
            <a:endParaRPr lang="en-US" sz="10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7" name="Straight Connector 110">
            <a:extLst>
              <a:ext uri="{FF2B5EF4-FFF2-40B4-BE49-F238E27FC236}">
                <a16:creationId xmlns:a16="http://schemas.microsoft.com/office/drawing/2014/main" id="{FA77B5F4-F9AE-4DF1-B6D4-864AFD69AEF0}"/>
              </a:ext>
            </a:extLst>
          </p:cNvPr>
          <p:cNvCxnSpPr>
            <a:cxnSpLocks/>
          </p:cNvCxnSpPr>
          <p:nvPr/>
        </p:nvCxnSpPr>
        <p:spPr>
          <a:xfrm>
            <a:off x="4971643" y="3462417"/>
            <a:ext cx="0" cy="1392556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110">
            <a:extLst>
              <a:ext uri="{FF2B5EF4-FFF2-40B4-BE49-F238E27FC236}">
                <a16:creationId xmlns:a16="http://schemas.microsoft.com/office/drawing/2014/main" id="{EFB41886-5E03-47BB-A3CC-A4FB03C3DE14}"/>
              </a:ext>
            </a:extLst>
          </p:cNvPr>
          <p:cNvCxnSpPr>
            <a:cxnSpLocks/>
          </p:cNvCxnSpPr>
          <p:nvPr/>
        </p:nvCxnSpPr>
        <p:spPr>
          <a:xfrm>
            <a:off x="3051485" y="3443525"/>
            <a:ext cx="0" cy="1392556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TextBox 130">
            <a:extLst>
              <a:ext uri="{FF2B5EF4-FFF2-40B4-BE49-F238E27FC236}">
                <a16:creationId xmlns:a16="http://schemas.microsoft.com/office/drawing/2014/main" id="{313D2CE5-3656-42A3-83E0-9FC6B57C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757" y="2833231"/>
            <a:ext cx="1069475" cy="698398"/>
          </a:xfrm>
          <a:prstGeom prst="rect">
            <a:avLst/>
          </a:prstGeom>
          <a:noFill/>
          <a:ln>
            <a:noFill/>
          </a:ln>
        </p:spPr>
        <p:txBody>
          <a:bodyPr wrap="square" lIns="51560" tIns="25782" rIns="51560" bIns="25782">
            <a:spAutoFit/>
          </a:bodyPr>
          <a:lstStyle>
            <a:lvl1pPr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20 356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ӨТІНІШТЕР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altLang="ru-RU" sz="80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3 959 – ОА,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16 397 – </a:t>
            </a:r>
            <a:r>
              <a:rPr lang="ru-RU" altLang="ru-RU" sz="800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филиалдар</a:t>
            </a:r>
            <a:r>
              <a:rPr lang="ru-RU" altLang="ru-RU" sz="80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altLang="ru-RU" sz="800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object 4">
            <a:extLst>
              <a:ext uri="{FF2B5EF4-FFF2-40B4-BE49-F238E27FC236}">
                <a16:creationId xmlns:a16="http://schemas.microsoft.com/office/drawing/2014/main" id="{F2B773D0-A2D6-45B5-AECA-3A3C49D9265C}"/>
              </a:ext>
            </a:extLst>
          </p:cNvPr>
          <p:cNvSpPr txBox="1">
            <a:spLocks/>
          </p:cNvSpPr>
          <p:nvPr/>
        </p:nvSpPr>
        <p:spPr bwMode="auto">
          <a:xfrm>
            <a:off x="2946400" y="6762498"/>
            <a:ext cx="1452690" cy="10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709" rIns="0" bIns="0">
            <a:spAutoFit/>
          </a:bodyPr>
          <a:lstStyle>
            <a:lvl1pPr marL="7938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8220" indent="-43756" fontAlgn="base">
              <a:spcBef>
                <a:spcPts val="35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ҚР ӘРПК-де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көзделгендей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,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мемлекеттік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қызметтер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бойынша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шағымдарды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20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жұмыс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күні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емес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, 5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жұмыс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күні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ішінде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қарау</a:t>
            </a:r>
            <a:endParaRPr lang="ru-RU" altLang="en-US" sz="9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sym typeface="Impact"/>
            </a:endParaRPr>
          </a:p>
        </p:txBody>
      </p:sp>
      <p:sp>
        <p:nvSpPr>
          <p:cNvPr id="364" name="object 4">
            <a:extLst>
              <a:ext uri="{FF2B5EF4-FFF2-40B4-BE49-F238E27FC236}">
                <a16:creationId xmlns:a16="http://schemas.microsoft.com/office/drawing/2014/main" id="{3FC005BF-C3F8-49B6-A347-522A73FF1FCF}"/>
              </a:ext>
            </a:extLst>
          </p:cNvPr>
          <p:cNvSpPr txBox="1">
            <a:spLocks/>
          </p:cNvSpPr>
          <p:nvPr/>
        </p:nvSpPr>
        <p:spPr bwMode="auto">
          <a:xfrm>
            <a:off x="4684889" y="6734095"/>
            <a:ext cx="1710955" cy="4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709" rIns="0" bIns="0">
            <a:spAutoFit/>
          </a:bodyPr>
          <a:lstStyle>
            <a:lvl1pPr marL="7938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8220" indent="-43756" fontAlgn="base">
              <a:spcBef>
                <a:spcPts val="35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«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Мемлекеттік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қызметтер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көрсету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туралы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» ҚР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Заңына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өзгерістер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енгізу</a:t>
            </a:r>
            <a:endParaRPr lang="ru-RU" altLang="en-US" sz="10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sym typeface="Impact"/>
            </a:endParaRPr>
          </a:p>
        </p:txBody>
      </p:sp>
      <p:sp>
        <p:nvSpPr>
          <p:cNvPr id="365" name="object 4">
            <a:extLst>
              <a:ext uri="{FF2B5EF4-FFF2-40B4-BE49-F238E27FC236}">
                <a16:creationId xmlns:a16="http://schemas.microsoft.com/office/drawing/2014/main" id="{797DD1B4-140C-410A-9C09-0DEC88148157}"/>
              </a:ext>
            </a:extLst>
          </p:cNvPr>
          <p:cNvSpPr txBox="1">
            <a:spLocks/>
          </p:cNvSpPr>
          <p:nvPr/>
        </p:nvSpPr>
        <p:spPr bwMode="auto">
          <a:xfrm>
            <a:off x="871070" y="6734095"/>
            <a:ext cx="1604069" cy="115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709" rIns="0" bIns="0">
            <a:spAutoFit/>
          </a:bodyPr>
          <a:lstStyle>
            <a:lvl1pPr marL="7938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8220" indent="-43756" fontAlgn="base"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жолданымдарға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жауаптарды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жеке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талдау</a:t>
            </a:r>
            <a:endParaRPr lang="ru-RU" altLang="en-US" sz="10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sym typeface="Impact"/>
            </a:endParaRPr>
          </a:p>
          <a:p>
            <a:pPr marL="48220" indent="-43756" fontAlgn="base"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филиалдардың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рейтингтік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бағасына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жауаптардың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сапасын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қосу</a:t>
            </a:r>
            <a:endParaRPr lang="ru-RU" altLang="en-US" sz="10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sym typeface="Impact"/>
            </a:endParaRPr>
          </a:p>
          <a:p>
            <a:pPr marL="48220" indent="-43756" fontAlgn="base"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қажет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болған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жағдайда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қызметтік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тексеру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 </a:t>
            </a:r>
            <a:r>
              <a:rPr lang="ru-RU" altLang="en-US" sz="1000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жүргізу</a:t>
            </a:r>
            <a:endParaRPr lang="ru-RU" altLang="en-US" sz="10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sym typeface="Impact"/>
            </a:endParaRPr>
          </a:p>
        </p:txBody>
      </p:sp>
      <p:pic>
        <p:nvPicPr>
          <p:cNvPr id="3074" name="Picture 2" descr="Портфель Компьютерные Иконки Сумка, сумка, синий, прямоугольник, кожа png |  PNGWing">
            <a:extLst>
              <a:ext uri="{FF2B5EF4-FFF2-40B4-BE49-F238E27FC236}">
                <a16:creationId xmlns:a16="http://schemas.microsoft.com/office/drawing/2014/main" id="{AA6F9FD5-5F68-4B82-B1CE-691E853E8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2" t="14641" r="23679" b="16107"/>
          <a:stretch/>
        </p:blipFill>
        <p:spPr bwMode="auto">
          <a:xfrm>
            <a:off x="1531200" y="5341650"/>
            <a:ext cx="492634" cy="5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опросительный знак – Бесплатные иконки: интерфейс">
            <a:extLst>
              <a:ext uri="{FF2B5EF4-FFF2-40B4-BE49-F238E27FC236}">
                <a16:creationId xmlns:a16="http://schemas.microsoft.com/office/drawing/2014/main" id="{77558B02-DCB5-48E7-87C0-B4B7A258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52" y="5433864"/>
            <a:ext cx="209253" cy="20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4" name="Группа 373">
            <a:extLst>
              <a:ext uri="{FF2B5EF4-FFF2-40B4-BE49-F238E27FC236}">
                <a16:creationId xmlns:a16="http://schemas.microsoft.com/office/drawing/2014/main" id="{2CCEAAC6-9E71-4194-BAF9-C1A063842563}"/>
              </a:ext>
            </a:extLst>
          </p:cNvPr>
          <p:cNvGrpSpPr/>
          <p:nvPr/>
        </p:nvGrpSpPr>
        <p:grpSpPr>
          <a:xfrm>
            <a:off x="3237769" y="5563300"/>
            <a:ext cx="481258" cy="267754"/>
            <a:chOff x="2781265" y="5090405"/>
            <a:chExt cx="498446" cy="484860"/>
          </a:xfrm>
        </p:grpSpPr>
        <p:grpSp>
          <p:nvGrpSpPr>
            <p:cNvPr id="371" name="Группа 370">
              <a:extLst>
                <a:ext uri="{FF2B5EF4-FFF2-40B4-BE49-F238E27FC236}">
                  <a16:creationId xmlns:a16="http://schemas.microsoft.com/office/drawing/2014/main" id="{D92F38A7-C07A-45B6-9E97-5E089A2A011E}"/>
                </a:ext>
              </a:extLst>
            </p:cNvPr>
            <p:cNvGrpSpPr/>
            <p:nvPr/>
          </p:nvGrpSpPr>
          <p:grpSpPr>
            <a:xfrm>
              <a:off x="2797118" y="5090405"/>
              <a:ext cx="482593" cy="483338"/>
              <a:chOff x="960444" y="5948228"/>
              <a:chExt cx="413601" cy="276858"/>
            </a:xfrm>
          </p:grpSpPr>
          <p:sp>
            <p:nvSpPr>
              <p:cNvPr id="366" name="Google Shape;2708;p37">
                <a:extLst>
                  <a:ext uri="{FF2B5EF4-FFF2-40B4-BE49-F238E27FC236}">
                    <a16:creationId xmlns:a16="http://schemas.microsoft.com/office/drawing/2014/main" id="{F33AE311-CA1A-4967-A8B6-433D1501FE5F}"/>
                  </a:ext>
                </a:extLst>
              </p:cNvPr>
              <p:cNvSpPr/>
              <p:nvPr/>
            </p:nvSpPr>
            <p:spPr>
              <a:xfrm>
                <a:off x="1116831" y="5948228"/>
                <a:ext cx="257214" cy="148581"/>
              </a:xfrm>
              <a:custGeom>
                <a:avLst/>
                <a:gdLst/>
                <a:ahLst/>
                <a:cxnLst/>
                <a:rect l="l" t="t" r="r" b="b"/>
                <a:pathLst>
                  <a:path w="675989" h="390489" extrusionOk="0">
                    <a:moveTo>
                      <a:pt x="98869" y="333375"/>
                    </a:moveTo>
                    <a:cubicBezTo>
                      <a:pt x="-32956" y="257175"/>
                      <a:pt x="-32956" y="133350"/>
                      <a:pt x="98869" y="57150"/>
                    </a:cubicBezTo>
                    <a:cubicBezTo>
                      <a:pt x="230695" y="-19050"/>
                      <a:pt x="445294" y="-19050"/>
                      <a:pt x="577120" y="57150"/>
                    </a:cubicBezTo>
                    <a:cubicBezTo>
                      <a:pt x="708946" y="133350"/>
                      <a:pt x="708946" y="257175"/>
                      <a:pt x="577120" y="333375"/>
                    </a:cubicBezTo>
                    <a:cubicBezTo>
                      <a:pt x="445294" y="409575"/>
                      <a:pt x="230695" y="409480"/>
                      <a:pt x="98869" y="333375"/>
                    </a:cubicBezTo>
                    <a:close/>
                    <a:moveTo>
                      <a:pt x="535019" y="81534"/>
                    </a:moveTo>
                    <a:cubicBezTo>
                      <a:pt x="426339" y="18860"/>
                      <a:pt x="249269" y="18764"/>
                      <a:pt x="140970" y="81534"/>
                    </a:cubicBezTo>
                    <a:cubicBezTo>
                      <a:pt x="32671" y="144304"/>
                      <a:pt x="32290" y="246316"/>
                      <a:pt x="140970" y="309086"/>
                    </a:cubicBezTo>
                    <a:cubicBezTo>
                      <a:pt x="249650" y="371856"/>
                      <a:pt x="426720" y="371856"/>
                      <a:pt x="535019" y="309086"/>
                    </a:cubicBezTo>
                    <a:cubicBezTo>
                      <a:pt x="643319" y="246316"/>
                      <a:pt x="644176" y="144304"/>
                      <a:pt x="535019" y="815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2711;p37">
                <a:extLst>
                  <a:ext uri="{FF2B5EF4-FFF2-40B4-BE49-F238E27FC236}">
                    <a16:creationId xmlns:a16="http://schemas.microsoft.com/office/drawing/2014/main" id="{67F30B9E-007B-4223-8EA8-F4F73D39AC0F}"/>
                  </a:ext>
                </a:extLst>
              </p:cNvPr>
              <p:cNvSpPr/>
              <p:nvPr/>
            </p:nvSpPr>
            <p:spPr>
              <a:xfrm>
                <a:off x="1113497" y="6091459"/>
                <a:ext cx="54146" cy="50558"/>
              </a:xfrm>
              <a:custGeom>
                <a:avLst/>
                <a:gdLst/>
                <a:ahLst/>
                <a:cxnLst/>
                <a:rect l="l" t="t" r="r" b="b"/>
                <a:pathLst>
                  <a:path w="142303" h="132873" extrusionOk="0">
                    <a:moveTo>
                      <a:pt x="142304" y="50768"/>
                    </a:moveTo>
                    <a:lnTo>
                      <a:pt x="0" y="132874"/>
                    </a:lnTo>
                    <a:lnTo>
                      <a:pt x="0" y="82201"/>
                    </a:lnTo>
                    <a:lnTo>
                      <a:pt x="142304" y="0"/>
                    </a:lnTo>
                    <a:lnTo>
                      <a:pt x="142304" y="50768"/>
                    </a:lnTo>
                    <a:close/>
                  </a:path>
                </a:pathLst>
              </a:custGeom>
              <a:solidFill>
                <a:srgbClr val="A1A5B5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2712;p37">
                <a:extLst>
                  <a:ext uri="{FF2B5EF4-FFF2-40B4-BE49-F238E27FC236}">
                    <a16:creationId xmlns:a16="http://schemas.microsoft.com/office/drawing/2014/main" id="{96E462E7-070B-4AB4-9946-8F736B4B2DC9}"/>
                  </a:ext>
                </a:extLst>
              </p:cNvPr>
              <p:cNvSpPr/>
              <p:nvPr/>
            </p:nvSpPr>
            <p:spPr>
              <a:xfrm>
                <a:off x="960444" y="6104141"/>
                <a:ext cx="164106" cy="120945"/>
              </a:xfrm>
              <a:custGeom>
                <a:avLst/>
                <a:gdLst/>
                <a:ahLst/>
                <a:cxnLst/>
                <a:rect l="l" t="t" r="r" b="b"/>
                <a:pathLst>
                  <a:path w="431291" h="317858" extrusionOk="0">
                    <a:moveTo>
                      <a:pt x="431292" y="84877"/>
                    </a:moveTo>
                    <a:cubicBezTo>
                      <a:pt x="429558" y="52883"/>
                      <a:pt x="412680" y="23631"/>
                      <a:pt x="385858" y="6106"/>
                    </a:cubicBezTo>
                    <a:cubicBezTo>
                      <a:pt x="376637" y="-562"/>
                      <a:pt x="364579" y="-1867"/>
                      <a:pt x="354139" y="2676"/>
                    </a:cubicBezTo>
                    <a:lnTo>
                      <a:pt x="354139" y="2676"/>
                    </a:lnTo>
                    <a:lnTo>
                      <a:pt x="0" y="206988"/>
                    </a:lnTo>
                    <a:lnTo>
                      <a:pt x="64579" y="317859"/>
                    </a:lnTo>
                    <a:lnTo>
                      <a:pt x="414338" y="115929"/>
                    </a:lnTo>
                    <a:cubicBezTo>
                      <a:pt x="424720" y="112214"/>
                      <a:pt x="431292" y="101356"/>
                      <a:pt x="431292" y="84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2707;p37">
                <a:extLst>
                  <a:ext uri="{FF2B5EF4-FFF2-40B4-BE49-F238E27FC236}">
                    <a16:creationId xmlns:a16="http://schemas.microsoft.com/office/drawing/2014/main" id="{F5415915-4427-4165-BAD2-2C80EF46E877}"/>
                  </a:ext>
                </a:extLst>
              </p:cNvPr>
              <p:cNvSpPr/>
              <p:nvPr/>
            </p:nvSpPr>
            <p:spPr>
              <a:xfrm>
                <a:off x="1124550" y="6057676"/>
                <a:ext cx="233907" cy="83917"/>
              </a:xfrm>
              <a:custGeom>
                <a:avLst/>
                <a:gdLst/>
                <a:ahLst/>
                <a:cxnLst/>
                <a:rect l="l" t="t" r="r" b="b"/>
                <a:pathLst>
                  <a:path w="614737" h="220544" extrusionOk="0">
                    <a:moveTo>
                      <a:pt x="0" y="58293"/>
                    </a:moveTo>
                    <a:cubicBezTo>
                      <a:pt x="0" y="58293"/>
                      <a:pt x="43339" y="228981"/>
                      <a:pt x="366522" y="220218"/>
                    </a:cubicBezTo>
                    <a:cubicBezTo>
                      <a:pt x="590836" y="220218"/>
                      <a:pt x="619506" y="27432"/>
                      <a:pt x="614172" y="0"/>
                    </a:cubicBezTo>
                    <a:cubicBezTo>
                      <a:pt x="567595" y="64189"/>
                      <a:pt x="495062" y="104556"/>
                      <a:pt x="415957" y="110300"/>
                    </a:cubicBezTo>
                    <a:cubicBezTo>
                      <a:pt x="279463" y="122206"/>
                      <a:pt x="178689" y="120682"/>
                      <a:pt x="124778" y="94583"/>
                    </a:cubicBezTo>
                    <a:cubicBezTo>
                      <a:pt x="70866" y="68485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2703;p37">
                <a:extLst>
                  <a:ext uri="{FF2B5EF4-FFF2-40B4-BE49-F238E27FC236}">
                    <a16:creationId xmlns:a16="http://schemas.microsoft.com/office/drawing/2014/main" id="{165029F9-6A1C-4F1C-B338-A6ED6571AD63}"/>
                  </a:ext>
                </a:extLst>
              </p:cNvPr>
              <p:cNvSpPr/>
              <p:nvPr/>
            </p:nvSpPr>
            <p:spPr>
              <a:xfrm>
                <a:off x="1129717" y="5964061"/>
                <a:ext cx="223571" cy="86283"/>
              </a:xfrm>
              <a:custGeom>
                <a:avLst/>
                <a:gdLst/>
                <a:ahLst/>
                <a:cxnLst/>
                <a:rect l="l" t="t" r="r" b="b"/>
                <a:pathLst>
                  <a:path w="587572" h="226763" extrusionOk="0">
                    <a:moveTo>
                      <a:pt x="565309" y="219837"/>
                    </a:moveTo>
                    <a:lnTo>
                      <a:pt x="565309" y="219837"/>
                    </a:lnTo>
                    <a:cubicBezTo>
                      <a:pt x="548849" y="192586"/>
                      <a:pt x="525313" y="170297"/>
                      <a:pt x="497205" y="155353"/>
                    </a:cubicBezTo>
                    <a:cubicBezTo>
                      <a:pt x="388525" y="92678"/>
                      <a:pt x="211455" y="92678"/>
                      <a:pt x="103061" y="155353"/>
                    </a:cubicBezTo>
                    <a:cubicBezTo>
                      <a:pt x="74924" y="170326"/>
                      <a:pt x="51330" y="192605"/>
                      <a:pt x="34766" y="219837"/>
                    </a:cubicBezTo>
                    <a:lnTo>
                      <a:pt x="5334" y="172974"/>
                    </a:lnTo>
                    <a:lnTo>
                      <a:pt x="0" y="164497"/>
                    </a:lnTo>
                    <a:lnTo>
                      <a:pt x="38100" y="73533"/>
                    </a:lnTo>
                    <a:lnTo>
                      <a:pt x="170402" y="0"/>
                    </a:lnTo>
                    <a:lnTo>
                      <a:pt x="416719" y="4286"/>
                    </a:lnTo>
                    <a:lnTo>
                      <a:pt x="584073" y="103537"/>
                    </a:lnTo>
                    <a:cubicBezTo>
                      <a:pt x="584073" y="103537"/>
                      <a:pt x="587121" y="134969"/>
                      <a:pt x="587502" y="166021"/>
                    </a:cubicBezTo>
                    <a:cubicBezTo>
                      <a:pt x="588169" y="204883"/>
                      <a:pt x="584359" y="242697"/>
                      <a:pt x="565309" y="219837"/>
                    </a:cubicBezTo>
                    <a:close/>
                  </a:path>
                </a:pathLst>
              </a:custGeom>
              <a:solidFill>
                <a:srgbClr val="A1A5B5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2" name="Google Shape;2713;p37">
              <a:extLst>
                <a:ext uri="{FF2B5EF4-FFF2-40B4-BE49-F238E27FC236}">
                  <a16:creationId xmlns:a16="http://schemas.microsoft.com/office/drawing/2014/main" id="{E0A2D16A-D338-47B4-B2A5-820DFE9C5BC6}"/>
                </a:ext>
              </a:extLst>
            </p:cNvPr>
            <p:cNvSpPr/>
            <p:nvPr/>
          </p:nvSpPr>
          <p:spPr>
            <a:xfrm rot="19798236">
              <a:off x="2781265" y="5501482"/>
              <a:ext cx="59377" cy="7378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endParaRPr sz="10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object 8">
            <a:extLst>
              <a:ext uri="{FF2B5EF4-FFF2-40B4-BE49-F238E27FC236}">
                <a16:creationId xmlns:a16="http://schemas.microsoft.com/office/drawing/2014/main" id="{146BD48B-AEAA-46F2-8658-992020ED07E3}"/>
              </a:ext>
            </a:extLst>
          </p:cNvPr>
          <p:cNvSpPr txBox="1"/>
          <p:nvPr/>
        </p:nvSpPr>
        <p:spPr>
          <a:xfrm>
            <a:off x="320706" y="176251"/>
            <a:ext cx="6621291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defRPr/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АЗАМАТТАРДЫҢ ЖОЛДАНЫМДАРЫН ҚАРАУ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05BB43B-98E2-4F78-9DBE-E33D3BC24127}"/>
              </a:ext>
            </a:extLst>
          </p:cNvPr>
          <p:cNvCxnSpPr>
            <a:cxnSpLocks/>
          </p:cNvCxnSpPr>
          <p:nvPr/>
        </p:nvCxnSpPr>
        <p:spPr>
          <a:xfrm flipH="1">
            <a:off x="320706" y="525780"/>
            <a:ext cx="6247860" cy="571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2435" y="1534692"/>
            <a:ext cx="1123796" cy="672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2435" y="2235402"/>
            <a:ext cx="1123796" cy="780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2435" y="3015758"/>
            <a:ext cx="1123796" cy="804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9152" y="4386056"/>
            <a:ext cx="359695" cy="3718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59720" y="3827181"/>
            <a:ext cx="1152244" cy="78964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642774" y="2207171"/>
            <a:ext cx="12152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пысықтаумен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ұсынумен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келіспеу</a:t>
            </a: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DF74A10-F8DB-4C54-BCCB-87D4FE31685F}"/>
              </a:ext>
            </a:extLst>
          </p:cNvPr>
          <p:cNvSpPr txBox="1"/>
          <p:nvPr/>
        </p:nvSpPr>
        <p:spPr>
          <a:xfrm rot="10800000" flipV="1">
            <a:off x="5741574" y="1749278"/>
            <a:ext cx="964770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құзыретінен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72FE7DA-071A-4A9E-B333-21F8114A6425}"/>
              </a:ext>
            </a:extLst>
          </p:cNvPr>
          <p:cNvSpPr txBox="1"/>
          <p:nvPr/>
        </p:nvSpPr>
        <p:spPr>
          <a:xfrm rot="10800000" flipV="1">
            <a:off x="5741576" y="3250220"/>
            <a:ext cx="1035821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мөлшерімен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келіспеушілік</a:t>
            </a: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72FE7DA-071A-4A9E-B333-21F8114A6425}"/>
              </a:ext>
            </a:extLst>
          </p:cNvPr>
          <p:cNvSpPr txBox="1"/>
          <p:nvPr/>
        </p:nvSpPr>
        <p:spPr>
          <a:xfrm rot="10800000" flipV="1">
            <a:off x="5758421" y="4058013"/>
            <a:ext cx="1018975" cy="76944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қайтарудың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8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AA102FF-80CB-4CA6-A195-D6C63A2C0F84}"/>
              </a:ext>
            </a:extLst>
          </p:cNvPr>
          <p:cNvGrpSpPr/>
          <p:nvPr/>
        </p:nvGrpSpPr>
        <p:grpSpPr>
          <a:xfrm>
            <a:off x="2199621" y="1888085"/>
            <a:ext cx="2415699" cy="1474710"/>
            <a:chOff x="-2153378" y="2375346"/>
            <a:chExt cx="3015605" cy="2058691"/>
          </a:xfrm>
        </p:grpSpPr>
        <p:sp>
          <p:nvSpPr>
            <p:cNvPr id="354" name="Oval 98">
              <a:extLst>
                <a:ext uri="{FF2B5EF4-FFF2-40B4-BE49-F238E27FC236}">
                  <a16:creationId xmlns:a16="http://schemas.microsoft.com/office/drawing/2014/main" id="{AE95DEE4-FA66-4F38-9135-67D2FC21D040}"/>
                </a:ext>
              </a:extLst>
            </p:cNvPr>
            <p:cNvSpPr/>
            <p:nvPr/>
          </p:nvSpPr>
          <p:spPr>
            <a:xfrm>
              <a:off x="-1562882" y="2375346"/>
              <a:ext cx="1834615" cy="20586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0" name="TextBox 130">
              <a:extLst>
                <a:ext uri="{FF2B5EF4-FFF2-40B4-BE49-F238E27FC236}">
                  <a16:creationId xmlns:a16="http://schemas.microsoft.com/office/drawing/2014/main" id="{313D2CE5-3656-42A3-83E0-9FC6B57C0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53378" y="2883871"/>
              <a:ext cx="3015605" cy="3978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2216" tIns="61112" rIns="122216" bIns="61112">
              <a:spAutoFit/>
            </a:bodyPr>
            <a:lstStyle>
              <a:lvl1pPr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05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9C9B2A-1646-4BEF-BFE0-DB4F84C575BA}"/>
              </a:ext>
            </a:extLst>
          </p:cNvPr>
          <p:cNvSpPr/>
          <p:nvPr/>
        </p:nvSpPr>
        <p:spPr>
          <a:xfrm>
            <a:off x="0" y="79986"/>
            <a:ext cx="6144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33">
              <a:spcBef>
                <a:spcPts val="133"/>
              </a:spcBef>
              <a:defRPr/>
            </a:pPr>
            <a:r>
              <a:rPr lang="ru-RU" sz="1600" b="1" cap="all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АЗАМАТТАРДЫҢ ӨТІНІШТЕРІН ҚАРАУ</a:t>
            </a:r>
          </a:p>
          <a:p>
            <a:pPr defTabSz="617662" hangingPunct="0">
              <a:defRPr/>
            </a:pPr>
            <a:endParaRPr lang="ru-RU" sz="1600" b="1" cap="all" spc="20" dirty="0">
              <a:solidFill>
                <a:srgbClr val="002060"/>
              </a:solidFill>
              <a:highlight>
                <a:srgbClr val="00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837107B-43DA-4A0D-BF9F-0BEAD9B1B529}"/>
              </a:ext>
            </a:extLst>
          </p:cNvPr>
          <p:cNvCxnSpPr>
            <a:cxnSpLocks/>
          </p:cNvCxnSpPr>
          <p:nvPr/>
        </p:nvCxnSpPr>
        <p:spPr>
          <a:xfrm>
            <a:off x="194310" y="418540"/>
            <a:ext cx="570357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85E5588-F679-4454-9523-920AB137F0AF}"/>
              </a:ext>
            </a:extLst>
          </p:cNvPr>
          <p:cNvSpPr/>
          <p:nvPr/>
        </p:nvSpPr>
        <p:spPr>
          <a:xfrm>
            <a:off x="403577" y="730984"/>
            <a:ext cx="6279444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20 356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сұраққа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жауап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3,7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80975"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2023-2024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жылдары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қараған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жолданымдар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ctr"/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жолданымдардың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- 90,6%,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интернет-ресурсы - 8,5%,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желілердің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ресми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аккаунттары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0,5%, ЭҚЖ - 0,1%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үкімет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порталында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Ашық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диалог» - 0,3%.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Жолданымдардың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– 80,0%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жүктілігі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босануы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Жолданымдардың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құрылымы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пысықтаумен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ұсынумен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келіспеу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өтініштердің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84,8%.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өтініштердің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аз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0,2%.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берушінің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жолданым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портреті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әрбір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жынысына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жасалады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МӘСҚ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www.gfss.kz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интернет-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ресурсында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тініштер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азайту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«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Жаңалықтар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бөлімінде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өзекті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орналастырылады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ай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«Медиа/ Инфографика»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бөлімінде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инфографика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жаңартылып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«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«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/МӘСҚ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филиалдары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бөлімдерінде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деректер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өзектілендіріледі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бетте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негізгі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жаңартылып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«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көрсеткіштерінің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бөлімшесінде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қатысушыларының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сомасы,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мен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сомасы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аудандар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өңірлер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бөлінісінде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мәліметтер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жаңартылып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«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ызмет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бөлімінде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өсімпұлдар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сомасы,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мен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сомасы,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әрбір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тоқсан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жартыжылдық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қорытындылары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мәліметтер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орналастырылған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A37B82-E2FD-4632-9923-3C1540DC5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16690"/>
              </p:ext>
            </p:extLst>
          </p:nvPr>
        </p:nvGraphicFramePr>
        <p:xfrm>
          <a:off x="541865" y="1439864"/>
          <a:ext cx="6141156" cy="256769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81605">
                  <a:extLst>
                    <a:ext uri="{9D8B030D-6E8A-4147-A177-3AD203B41FA5}">
                      <a16:colId xmlns:a16="http://schemas.microsoft.com/office/drawing/2014/main" val="1872693152"/>
                    </a:ext>
                  </a:extLst>
                </a:gridCol>
                <a:gridCol w="713614">
                  <a:extLst>
                    <a:ext uri="{9D8B030D-6E8A-4147-A177-3AD203B41FA5}">
                      <a16:colId xmlns:a16="http://schemas.microsoft.com/office/drawing/2014/main" val="1481973139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val="1498574214"/>
                    </a:ext>
                  </a:extLst>
                </a:gridCol>
                <a:gridCol w="794084">
                  <a:extLst>
                    <a:ext uri="{9D8B030D-6E8A-4147-A177-3AD203B41FA5}">
                      <a16:colId xmlns:a16="http://schemas.microsoft.com/office/drawing/2014/main" val="525961342"/>
                    </a:ext>
                  </a:extLst>
                </a:gridCol>
                <a:gridCol w="670819">
                  <a:extLst>
                    <a:ext uri="{9D8B030D-6E8A-4147-A177-3AD203B41FA5}">
                      <a16:colId xmlns:a16="http://schemas.microsoft.com/office/drawing/2014/main" val="3589905488"/>
                    </a:ext>
                  </a:extLst>
                </a:gridCol>
                <a:gridCol w="642255">
                  <a:extLst>
                    <a:ext uri="{9D8B030D-6E8A-4147-A177-3AD203B41FA5}">
                      <a16:colId xmlns:a16="http://schemas.microsoft.com/office/drawing/2014/main" val="965129854"/>
                    </a:ext>
                  </a:extLst>
                </a:gridCol>
                <a:gridCol w="653327">
                  <a:extLst>
                    <a:ext uri="{9D8B030D-6E8A-4147-A177-3AD203B41FA5}">
                      <a16:colId xmlns:a16="http://schemas.microsoft.com/office/drawing/2014/main" val="4224798846"/>
                    </a:ext>
                  </a:extLst>
                </a:gridCol>
                <a:gridCol w="686549">
                  <a:extLst>
                    <a:ext uri="{9D8B030D-6E8A-4147-A177-3AD203B41FA5}">
                      <a16:colId xmlns:a16="http://schemas.microsoft.com/office/drawing/2014/main" val="3922487102"/>
                    </a:ext>
                  </a:extLst>
                </a:gridCol>
                <a:gridCol w="721387">
                  <a:extLst>
                    <a:ext uri="{9D8B030D-6E8A-4147-A177-3AD203B41FA5}">
                      <a16:colId xmlns:a16="http://schemas.microsoft.com/office/drawing/2014/main" val="2377969339"/>
                    </a:ext>
                  </a:extLst>
                </a:gridCol>
              </a:tblGrid>
              <a:tr h="4475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Кезең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өтініштер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ОА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Филиалдар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өтініштер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көзі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KZ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KZ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849607"/>
                  </a:ext>
                </a:extLst>
              </a:tr>
              <a:tr h="62128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Е-</a:t>
                      </a: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ЭҚЖ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Интернет-ресурс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диалог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8785"/>
                  </a:ext>
                </a:extLst>
              </a:tr>
              <a:tr h="517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5 507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1 774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875373"/>
                  </a:ext>
                </a:extLst>
              </a:tr>
              <a:tr h="517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20 356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3 959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16 397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18 465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1 756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972175"/>
                  </a:ext>
                </a:extLst>
              </a:tr>
              <a:tr h="463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850" i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090056"/>
                  </a:ext>
                </a:extLst>
              </a:tr>
            </a:tbl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84568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28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959" y="3536414"/>
            <a:ext cx="6413390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жылы МӘСҚ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азаматтық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пайдасына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шығарылды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(ӘТ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алынған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соманың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өтелуіне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талаптарды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қанағаттандырудан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тартылды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келісімдер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жасалды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бітімгершілік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келісім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жасалды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өтеуге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тоқтатылды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өтеуге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қараусыз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қалдырды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өтеуге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қарауда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өнім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берушінің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міндеттемелерді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өндіріс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тоқтатылды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A76B15F1-9FB0-489D-9540-DF5FE4E1E3D4}"/>
              </a:ext>
            </a:extLst>
          </p:cNvPr>
          <p:cNvSpPr txBox="1"/>
          <p:nvPr/>
        </p:nvSpPr>
        <p:spPr>
          <a:xfrm>
            <a:off x="196959" y="140142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defRPr/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 ЖҰМЫСЫ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1CF0ED1-A5EC-4691-8202-0E07F8E1B9C2}"/>
              </a:ext>
            </a:extLst>
          </p:cNvPr>
          <p:cNvCxnSpPr>
            <a:cxnSpLocks/>
          </p:cNvCxnSpPr>
          <p:nvPr/>
        </p:nvCxnSpPr>
        <p:spPr>
          <a:xfrm flipV="1">
            <a:off x="85786" y="455235"/>
            <a:ext cx="5777804" cy="2482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DEBD41-C66D-4D52-86F3-349F5282B18E}"/>
              </a:ext>
            </a:extLst>
          </p:cNvPr>
          <p:cNvSpPr/>
          <p:nvPr/>
        </p:nvSpPr>
        <p:spPr>
          <a:xfrm>
            <a:off x="396605" y="7252086"/>
            <a:ext cx="61184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сот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(2016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–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170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қылмыстық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үкімі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алаяқтық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әрекеттер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фактісі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өтелді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ӘТжб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ӘТбк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396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D3DA10C-FE3E-41F6-815C-108D78BD816D}"/>
              </a:ext>
            </a:extLst>
          </p:cNvPr>
          <p:cNvGrpSpPr/>
          <p:nvPr/>
        </p:nvGrpSpPr>
        <p:grpSpPr>
          <a:xfrm>
            <a:off x="646489" y="917855"/>
            <a:ext cx="5419080" cy="2823966"/>
            <a:chOff x="675170" y="917855"/>
            <a:chExt cx="4829174" cy="2618560"/>
          </a:xfrm>
        </p:grpSpPr>
        <p:graphicFrame>
          <p:nvGraphicFramePr>
            <p:cNvPr id="10" name="Диаграмма 9">
              <a:extLst>
                <a:ext uri="{FF2B5EF4-FFF2-40B4-BE49-F238E27FC236}">
                  <a16:creationId xmlns:a16="http://schemas.microsoft.com/office/drawing/2014/main" id="{A709FCFB-5077-4C26-B44D-FB430ACB61AB}"/>
                </a:ext>
              </a:extLst>
            </p:cNvPr>
            <p:cNvGraphicFramePr/>
            <p:nvPr>
              <p:extLst/>
            </p:nvPr>
          </p:nvGraphicFramePr>
          <p:xfrm>
            <a:off x="675170" y="917855"/>
            <a:ext cx="4829174" cy="2618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302D7FE-22F1-4FB7-BBEA-FB41D7D81E5F}"/>
                </a:ext>
              </a:extLst>
            </p:cNvPr>
            <p:cNvSpPr/>
            <p:nvPr/>
          </p:nvSpPr>
          <p:spPr>
            <a:xfrm>
              <a:off x="1885893" y="1652842"/>
              <a:ext cx="1118520" cy="656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401</a:t>
              </a:r>
              <a:r>
                <a:rPr lang="ru-RU" sz="16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2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Азаматтық</a:t>
              </a:r>
              <a:r>
                <a:rPr lang="ru-RU" sz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2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талап-арыздар</a:t>
              </a:r>
              <a:endParaRPr lang="ru-KZ" sz="1200" dirty="0"/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975F243-AD24-4E5E-B6E7-B092BB530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50465"/>
              </p:ext>
            </p:extLst>
          </p:nvPr>
        </p:nvGraphicFramePr>
        <p:xfrm>
          <a:off x="396606" y="5088935"/>
          <a:ext cx="6073197" cy="2079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135">
                  <a:extLst>
                    <a:ext uri="{9D8B030D-6E8A-4147-A177-3AD203B41FA5}">
                      <a16:colId xmlns:a16="http://schemas.microsoft.com/office/drawing/2014/main" val="654888733"/>
                    </a:ext>
                  </a:extLst>
                </a:gridCol>
                <a:gridCol w="1375366">
                  <a:extLst>
                    <a:ext uri="{9D8B030D-6E8A-4147-A177-3AD203B41FA5}">
                      <a16:colId xmlns:a16="http://schemas.microsoft.com/office/drawing/2014/main" val="3901713985"/>
                    </a:ext>
                  </a:extLst>
                </a:gridCol>
                <a:gridCol w="834231">
                  <a:extLst>
                    <a:ext uri="{9D8B030D-6E8A-4147-A177-3AD203B41FA5}">
                      <a16:colId xmlns:a16="http://schemas.microsoft.com/office/drawing/2014/main" val="2995947631"/>
                    </a:ext>
                  </a:extLst>
                </a:gridCol>
                <a:gridCol w="1163225">
                  <a:extLst>
                    <a:ext uri="{9D8B030D-6E8A-4147-A177-3AD203B41FA5}">
                      <a16:colId xmlns:a16="http://schemas.microsoft.com/office/drawing/2014/main" val="1202229146"/>
                    </a:ext>
                  </a:extLst>
                </a:gridCol>
                <a:gridCol w="1191120">
                  <a:extLst>
                    <a:ext uri="{9D8B030D-6E8A-4147-A177-3AD203B41FA5}">
                      <a16:colId xmlns:a16="http://schemas.microsoft.com/office/drawing/2014/main" val="383172423"/>
                    </a:ext>
                  </a:extLst>
                </a:gridCol>
                <a:gridCol w="1191120">
                  <a:extLst>
                    <a:ext uri="{9D8B030D-6E8A-4147-A177-3AD203B41FA5}">
                      <a16:colId xmlns:a16="http://schemas.microsoft.com/office/drawing/2014/main" val="279355255"/>
                    </a:ext>
                  </a:extLst>
                </a:gridCol>
              </a:tblGrid>
              <a:tr h="1462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Талап-арыз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сомасы,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Талаптар бойынша нақты өтеу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066393"/>
                  </a:ext>
                </a:extLst>
              </a:tr>
              <a:tr h="236063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Өтемақы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сомасы,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KZ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Өтеу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үлесі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964787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Еңбекке қабілеттілігінен айырылуы бойынша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127 591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546009"/>
                  </a:ext>
                </a:extLst>
              </a:tr>
              <a:tr h="181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Асыраушысынан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айырылуы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1 429 984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809 804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408151"/>
                  </a:ext>
                </a:extLst>
              </a:tr>
              <a:tr h="181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Жұмысынан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айырылуы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36 740 044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13 538 903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335760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Жүктілігі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босануы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4 134 375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595583"/>
                  </a:ext>
                </a:extLst>
              </a:tr>
              <a:tr h="227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күтімі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8 111 485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1 585 736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324205"/>
                  </a:ext>
                </a:extLst>
              </a:tr>
              <a:tr h="181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KZ" sz="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KZ" sz="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30625"/>
                  </a:ext>
                </a:extLst>
              </a:tr>
              <a:tr h="18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401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50 543 479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150991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563CDA7-A5F0-4ECC-A686-FEDC58DCE56D}"/>
              </a:ext>
            </a:extLst>
          </p:cNvPr>
          <p:cNvSpPr/>
          <p:nvPr/>
        </p:nvSpPr>
        <p:spPr>
          <a:xfrm>
            <a:off x="196959" y="590184"/>
            <a:ext cx="6318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МӘЖҚ-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Азаматтық-процестік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рәсімдік-процестік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заңнамасында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тәртіппен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EA83D0-4010-472A-94D5-2D1EF31A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705544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74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465EE2-240B-47BE-A432-AEB4DF3C9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27" y="464597"/>
            <a:ext cx="3266631" cy="8366851"/>
          </a:xfrm>
        </p:spPr>
        <p:txBody>
          <a:bodyPr>
            <a:noAutofit/>
          </a:bodyPr>
          <a:lstStyle/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құрылтай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құжаттарына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негізделеді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факторларының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бола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жеткізу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етіледі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әділдік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жауапкершілік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ашықтық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кәсібилік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құзыреттілік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акционер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құрылтайшысы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Үкіметі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акционерлік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Үкіметінің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2004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27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237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қаулысына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акциялардың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пакетін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иелену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құқықтары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Министрлігіне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министрлігі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акционері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ретінде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пайыздық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мөлшерлеменің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шамасын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белгілеу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атқарушы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Жарғысына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толықтырулар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өзектілендіру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қабылдау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акционердің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құзыретіне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жатқызылған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қоспағанда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М</a:t>
            </a: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19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күндізгі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15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сырттай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форматта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69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09" y="8831447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98D000A-5A65-4C00-BB6F-17448A269881}"/>
              </a:ext>
            </a:extLst>
          </p:cNvPr>
          <p:cNvSpPr txBox="1"/>
          <p:nvPr/>
        </p:nvSpPr>
        <p:spPr>
          <a:xfrm>
            <a:off x="85785" y="72168"/>
            <a:ext cx="346356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 БАСҚАРУ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09A4CAB-7ABF-42D3-87A6-80C52DE880E9}"/>
              </a:ext>
            </a:extLst>
          </p:cNvPr>
          <p:cNvCxnSpPr>
            <a:cxnSpLocks/>
          </p:cNvCxnSpPr>
          <p:nvPr/>
        </p:nvCxnSpPr>
        <p:spPr>
          <a:xfrm flipV="1">
            <a:off x="9585" y="387553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AF37D85-8A48-44CF-806B-C4EC7A8D5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061187"/>
              </p:ext>
            </p:extLst>
          </p:nvPr>
        </p:nvGraphicFramePr>
        <p:xfrm>
          <a:off x="209527" y="2059914"/>
          <a:ext cx="3265777" cy="221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D874D9-30F9-4C79-AE3B-151977AE3F5E}"/>
              </a:ext>
            </a:extLst>
          </p:cNvPr>
          <p:cNvSpPr/>
          <p:nvPr/>
        </p:nvSpPr>
        <p:spPr>
          <a:xfrm>
            <a:off x="3638550" y="464597"/>
            <a:ext cx="3057525" cy="801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2022-2026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жартыжылдық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нақтылау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даму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);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Басқарма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мүшелерінің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сапалық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өкілеттік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мерзімдері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жалақыларын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айқындау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айқындау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штат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анықтау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омбудсменді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құжаттарына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толықтырулар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77800" algn="just">
              <a:spcAft>
                <a:spcPts val="600"/>
              </a:spcAft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Атқарушы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орган</a:t>
            </a:r>
          </a:p>
          <a:p>
            <a:pPr indent="177800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25.06.2024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ағымдағы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актілерімен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Жарғымен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органдары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лауазымды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құзыретіне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жатқызылмаған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қабылдаған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Бас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-дара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25.06.2024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(№6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хаттама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Басқармасының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өкілеттік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айқындалды</a:t>
            </a:r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77800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акционер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олардан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алынған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сауалдар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орындалды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комитеттер</a:t>
            </a: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функцияларды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жәрдемдесу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 algn="just">
              <a:buAutoNum type="arabicParenR"/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 </a:t>
            </a:r>
          </a:p>
          <a:p>
            <a:pPr marL="228600" indent="-228600" algn="just">
              <a:buAutoNum type="arabicParenR"/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омитет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77800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табылатын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кемінде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мүшеден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қажет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қажетті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кәсіби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білімі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сарапшылар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енгізілуі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мүмкін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77800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арасынан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сайланады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77800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28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ұсынымдық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сипаттағы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050B43-2D38-4736-A2E8-796B0585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71358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32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1C22A9-2E7B-41E5-859E-834C850F6D84}"/>
              </a:ext>
            </a:extLst>
          </p:cNvPr>
          <p:cNvSpPr/>
          <p:nvPr/>
        </p:nvSpPr>
        <p:spPr>
          <a:xfrm>
            <a:off x="0" y="946071"/>
            <a:ext cx="1875264" cy="7872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E73FA07-4361-4E74-B66C-6278CCCB1973}"/>
              </a:ext>
            </a:extLst>
          </p:cNvPr>
          <p:cNvSpPr/>
          <p:nvPr/>
        </p:nvSpPr>
        <p:spPr>
          <a:xfrm>
            <a:off x="2387548" y="2814558"/>
            <a:ext cx="431333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Иванова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Олеговна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ҚР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министрлігі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мүлік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жекешелендіру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комитетінің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меншік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мониторингі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сенімгерлік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концессия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басқармасының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басшысы</a:t>
            </a:r>
            <a:endParaRPr lang="ru-RU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36EB56D-AB85-434B-BAEA-FCD0142C947B}"/>
              </a:ext>
            </a:extLst>
          </p:cNvPr>
          <p:cNvSpPr/>
          <p:nvPr/>
        </p:nvSpPr>
        <p:spPr>
          <a:xfrm>
            <a:off x="2100693" y="4491428"/>
            <a:ext cx="466456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Сыздық Ерназар </a:t>
            </a:r>
          </a:p>
          <a:p>
            <a:pPr lvl="0"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Файзул-Карымұлы</a:t>
            </a:r>
          </a:p>
          <a:p>
            <a:pPr algn="ctr"/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директор.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"МӘСҚ" АҚ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кеңесінедегі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кадрлар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сыйақылар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C38E51C-B552-4C6E-A550-CF582333E1AB}"/>
              </a:ext>
            </a:extLst>
          </p:cNvPr>
          <p:cNvSpPr/>
          <p:nvPr/>
        </p:nvSpPr>
        <p:spPr>
          <a:xfrm>
            <a:off x="2240652" y="6168298"/>
            <a:ext cx="45791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Әлімбекова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Гүлар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Смадилқызы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директор. </a:t>
            </a:r>
          </a:p>
          <a:p>
            <a:pPr lvl="0"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"МӘСҚ" АҚ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015252-FD43-4D1D-8FB5-3C7FAE5A5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1" y="2771968"/>
            <a:ext cx="1245587" cy="115200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5E04413-98EC-40C1-9CB9-E9734FDB4AB9}"/>
              </a:ext>
            </a:extLst>
          </p:cNvPr>
          <p:cNvSpPr/>
          <p:nvPr/>
        </p:nvSpPr>
        <p:spPr>
          <a:xfrm>
            <a:off x="2434444" y="1190833"/>
            <a:ext cx="3835729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Шегай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Виктория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Вильгельмовна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</a:t>
            </a:r>
          </a:p>
          <a:p>
            <a:pPr lvl="0" algn="ctr"/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вице-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министрі</a:t>
            </a:r>
            <a:endParaRPr lang="ru-RU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27.06.2025ж.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өткен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отырысында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сайланды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№10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хаттамасы</a:t>
            </a:r>
            <a:endParaRPr lang="ru-RU" sz="10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3FDE7C06-F6FA-42BB-8BBB-C2DE5D4839FC}"/>
              </a:ext>
            </a:extLst>
          </p:cNvPr>
          <p:cNvSpPr txBox="1"/>
          <p:nvPr/>
        </p:nvSpPr>
        <p:spPr>
          <a:xfrm>
            <a:off x="111336" y="87763"/>
            <a:ext cx="346356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 БАСҚАРУ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9FBA15-E965-4E13-A271-77FD130CE976}"/>
              </a:ext>
            </a:extLst>
          </p:cNvPr>
          <p:cNvSpPr/>
          <p:nvPr/>
        </p:nvSpPr>
        <p:spPr>
          <a:xfrm>
            <a:off x="1526789" y="522626"/>
            <a:ext cx="3372911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333"/>
              </a:spcAft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ДИРЕКТОРЛАР КЕҢЕСІ*</a:t>
            </a:r>
            <a:endParaRPr lang="ru-KZ" sz="1600" b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D1ABF8-064C-4559-95C2-3570C8B748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6" y="4433589"/>
            <a:ext cx="1286915" cy="115200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F6661E9-F931-4AE2-A947-486436FEF799}"/>
              </a:ext>
            </a:extLst>
          </p:cNvPr>
          <p:cNvCxnSpPr>
            <a:cxnSpLocks/>
          </p:cNvCxnSpPr>
          <p:nvPr/>
        </p:nvCxnSpPr>
        <p:spPr>
          <a:xfrm flipV="1">
            <a:off x="0" y="43775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E0A869E3-2EAE-4DE0-BAEE-AC4D05FB5B15}"/>
              </a:ext>
            </a:extLst>
          </p:cNvPr>
          <p:cNvSpPr>
            <a:spLocks noChangeAspect="1"/>
          </p:cNvSpPr>
          <p:nvPr/>
        </p:nvSpPr>
        <p:spPr>
          <a:xfrm>
            <a:off x="328822" y="6004502"/>
            <a:ext cx="1276046" cy="12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 descr="http://192.168.20.149:32080/media/images/Bezymyannyy_kwavvSP.max-120x120.png">
            <a:extLst>
              <a:ext uri="{FF2B5EF4-FFF2-40B4-BE49-F238E27FC236}">
                <a16:creationId xmlns:a16="http://schemas.microsoft.com/office/drawing/2014/main" id="{45589DFE-76F1-48D7-8FED-0EB7FCFA299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 r="1437"/>
          <a:stretch/>
        </p:blipFill>
        <p:spPr bwMode="auto">
          <a:xfrm>
            <a:off x="551021" y="6154586"/>
            <a:ext cx="851382" cy="9340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09" y="881881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45A38-F6DB-4437-8B20-EB40395F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1124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5AA8E7-4447-4729-9962-BEBAC9DE21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56" r="29621" b="37382"/>
          <a:stretch/>
        </p:blipFill>
        <p:spPr>
          <a:xfrm>
            <a:off x="337265" y="7564244"/>
            <a:ext cx="1090492" cy="1152000"/>
          </a:xfrm>
          <a:prstGeom prst="flowChartConnector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A086AC1-9685-4097-86C2-10FE7347C847}"/>
              </a:ext>
            </a:extLst>
          </p:cNvPr>
          <p:cNvSpPr/>
          <p:nvPr/>
        </p:nvSpPr>
        <p:spPr>
          <a:xfrm>
            <a:off x="3021414" y="7747829"/>
            <a:ext cx="3045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Курманов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Алмас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Мухаметкаримович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kk-KZ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АҚ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Басқарма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endParaRPr lang="ru-KZ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820834"/>
            <a:ext cx="49638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күнгі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жағдайға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B442139-A917-206B-B3C3-38D47296D0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9394" r="9078" b="39352"/>
          <a:stretch/>
        </p:blipFill>
        <p:spPr>
          <a:xfrm>
            <a:off x="292917" y="1165131"/>
            <a:ext cx="1367443" cy="124515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75451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5" y="406428"/>
            <a:ext cx="3296375" cy="835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lnSpc>
                <a:spcPts val="1100"/>
              </a:lnSpc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indent="173038" algn="just">
              <a:lnSpc>
                <a:spcPts val="1100"/>
              </a:lnSpc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толықтығы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дұрыстығын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қадағалау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173038" algn="just">
              <a:lnSpc>
                <a:spcPts val="1100"/>
              </a:lnSpc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комплаенс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аспектілері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жүйелерінің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адекваттылығы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объективті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бағалау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173038" algn="just">
              <a:lnSpc>
                <a:spcPts val="1100"/>
              </a:lnSpc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тәуелсіздігін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173038" algn="just">
              <a:lnSpc>
                <a:spcPts val="1100"/>
              </a:lnSpc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сақталуын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73038" algn="just">
              <a:lnSpc>
                <a:spcPts val="1100"/>
              </a:lnSpc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Гүлар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Смадилқызы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Әлімбекова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73038" algn="just">
              <a:lnSpc>
                <a:spcPts val="1100"/>
              </a:lnSpc>
              <a:spcAft>
                <a:spcPts val="600"/>
              </a:spcAf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 12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10-і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күндізгі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2-і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сырттай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онда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30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қаралды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sz="5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ts val="1100"/>
              </a:lnSpc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арттыруға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құны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орнықты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дамуына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ықпал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етет</a:t>
            </a: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басым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бағыттарды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іріктеу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беру,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беру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ықпал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басым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бағыттарды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әзірлеу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әзірлеу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</a:t>
            </a: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 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Сыздық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Ерназар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Файзул-Қарымұлы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айқындалған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16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13-ы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күндізгі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форматта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3-і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сырттай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онда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40 (18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жоспардан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тыс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қаралды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</a:pPr>
            <a:endParaRPr lang="ru-RU" sz="5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ts val="1100"/>
              </a:lnSpc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Қаржы-шаруашылық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сақталуына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бақылауды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тікелей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тәртібін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өкілеттік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шарттарын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айқындайды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</a:pP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 аудит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</a:t>
            </a: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17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қарашадағы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№8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тексерулер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сертификатталған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кәсіби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аудитор Д. М.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Қасымова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бөлімшелердің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бизнес-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процестеріне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тексеру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бағалауды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қоса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алғанда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тексерулердің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жеткізілді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ts val="1100"/>
              </a:lnSpc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270" y="2359620"/>
            <a:ext cx="646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918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200918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31447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350EF1A-EB98-4A25-BB4D-BA3D8BB3F90E}"/>
              </a:ext>
            </a:extLst>
          </p:cNvPr>
          <p:cNvSpPr txBox="1"/>
          <p:nvPr/>
        </p:nvSpPr>
        <p:spPr>
          <a:xfrm>
            <a:off x="70936" y="50997"/>
            <a:ext cx="346356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 БАСҚАРУ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DCCC095-396A-413A-A324-05EAD1968801}"/>
              </a:ext>
            </a:extLst>
          </p:cNvPr>
          <p:cNvCxnSpPr>
            <a:cxnSpLocks/>
          </p:cNvCxnSpPr>
          <p:nvPr/>
        </p:nvCxnSpPr>
        <p:spPr>
          <a:xfrm flipV="1">
            <a:off x="61" y="357408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7CBDDD-4F28-4AF7-9881-B23316952354}"/>
              </a:ext>
            </a:extLst>
          </p:cNvPr>
          <p:cNvSpPr/>
          <p:nvPr/>
        </p:nvSpPr>
        <p:spPr>
          <a:xfrm>
            <a:off x="3619500" y="406428"/>
            <a:ext cx="3069230" cy="7427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дамыту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нақтылау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қорытынды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қорытындысына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хатшымен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бірлесіп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en-US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Sfai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Kazakhstan"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ЖШС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өкілдерімен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кездесуін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ұйымдастырып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Актуарлық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есептеулер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департаментінің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түзету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іс-қимылдарының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функция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макроэкономикалық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болжау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департаментіне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хатшы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органдары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алмасуға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ықпал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Басқарма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мүшелеріне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қажетті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берілуін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отырыстардың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дайындалуын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өткізілуін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материалдарын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қалыптастыруды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бақылауды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19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139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кадр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16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өткізуді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хатшының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өзектендірілді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акционердің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29.11.2024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№439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Басқарма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Омбудсмен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еңбегіне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қолдау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бағалау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Әзірленді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 defTabSz="1225520">
              <a:lnSpc>
                <a:spcPts val="1100"/>
              </a:lnSpc>
              <a:buFont typeface="Arial" panose="020B0604020202020204" pitchFamily="34" charset="0"/>
              <a:buChar char="•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комплаенс-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комплаенс-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лауазымдық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нұсқаулығы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 defTabSz="1225520">
              <a:lnSpc>
                <a:spcPts val="1100"/>
              </a:lnSpc>
              <a:buFont typeface="Arial" panose="020B0604020202020204" pitchFamily="34" charset="0"/>
              <a:buChar char="•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филиалдарының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ережелеріне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1F0D74-7D20-4D71-8A54-0ADE1203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70215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34" y="5686266"/>
            <a:ext cx="3674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Сенім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телефоны:</a:t>
            </a:r>
          </a:p>
          <a:p>
            <a:pPr algn="just"/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(7172) 983 919</a:t>
            </a:r>
          </a:p>
          <a:p>
            <a:pPr algn="just"/>
            <a:endParaRPr lang="ru-RU" sz="900" b="1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мекен-жайы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info@gfss.kz</a:t>
            </a:r>
            <a:endParaRPr lang="ru-RU" sz="900" b="1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ru-RU" sz="900" b="1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Пошталық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мекенжайы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010000,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Астана қ., </a:t>
            </a:r>
            <a:r>
              <a:rPr lang="kk-KZ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Достық көшесі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18 (17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қабат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781234D9-FD81-495E-9522-A3B7638C6BCE}"/>
              </a:ext>
            </a:extLst>
          </p:cNvPr>
          <p:cNvSpPr txBox="1"/>
          <p:nvPr/>
        </p:nvSpPr>
        <p:spPr>
          <a:xfrm>
            <a:off x="85786" y="76245"/>
            <a:ext cx="586358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КОМПЛАЕНС-БАҚЫЛАУ ЖӘНЕ СЫБАЙЛАС ЖЕМҚОРЛЫҚҚА ҚАРСЫ ІС-ҚИМЫЛ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547E7D8-F500-41CA-82FB-5D15B33C6E80}"/>
              </a:ext>
            </a:extLst>
          </p:cNvPr>
          <p:cNvCxnSpPr>
            <a:cxnSpLocks/>
          </p:cNvCxnSpPr>
          <p:nvPr/>
        </p:nvCxnSpPr>
        <p:spPr>
          <a:xfrm flipV="1">
            <a:off x="9586" y="585786"/>
            <a:ext cx="5939789" cy="537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4CDFCE-C064-4D64-8DC4-678A47F4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0673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67AC3D-DA2F-4DD7-92D1-42E9CD5705F8}"/>
              </a:ext>
            </a:extLst>
          </p:cNvPr>
          <p:cNvSpPr/>
          <p:nvPr/>
        </p:nvSpPr>
        <p:spPr>
          <a:xfrm>
            <a:off x="320034" y="823396"/>
            <a:ext cx="62869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АҚ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лауазымды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тұлғалары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мүдделер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қақтығысын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саясаты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лауазымды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тұлғалары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мүдделер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қақтығысының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туындауын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болдырмау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міндеттерін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рәсімін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белгілейді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осылайша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орда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нақты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ықтимал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мүдделер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қақтығысын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басқарудың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бірыңғай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маусымдағы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№ 6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шешімі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саясатты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мәдениетті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21.12.2023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№10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шешімімен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дербес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құрылым-сыбайлас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комплаенс-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наурыздағы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№2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шешімімен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комплаенс-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комплаенс-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офицерінің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лауазымдық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нұсқаулығы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29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желтоқсанда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 Бас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Заңнама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нормаларының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ықтимал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бұзушылықтары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жедел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МӘСҚ-да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жедел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пошталық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жолға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істейді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жүгініп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ұйымдағы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жемқорлықтың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ықтимал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фактілері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хабарлауы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мүмкін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министрлігінде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комитетінде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көші-қон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комитетінде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ведомстволық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бағынысты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ұйымдарда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жемқорлықтың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іс-қимыл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№4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үлгілік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базалық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бағытын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бұдан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kk-KZ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ҮББ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-4)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шақырумен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филиалдарында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дәріс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аппараты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деңгейінде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филиалдардың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қатысуымен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дәріс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Бұдан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Әділет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Министрлігінің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әдістемелік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ұсынымдарына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құқықтық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насихат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іс-шараларды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ҮББ-4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БАҚ-да 291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-шара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орналастырыла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мәдениетті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апта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бөлімшелердің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филиалдардың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басшы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директорларының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мекенжайларына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тақырыпта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37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медиаматериал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түсініктеме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жіберілді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Қоғамда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фактілері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1950" algn="just"/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8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019" y="633800"/>
            <a:ext cx="3170981" cy="717119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31-бабына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Бухгалтерлік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тәртіппен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меншікті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қаражаты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Анықтама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шоғырландырылған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депозитарийінің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интернет-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ресурсында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("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Акционерлік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қоғамдар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ҚР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Заңының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76-бабының 4-тармағы),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ресми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интернет-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ресурсында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жарияланады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меншікті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қаражаты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жарғылық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капиталынан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комиссиялық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(немесе)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төлемегені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алынатын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комиссиялық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есебінен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Комиссиялық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пайыздық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мөлшерлемесінің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шамасы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0,70% - дан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аспайды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15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маусымдағы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475 ҚРКБ). 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комиссиялық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пайыздық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мөлшерлемесінің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шамасы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0,63% (ЕХӘҚМ 09.01.2024 ж. №4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бұйрығы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 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1 068 093,8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қағаздар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орналастырылған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салымдар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938 238,1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Ұлттық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шоттардағы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129 855,7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міндеттемелері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1 068 093,8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провизиялар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1 134 498,0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резервтер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(81 986,6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құралдарын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бағалау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резервтері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(98 306,5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резервтің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аз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етілетін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113 449,8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комиссиялық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кредиторлық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берешек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439,0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32-бабына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жүргізуге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құқығы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есептілігіне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8930" y="633800"/>
            <a:ext cx="2988000" cy="3477875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180975" algn="just">
              <a:tabLst>
                <a:tab pos="4902077" algn="l"/>
              </a:tabLst>
            </a:pP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Акционердің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шешімімен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есептілігіне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жүргізетін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айқындалды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(12.09.2024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364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бұйрық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indent="180975" algn="just">
              <a:tabLst>
                <a:tab pos="4902077" algn="l"/>
              </a:tabLst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есептілігінің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25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қыркүйектегі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№040440004549/240171/00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шартына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SFAI Kazakhstan"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ЖШС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сыртқы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аудиторлары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Аудитор МӘСҚ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есептілігі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есептіліктің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стандарттарына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(ҚЕХС)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сәйкестігі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активтер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қаражаты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2024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жағдайының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маңызды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аспектілерінде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сенімді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көрініс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табуы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пікір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білдірді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ҚЕХС-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дайындалған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шығаруға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есептілігінің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Депозитарийі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сайтында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жарияланды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73F0D343-6705-431F-A1E0-0D4808563BF0}"/>
              </a:ext>
            </a:extLst>
          </p:cNvPr>
          <p:cNvSpPr txBox="1"/>
          <p:nvPr/>
        </p:nvSpPr>
        <p:spPr>
          <a:xfrm>
            <a:off x="85786" y="76245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 КӨРСЕТКІШТЕР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CD2F114-816C-4A2D-BFAB-48223C40F190}"/>
              </a:ext>
            </a:extLst>
          </p:cNvPr>
          <p:cNvCxnSpPr>
            <a:cxnSpLocks/>
          </p:cNvCxnSpPr>
          <p:nvPr/>
        </p:nvCxnSpPr>
        <p:spPr>
          <a:xfrm flipV="1">
            <a:off x="85786" y="339565"/>
            <a:ext cx="5863589" cy="605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2AA7C4-52AA-4369-8FEF-249DA1E0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0139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16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75615" y="80073"/>
            <a:ext cx="6611815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ИНВЕСТИЦИЯЛЫҚ ҚЫЗМЕТІ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2695" y="8806815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0165" y="8783955"/>
            <a:ext cx="1069975" cy="314586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39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929DC4-B716-4760-9670-6F594165101E}"/>
              </a:ext>
            </a:extLst>
          </p:cNvPr>
          <p:cNvSpPr/>
          <p:nvPr/>
        </p:nvSpPr>
        <p:spPr>
          <a:xfrm>
            <a:off x="133430" y="505153"/>
            <a:ext cx="649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қаңтардағы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портфель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нарықтық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бағалауды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ескере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938,2 млрд.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теңгені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активтердің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кірістілігі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12,8%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(147 млрд. </a:t>
            </a:r>
            <a:r>
              <a:rPr lang="ru-RU" sz="1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құрады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D781A65C-2AFB-472D-B665-6BC1C8066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25064"/>
              </p:ext>
            </p:extLst>
          </p:nvPr>
        </p:nvGraphicFramePr>
        <p:xfrm>
          <a:off x="1073672" y="1319905"/>
          <a:ext cx="4865533" cy="24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92D906-33A9-4418-B90A-1B168B729DFA}"/>
              </a:ext>
            </a:extLst>
          </p:cNvPr>
          <p:cNvSpPr/>
          <p:nvPr/>
        </p:nvSpPr>
        <p:spPr>
          <a:xfrm>
            <a:off x="228600" y="4259411"/>
            <a:ext cx="63431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декларациясы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мыналарды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көздейді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лимиттерін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Үкіметі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айқындайтын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(ҚР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Үкіметінің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15.06.2023 ж. №473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Қаулысы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валютасы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дюрациясының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міндеттемелердің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дюрациясына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ұмтылуы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құралындағы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эмитенттегі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рейтингтің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"ВВ-"кем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Банкінің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қоспағанда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эмитенттің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лимиті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10%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аспайды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сақталуын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инфляцияның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нысаналы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дәлізінің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мәнінен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кіріс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DFFC47-F6CB-4ADC-B82E-96CD4C241042}"/>
              </a:ext>
            </a:extLst>
          </p:cNvPr>
          <p:cNvSpPr/>
          <p:nvPr/>
        </p:nvSpPr>
        <p:spPr>
          <a:xfrm>
            <a:off x="1916165" y="1059050"/>
            <a:ext cx="27077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Инвестициялық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басқару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динамикасы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4D1EA-C0D7-4B32-87B9-15F1F6312EA2}"/>
              </a:ext>
            </a:extLst>
          </p:cNvPr>
          <p:cNvSpPr txBox="1"/>
          <p:nvPr/>
        </p:nvSpPr>
        <p:spPr>
          <a:xfrm>
            <a:off x="1666106" y="6286392"/>
            <a:ext cx="29642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портфельдің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4D22A7ED-1BA7-43A9-97BB-7C580C9F94A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7575" y="6487946"/>
          <a:ext cx="2624907" cy="227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4EBD0409-8D14-493C-8FC9-DC0333D93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20172"/>
              </p:ext>
            </p:extLst>
          </p:nvPr>
        </p:nvGraphicFramePr>
        <p:xfrm>
          <a:off x="3506438" y="6685617"/>
          <a:ext cx="2971650" cy="1930587"/>
        </p:xfrm>
        <a:graphic>
          <a:graphicData uri="http://schemas.openxmlformats.org/drawingml/2006/table">
            <a:tbl>
              <a:tblPr firstRow="1" bandRow="1"/>
              <a:tblGrid>
                <a:gridCol w="1214493">
                  <a:extLst>
                    <a:ext uri="{9D8B030D-6E8A-4147-A177-3AD203B41FA5}">
                      <a16:colId xmlns:a16="http://schemas.microsoft.com/office/drawing/2014/main" val="4211547870"/>
                    </a:ext>
                  </a:extLst>
                </a:gridCol>
                <a:gridCol w="1119208">
                  <a:extLst>
                    <a:ext uri="{9D8B030D-6E8A-4147-A177-3AD203B41FA5}">
                      <a16:colId xmlns:a16="http://schemas.microsoft.com/office/drawing/2014/main" val="4127923461"/>
                    </a:ext>
                  </a:extLst>
                </a:gridCol>
                <a:gridCol w="637949">
                  <a:extLst>
                    <a:ext uri="{9D8B030D-6E8A-4147-A177-3AD203B41FA5}">
                      <a16:colId xmlns:a16="http://schemas.microsoft.com/office/drawing/2014/main" val="3176418259"/>
                    </a:ext>
                  </a:extLst>
                </a:gridCol>
              </a:tblGrid>
              <a:tr h="49816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Қаржы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құралдарының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endParaRPr lang="en-US" sz="7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kern="12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Салынған</a:t>
                      </a:r>
                      <a:r>
                        <a:rPr lang="ru-RU" sz="700" b="1" kern="1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kern="12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қаражаттың</a:t>
                      </a:r>
                      <a:r>
                        <a:rPr lang="ru-RU" sz="700" b="1" kern="1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kern="12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құны</a:t>
                      </a:r>
                      <a:endParaRPr lang="en-US" sz="7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1" kern="1200" baseline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</a:t>
                      </a:r>
                      <a:r>
                        <a:rPr lang="ru-RU" sz="700" b="0" i="1" kern="1200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1" kern="1200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700" b="0" i="1" kern="12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7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695232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67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ҚР ҚМ МБҚ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568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млрд. 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kk-KZ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09769"/>
                  </a:ext>
                </a:extLst>
              </a:tr>
              <a:tr h="49816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Агенттік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облигациялар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    (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квазимемлекеттік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             сектор)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млрд.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63695"/>
                  </a:ext>
                </a:extLst>
              </a:tr>
              <a:tr h="250045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МҚҰ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облигациялары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kk-KZ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kk-KZ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kk-KZ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млрд.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,2%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7721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ҚР ҰБ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депозиттері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млрд.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248173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b="1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7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938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млрд.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b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700" b="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500554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D4CAAE-9613-4290-A649-9D7EBF8E4DB9}"/>
              </a:ext>
            </a:extLst>
          </p:cNvPr>
          <p:cNvSpPr/>
          <p:nvPr/>
        </p:nvSpPr>
        <p:spPr>
          <a:xfrm>
            <a:off x="228600" y="3816641"/>
            <a:ext cx="6343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кодексіне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активтерін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сенімгерлік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декларация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A227989-143A-4ED7-9E5E-AC1711A67797}"/>
              </a:ext>
            </a:extLst>
          </p:cNvPr>
          <p:cNvCxnSpPr>
            <a:cxnSpLocks/>
          </p:cNvCxnSpPr>
          <p:nvPr/>
        </p:nvCxnSpPr>
        <p:spPr>
          <a:xfrm>
            <a:off x="75615" y="343393"/>
            <a:ext cx="586359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81400" y="8220076"/>
            <a:ext cx="104775" cy="95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7239001"/>
            <a:ext cx="104775" cy="95250"/>
          </a:xfrm>
          <a:prstGeom prst="rect">
            <a:avLst/>
          </a:prstGeom>
          <a:solidFill>
            <a:srgbClr val="008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74" y="7624945"/>
            <a:ext cx="104775" cy="952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81400" y="7962901"/>
            <a:ext cx="104775" cy="95250"/>
          </a:xfrm>
          <a:prstGeom prst="rect">
            <a:avLst/>
          </a:prstGeom>
          <a:solidFill>
            <a:srgbClr val="0D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5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DD15CE48-14A3-41F9-A06F-3F8104CB9B7E}"/>
              </a:ext>
            </a:extLst>
          </p:cNvPr>
          <p:cNvSpPr txBox="1"/>
          <p:nvPr/>
        </p:nvSpPr>
        <p:spPr>
          <a:xfrm rot="10800000" flipV="1">
            <a:off x="1428749" y="960334"/>
            <a:ext cx="5020311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қыркүйектен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кодексінің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платформалық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асыратын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адамдарды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нормалары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қолданысқа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енгізілді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D9A3A7-425B-4AEB-A125-B79E389D150E}"/>
              </a:ext>
            </a:extLst>
          </p:cNvPr>
          <p:cNvSpPr txBox="1"/>
          <p:nvPr/>
        </p:nvSpPr>
        <p:spPr>
          <a:xfrm>
            <a:off x="1428749" y="6355081"/>
            <a:ext cx="502031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құжаттарын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бекітті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саясат</a:t>
            </a:r>
            <a:r>
              <a:rPr lang="ru-RU" sz="1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ережелер</a:t>
            </a:r>
            <a:r>
              <a:rPr lang="ru-RU" sz="1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тізілім</a:t>
            </a:r>
            <a:r>
              <a:rPr lang="ru-RU" sz="1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</a:t>
            </a:r>
            <a:r>
              <a:rPr lang="ru-RU" sz="1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картасы</a:t>
            </a:r>
            <a:r>
              <a:rPr lang="ru-RU" sz="1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1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22099E-55FE-44C1-AAAF-503AC87C3D7F}"/>
              </a:ext>
            </a:extLst>
          </p:cNvPr>
          <p:cNvSpPr txBox="1"/>
          <p:nvPr/>
        </p:nvSpPr>
        <p:spPr>
          <a:xfrm>
            <a:off x="1339169" y="3398460"/>
            <a:ext cx="5109892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төленген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өсімпұлдарды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қайтаруға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өтінімдерді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өңдеу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жаңа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форматында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шығыс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ISO 20022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стандартын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пайдалануға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көшірілді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8E3D8E-0941-466F-8142-38B281421CB7}"/>
              </a:ext>
            </a:extLst>
          </p:cNvPr>
          <p:cNvSpPr txBox="1"/>
          <p:nvPr/>
        </p:nvSpPr>
        <p:spPr>
          <a:xfrm>
            <a:off x="1428749" y="2217420"/>
            <a:ext cx="502031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еңбекке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айырылу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айырылу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жағдайлары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ұзақ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7% -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артты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9E5108-FB51-4B2E-9E04-05009432681B}"/>
              </a:ext>
            </a:extLst>
          </p:cNvPr>
          <p:cNvSpPr txBox="1"/>
          <p:nvPr/>
        </p:nvSpPr>
        <p:spPr>
          <a:xfrm>
            <a:off x="1428749" y="4593844"/>
            <a:ext cx="5020311" cy="150810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ААЖ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интеграциясы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-Асырауындағыларды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күндізгі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нысанда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оқыту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мәліметтерді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НБСД АЖ - мен Е-Макет;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төленген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деректерді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беру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«ХҚКО» ААЖ-мен «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өңдеуді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4ADD05D3-E53F-40E9-AD53-B373E257E38C}"/>
              </a:ext>
            </a:extLst>
          </p:cNvPr>
          <p:cNvSpPr txBox="1"/>
          <p:nvPr/>
        </p:nvSpPr>
        <p:spPr>
          <a:xfrm>
            <a:off x="301624" y="234755"/>
            <a:ext cx="586359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ЖЫЛДЫҢ БАСТЫ ОҚИҒАЛАРЫ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58BB0EE-18D4-42E3-9D26-AC99E6E0F517}"/>
              </a:ext>
            </a:extLst>
          </p:cNvPr>
          <p:cNvCxnSpPr>
            <a:cxnSpLocks/>
          </p:cNvCxnSpPr>
          <p:nvPr/>
        </p:nvCxnSpPr>
        <p:spPr>
          <a:xfrm flipV="1">
            <a:off x="301624" y="636408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018A5A0-C016-43C1-98A2-8950BDDD1690}"/>
              </a:ext>
            </a:extLst>
          </p:cNvPr>
          <p:cNvSpPr txBox="1"/>
          <p:nvPr/>
        </p:nvSpPr>
        <p:spPr>
          <a:xfrm rot="10800000" flipV="1">
            <a:off x="1428750" y="7611664"/>
            <a:ext cx="502031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Алқалы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атқарушы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орган – Бас</a:t>
            </a:r>
            <a:r>
              <a:rPr lang="kk-KZ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қарма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енгізілді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C5C595D8-BA56-4A82-80F0-AC27BF16E9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7361" y="2217419"/>
            <a:ext cx="760679" cy="731521"/>
          </a:xfrm>
          <a:prstGeom prst="rect">
            <a:avLst/>
          </a:prstGeom>
        </p:spPr>
      </p:pic>
      <p:pic>
        <p:nvPicPr>
          <p:cNvPr id="5" name="Рисунок 4" descr="Документ">
            <a:extLst>
              <a:ext uri="{FF2B5EF4-FFF2-40B4-BE49-F238E27FC236}">
                <a16:creationId xmlns:a16="http://schemas.microsoft.com/office/drawing/2014/main" id="{4025685A-A9CF-4C03-AC16-1B837F3D87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7361" y="6272213"/>
            <a:ext cx="793113" cy="814387"/>
          </a:xfrm>
          <a:prstGeom prst="rect">
            <a:avLst/>
          </a:prstGeom>
        </p:spPr>
      </p:pic>
      <p:pic>
        <p:nvPicPr>
          <p:cNvPr id="17" name="Рисунок 16" descr="Закрытая книга">
            <a:extLst>
              <a:ext uri="{FF2B5EF4-FFF2-40B4-BE49-F238E27FC236}">
                <a16:creationId xmlns:a16="http://schemas.microsoft.com/office/drawing/2014/main" id="{CF4F5309-1631-4BF3-A113-65ED29A64D9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1480" y="902149"/>
            <a:ext cx="919960" cy="919960"/>
          </a:xfrm>
          <a:prstGeom prst="rect">
            <a:avLst/>
          </a:prstGeom>
        </p:spPr>
      </p:pic>
      <p:pic>
        <p:nvPicPr>
          <p:cNvPr id="19" name="Рисунок 18" descr="База данных">
            <a:extLst>
              <a:ext uri="{FF2B5EF4-FFF2-40B4-BE49-F238E27FC236}">
                <a16:creationId xmlns:a16="http://schemas.microsoft.com/office/drawing/2014/main" id="{66DE7035-D981-47B3-B46A-76413CAA7E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2140" y="3344250"/>
            <a:ext cx="918334" cy="861774"/>
          </a:xfrm>
          <a:prstGeom prst="rect">
            <a:avLst/>
          </a:prstGeom>
        </p:spPr>
      </p:pic>
      <p:pic>
        <p:nvPicPr>
          <p:cNvPr id="32" name="Рисунок 31" descr="Синхронизация облака">
            <a:extLst>
              <a:ext uri="{FF2B5EF4-FFF2-40B4-BE49-F238E27FC236}">
                <a16:creationId xmlns:a16="http://schemas.microsoft.com/office/drawing/2014/main" id="{9059547F-305F-44F3-B4B4-B66CDACB625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47360" y="4659911"/>
            <a:ext cx="760679" cy="990942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9062" y="879867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210" y="7277476"/>
            <a:ext cx="703264" cy="7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1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236" y="432276"/>
            <a:ext cx="62946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тармақты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қамтиды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:</a:t>
            </a:r>
          </a:p>
          <a:p>
            <a:pPr marL="180975" indent="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тауарларды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80975" indent="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80975" indent="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102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/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жоспарының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орындалуы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98,5%-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тармақ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міндеттемелерінің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орындалмауына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біржақты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тәртіппен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бұзылды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өнім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беруші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орындалуын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енгізбеді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289549"/>
              </p:ext>
            </p:extLst>
          </p:nvPr>
        </p:nvGraphicFramePr>
        <p:xfrm>
          <a:off x="324853" y="1855744"/>
          <a:ext cx="6124074" cy="229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4853" y="4389183"/>
            <a:ext cx="62323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көлемі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702,6 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негізгі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(86,2%)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876314"/>
              </p:ext>
            </p:extLst>
          </p:nvPr>
        </p:nvGraphicFramePr>
        <p:xfrm>
          <a:off x="265709" y="5214021"/>
          <a:ext cx="6291499" cy="265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8">
            <a:extLst>
              <a:ext uri="{FF2B5EF4-FFF2-40B4-BE49-F238E27FC236}">
                <a16:creationId xmlns:a16="http://schemas.microsoft.com/office/drawing/2014/main" id="{4CC5C636-0DD4-4AF0-B7FA-523F1D411507}"/>
              </a:ext>
            </a:extLst>
          </p:cNvPr>
          <p:cNvSpPr txBox="1"/>
          <p:nvPr/>
        </p:nvSpPr>
        <p:spPr>
          <a:xfrm>
            <a:off x="265709" y="178359"/>
            <a:ext cx="5659283" cy="263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 САТЫП АЛУ ТӘЖІРИБЕСІ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B40CCC-89CF-4283-9EA1-3133771C3176}"/>
              </a:ext>
            </a:extLst>
          </p:cNvPr>
          <p:cNvCxnSpPr>
            <a:cxnSpLocks/>
          </p:cNvCxnSpPr>
          <p:nvPr/>
        </p:nvCxnSpPr>
        <p:spPr>
          <a:xfrm flipV="1">
            <a:off x="0" y="432276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34C20D-2C68-4074-BD26-C13791BCC56F}"/>
              </a:ext>
            </a:extLst>
          </p:cNvPr>
          <p:cNvSpPr txBox="1"/>
          <p:nvPr/>
        </p:nvSpPr>
        <p:spPr>
          <a:xfrm>
            <a:off x="182037" y="1601827"/>
            <a:ext cx="6351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50" b="1" dirty="0">
                <a:latin typeface="Arial" panose="020B0604020202020204" pitchFamily="34" charset="0"/>
                <a:cs typeface="Arial" panose="020B0604020202020204" pitchFamily="34" charset="0"/>
              </a:rPr>
              <a:t>Сатып алынған тауарлардың, жұмыстардың, көрсетілетін қызметтердің көлемі </a:t>
            </a:r>
            <a:r>
              <a:rPr lang="kk-KZ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050" i="1" dirty="0">
                <a:latin typeface="Arial" panose="020B0604020202020204" pitchFamily="34" charset="0"/>
                <a:cs typeface="Arial" panose="020B0604020202020204" pitchFamily="34" charset="0"/>
              </a:rPr>
              <a:t>млн. теңге</a:t>
            </a:r>
            <a:r>
              <a:rPr lang="kk-KZ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K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7E77CC-BA15-4AA7-A21A-1931FCAB9BE9}"/>
              </a:ext>
            </a:extLst>
          </p:cNvPr>
          <p:cNvSpPr/>
          <p:nvPr/>
        </p:nvSpPr>
        <p:spPr>
          <a:xfrm>
            <a:off x="426243" y="7864680"/>
            <a:ext cx="61309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негізгі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ұсыныстарын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сұрату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тәсілімен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50% (101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38,22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886315-E4BB-45A0-8662-4039A5678A0D}"/>
              </a:ext>
            </a:extLst>
          </p:cNvPr>
          <p:cNvSpPr/>
          <p:nvPr/>
        </p:nvSpPr>
        <p:spPr>
          <a:xfrm>
            <a:off x="717242" y="4824413"/>
            <a:ext cx="58399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r>
              <a:rPr lang="ru-RU" sz="1050" b="1" dirty="0" err="1"/>
              <a:t>Мемлекеттік</a:t>
            </a:r>
            <a:r>
              <a:rPr lang="ru-RU" sz="1050" b="1" dirty="0"/>
              <a:t> </a:t>
            </a:r>
            <a:r>
              <a:rPr lang="ru-RU" sz="1050" b="1" dirty="0" err="1"/>
              <a:t>сатып</a:t>
            </a:r>
            <a:r>
              <a:rPr lang="ru-RU" sz="1050" b="1" dirty="0"/>
              <a:t> </a:t>
            </a:r>
            <a:r>
              <a:rPr lang="ru-RU" sz="1050" b="1" dirty="0" err="1"/>
              <a:t>алуды</a:t>
            </a:r>
            <a:r>
              <a:rPr lang="ru-RU" sz="1050" b="1" dirty="0"/>
              <a:t> </a:t>
            </a:r>
            <a:r>
              <a:rPr lang="ru-RU" sz="1050" b="1" dirty="0" err="1"/>
              <a:t>жүзеге</a:t>
            </a:r>
            <a:r>
              <a:rPr lang="ru-RU" sz="1050" b="1" dirty="0"/>
              <a:t> </a:t>
            </a:r>
            <a:r>
              <a:rPr lang="ru-RU" sz="1050" b="1" dirty="0" err="1"/>
              <a:t>асыру</a:t>
            </a:r>
            <a:r>
              <a:rPr lang="ru-RU" sz="1050" b="1" dirty="0"/>
              <a:t> </a:t>
            </a:r>
            <a:r>
              <a:rPr lang="ru-RU" sz="1050" b="1" dirty="0" err="1"/>
              <a:t>тәсілдері</a:t>
            </a:r>
            <a:endParaRPr lang="ru-RU" sz="1050" b="1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3F4E5C-7632-4C3F-9DE8-61E9D9C8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79235"/>
              </p:ext>
            </p:extLst>
          </p:nvPr>
        </p:nvGraphicFramePr>
        <p:xfrm>
          <a:off x="242368" y="5820189"/>
          <a:ext cx="6406737" cy="46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6737">
                  <a:extLst>
                    <a:ext uri="{9D8B030D-6E8A-4147-A177-3AD203B41FA5}">
                      <a16:colId xmlns:a16="http://schemas.microsoft.com/office/drawing/2014/main" val="3030285574"/>
                    </a:ext>
                  </a:extLst>
                </a:gridCol>
              </a:tblGrid>
              <a:tr h="464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15307"/>
                  </a:ext>
                </a:extLst>
              </a:tr>
            </a:tbl>
          </a:graphicData>
        </a:graphic>
      </p:graphicFrame>
      <p:sp>
        <p:nvSpPr>
          <p:cNvPr id="6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114300" y="171449"/>
            <a:ext cx="5835075" cy="2615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ТӘУЕКЕЛДЕРДІ БАСҚАРУ ЖҮЙЕСІ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>
            <a:off x="85786" y="505515"/>
            <a:ext cx="5777804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96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AAE3F6-24A9-41AB-B770-0260C4045686}"/>
              </a:ext>
            </a:extLst>
          </p:cNvPr>
          <p:cNvSpPr/>
          <p:nvPr/>
        </p:nvSpPr>
        <p:spPr>
          <a:xfrm>
            <a:off x="242370" y="505515"/>
            <a:ext cx="6270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ТБЖ)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негізгі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компоненттерінің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527" y="4292663"/>
            <a:ext cx="6406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шешімімен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(№18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хаттама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ТБЖ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ТБЖ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саясаты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ТБЖ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мақсаттарын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принциптері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әдістерін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ұйымдастырылуы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ТБЖ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ережелері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әрбір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процесте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ТБЖ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қатысушыларының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реттейді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процестерін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мерзімдері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кезеңділігін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айқындайды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E537BFC-2456-42F2-BC0A-DE8FE45499FA}"/>
              </a:ext>
            </a:extLst>
          </p:cNvPr>
          <p:cNvGrpSpPr/>
          <p:nvPr/>
        </p:nvGrpSpPr>
        <p:grpSpPr>
          <a:xfrm>
            <a:off x="242370" y="1626859"/>
            <a:ext cx="2933412" cy="2512955"/>
            <a:chOff x="866042" y="1302231"/>
            <a:chExt cx="4676238" cy="4610483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A1248575-A60E-4E17-B05F-C3AA866A0570}"/>
                </a:ext>
              </a:extLst>
            </p:cNvPr>
            <p:cNvSpPr/>
            <p:nvPr/>
          </p:nvSpPr>
          <p:spPr>
            <a:xfrm>
              <a:off x="866042" y="1302231"/>
              <a:ext cx="4676238" cy="461048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637BE3C-FD19-40CF-9CD4-1EE63AE88618}"/>
                </a:ext>
              </a:extLst>
            </p:cNvPr>
            <p:cNvSpPr/>
            <p:nvPr/>
          </p:nvSpPr>
          <p:spPr>
            <a:xfrm>
              <a:off x="1893826" y="2211914"/>
              <a:ext cx="2624328" cy="505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Қолдану</a:t>
              </a:r>
              <a:r>
                <a: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аясы</a:t>
              </a:r>
              <a:r>
                <a: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контекст, </a:t>
              </a:r>
              <a:r>
                <a:rPr lang="ru-RU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критерийлер</a:t>
              </a:r>
              <a:endPara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3803F09-917D-409E-8E45-9AB3CECA2ABD}"/>
                </a:ext>
              </a:extLst>
            </p:cNvPr>
            <p:cNvSpPr/>
            <p:nvPr/>
          </p:nvSpPr>
          <p:spPr>
            <a:xfrm>
              <a:off x="1985318" y="2809354"/>
              <a:ext cx="2532834" cy="13598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Тәуекелдерді</a:t>
              </a:r>
              <a:r>
                <a: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бағалау</a:t>
              </a:r>
              <a:endPara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Стрелка: пятиугольник 8">
              <a:extLst>
                <a:ext uri="{FF2B5EF4-FFF2-40B4-BE49-F238E27FC236}">
                  <a16:creationId xmlns:a16="http://schemas.microsoft.com/office/drawing/2014/main" id="{F58FCBB1-94A7-41FD-BB76-D68CCE249645}"/>
                </a:ext>
              </a:extLst>
            </p:cNvPr>
            <p:cNvSpPr/>
            <p:nvPr/>
          </p:nvSpPr>
          <p:spPr>
            <a:xfrm rot="5400000">
              <a:off x="3129902" y="2064621"/>
              <a:ext cx="246273" cy="2481319"/>
            </a:xfrm>
            <a:prstGeom prst="homePlat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Тәуекелдерді</a:t>
              </a:r>
              <a:r>
                <a:rPr lang="ru-RU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анықтау</a:t>
              </a:r>
              <a:endPara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Стрелка: пятиугольник 9">
              <a:extLst>
                <a:ext uri="{FF2B5EF4-FFF2-40B4-BE49-F238E27FC236}">
                  <a16:creationId xmlns:a16="http://schemas.microsoft.com/office/drawing/2014/main" id="{70425008-4D7B-44A3-A2DF-BD7192937E35}"/>
                </a:ext>
              </a:extLst>
            </p:cNvPr>
            <p:cNvSpPr/>
            <p:nvPr/>
          </p:nvSpPr>
          <p:spPr>
            <a:xfrm rot="5400000">
              <a:off x="3034010" y="2396918"/>
              <a:ext cx="319502" cy="2416885"/>
            </a:xfrm>
            <a:prstGeom prst="homePlat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Тәуекелдерд</a:t>
              </a:r>
              <a:r>
                <a:rPr lang="ru-RU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талдау</a:t>
              </a:r>
              <a:endPara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Стрелка: пятиугольник 10">
              <a:extLst>
                <a:ext uri="{FF2B5EF4-FFF2-40B4-BE49-F238E27FC236}">
                  <a16:creationId xmlns:a16="http://schemas.microsoft.com/office/drawing/2014/main" id="{AF638994-E88F-47A9-8D36-519D15A51E3D}"/>
                </a:ext>
              </a:extLst>
            </p:cNvPr>
            <p:cNvSpPr/>
            <p:nvPr/>
          </p:nvSpPr>
          <p:spPr>
            <a:xfrm rot="5400000">
              <a:off x="3034010" y="2716421"/>
              <a:ext cx="319502" cy="2416885"/>
            </a:xfrm>
            <a:prstGeom prst="homePlat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Тәуекелді</a:t>
              </a:r>
              <a:r>
                <a:rPr lang="ru-RU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бағалау</a:t>
              </a: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5FABFE2C-932F-49F3-A6F9-703C6D8BF40A}"/>
                </a:ext>
              </a:extLst>
            </p:cNvPr>
            <p:cNvSpPr/>
            <p:nvPr/>
          </p:nvSpPr>
          <p:spPr>
            <a:xfrm>
              <a:off x="1985319" y="4300001"/>
              <a:ext cx="2624328" cy="396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Тәуекелді</a:t>
              </a:r>
              <a:r>
                <a: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өңдеу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Стрелка: пятиугольник 12">
              <a:extLst>
                <a:ext uri="{FF2B5EF4-FFF2-40B4-BE49-F238E27FC236}">
                  <a16:creationId xmlns:a16="http://schemas.microsoft.com/office/drawing/2014/main" id="{AD29254C-BB48-4AF0-BD8E-348CBEC8AA2F}"/>
                </a:ext>
              </a:extLst>
            </p:cNvPr>
            <p:cNvSpPr/>
            <p:nvPr/>
          </p:nvSpPr>
          <p:spPr>
            <a:xfrm rot="16200000">
              <a:off x="2861261" y="3825428"/>
              <a:ext cx="685800" cy="241688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ҚҰЖАТТАМА ЖӘНЕ ЕСЕПТІЛІК </a:t>
              </a:r>
            </a:p>
          </p:txBody>
        </p:sp>
        <p:sp>
          <p:nvSpPr>
            <p:cNvPr id="40" name="Стрелка: пятиугольник 14">
              <a:extLst>
                <a:ext uri="{FF2B5EF4-FFF2-40B4-BE49-F238E27FC236}">
                  <a16:creationId xmlns:a16="http://schemas.microsoft.com/office/drawing/2014/main" id="{488AD743-453E-4714-A91C-B6E6B2DBDBFF}"/>
                </a:ext>
              </a:extLst>
            </p:cNvPr>
            <p:cNvSpPr/>
            <p:nvPr/>
          </p:nvSpPr>
          <p:spPr>
            <a:xfrm>
              <a:off x="1024613" y="2471561"/>
              <a:ext cx="823465" cy="219041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КОММУНИКАЦИЯЛАР ЖӘНЕ КОНСУЛЬТАЦИЯР</a:t>
              </a:r>
            </a:p>
          </p:txBody>
        </p:sp>
        <p:sp>
          <p:nvSpPr>
            <p:cNvPr id="41" name="Стрелка: пятиугольник 15">
              <a:extLst>
                <a:ext uri="{FF2B5EF4-FFF2-40B4-BE49-F238E27FC236}">
                  <a16:creationId xmlns:a16="http://schemas.microsoft.com/office/drawing/2014/main" id="{EB2922D2-2D9D-4BC6-B958-F82A6D62D2D6}"/>
                </a:ext>
              </a:extLst>
            </p:cNvPr>
            <p:cNvSpPr/>
            <p:nvPr/>
          </p:nvSpPr>
          <p:spPr>
            <a:xfrm rot="10800000">
              <a:off x="4563900" y="2574274"/>
              <a:ext cx="685799" cy="1965423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МОНИТОРИНГ ЖӘНЕ ТАЛДАУ</a:t>
              </a:r>
            </a:p>
          </p:txBody>
        </p:sp>
        <p:sp>
          <p:nvSpPr>
            <p:cNvPr id="42" name="Стрелка: вниз 16">
              <a:extLst>
                <a:ext uri="{FF2B5EF4-FFF2-40B4-BE49-F238E27FC236}">
                  <a16:creationId xmlns:a16="http://schemas.microsoft.com/office/drawing/2014/main" id="{73245121-0594-43D2-9838-E00B0592F126}"/>
                </a:ext>
              </a:extLst>
            </p:cNvPr>
            <p:cNvSpPr/>
            <p:nvPr/>
          </p:nvSpPr>
          <p:spPr>
            <a:xfrm rot="18141285">
              <a:off x="4650655" y="2336942"/>
              <a:ext cx="125465" cy="321724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: вниз 17">
              <a:extLst>
                <a:ext uri="{FF2B5EF4-FFF2-40B4-BE49-F238E27FC236}">
                  <a16:creationId xmlns:a16="http://schemas.microsoft.com/office/drawing/2014/main" id="{64ADDAB8-2378-4E48-A65E-3D062F2BFE4A}"/>
                </a:ext>
              </a:extLst>
            </p:cNvPr>
            <p:cNvSpPr/>
            <p:nvPr/>
          </p:nvSpPr>
          <p:spPr>
            <a:xfrm rot="3364055">
              <a:off x="4669652" y="4666295"/>
              <a:ext cx="125465" cy="321724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: вниз 18">
              <a:extLst>
                <a:ext uri="{FF2B5EF4-FFF2-40B4-BE49-F238E27FC236}">
                  <a16:creationId xmlns:a16="http://schemas.microsoft.com/office/drawing/2014/main" id="{2A8372E0-BD24-4B37-AC14-2F746A9E6A72}"/>
                </a:ext>
              </a:extLst>
            </p:cNvPr>
            <p:cNvSpPr/>
            <p:nvPr/>
          </p:nvSpPr>
          <p:spPr>
            <a:xfrm rot="8120974">
              <a:off x="1673415" y="4666293"/>
              <a:ext cx="125465" cy="321724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: вниз 19">
              <a:extLst>
                <a:ext uri="{FF2B5EF4-FFF2-40B4-BE49-F238E27FC236}">
                  <a16:creationId xmlns:a16="http://schemas.microsoft.com/office/drawing/2014/main" id="{D943CF1B-1DA5-4F1F-A06A-4B5CC4D6A1D7}"/>
                </a:ext>
              </a:extLst>
            </p:cNvPr>
            <p:cNvSpPr/>
            <p:nvPr/>
          </p:nvSpPr>
          <p:spPr>
            <a:xfrm rot="14324886">
              <a:off x="1625714" y="2324701"/>
              <a:ext cx="125465" cy="321724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Заголовок 13">
            <a:extLst>
              <a:ext uri="{FF2B5EF4-FFF2-40B4-BE49-F238E27FC236}">
                <a16:creationId xmlns:a16="http://schemas.microsoft.com/office/drawing/2014/main" id="{D0EF8774-B794-E24B-A28F-DC9773D8432C}"/>
              </a:ext>
            </a:extLst>
          </p:cNvPr>
          <p:cNvSpPr txBox="1">
            <a:spLocks/>
          </p:cNvSpPr>
          <p:nvPr/>
        </p:nvSpPr>
        <p:spPr>
          <a:xfrm>
            <a:off x="451691" y="945907"/>
            <a:ext cx="5190437" cy="1661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МӘСҚ» АҚ т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әуекелдерді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(ТБЖ)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82BF5A-4BBA-47ED-A856-8E1F207D1AC7}"/>
              </a:ext>
            </a:extLst>
          </p:cNvPr>
          <p:cNvSpPr txBox="1"/>
          <p:nvPr/>
        </p:nvSpPr>
        <p:spPr>
          <a:xfrm>
            <a:off x="451690" y="1223073"/>
            <a:ext cx="276015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000" b="1" dirty="0">
                <a:solidFill>
                  <a:srgbClr val="156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ТБЖ </a:t>
            </a:r>
            <a:r>
              <a:rPr lang="ru-RU" sz="1000" b="1" dirty="0" err="1">
                <a:solidFill>
                  <a:srgbClr val="156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процестері</a:t>
            </a:r>
            <a:endParaRPr lang="ru-RU" sz="1000" b="1" dirty="0">
              <a:solidFill>
                <a:srgbClr val="242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DA1ACB-7528-45E7-8CEF-869A450F17D2}"/>
              </a:ext>
            </a:extLst>
          </p:cNvPr>
          <p:cNvSpPr txBox="1"/>
          <p:nvPr/>
        </p:nvSpPr>
        <p:spPr>
          <a:xfrm>
            <a:off x="3211850" y="1201557"/>
            <a:ext cx="343725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ТБЖ </a:t>
            </a:r>
            <a:r>
              <a:rPr lang="ru-RU" sz="1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міндеттер</a:t>
            </a:r>
            <a:r>
              <a:rPr lang="kk-KZ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000" b="1" dirty="0">
                <a:solidFill>
                  <a:schemeClr val="accent1"/>
                </a:solidFill>
              </a:rPr>
              <a:t>:</a:t>
            </a:r>
            <a:endParaRPr lang="ru-RU" sz="1000" b="1" dirty="0">
              <a:cs typeface="Gotham Pro Light" panose="02000503030000020004" pitchFamily="2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0719A1C-D8E7-46AA-A2B2-EE1B82E0A80B}"/>
              </a:ext>
            </a:extLst>
          </p:cNvPr>
          <p:cNvSpPr/>
          <p:nvPr/>
        </p:nvSpPr>
        <p:spPr>
          <a:xfrm>
            <a:off x="3486895" y="1531129"/>
            <a:ext cx="32101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бермеу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салдарын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қолайлы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Басқарма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мүшелерін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кеңесін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тұрақтылыққа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операциялық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мақсаттарға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жеткізуге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беделіне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әсерін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нормативтік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актілерін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қазіргі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заманға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мәдениетін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атап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айтқанда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іс-шаралары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3294185" y="1551124"/>
            <a:ext cx="192710" cy="2685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далее 50">
            <a:hlinkClick r:id="" action="ppaction://hlinkshowjump?jump=nextslide" highlightClick="1"/>
          </p:cNvPr>
          <p:cNvSpPr/>
          <p:nvPr/>
        </p:nvSpPr>
        <p:spPr>
          <a:xfrm>
            <a:off x="3303381" y="1924782"/>
            <a:ext cx="192710" cy="2685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3303317" y="2372549"/>
            <a:ext cx="192710" cy="2685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3303317" y="2828135"/>
            <a:ext cx="192710" cy="2685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3294185" y="3270662"/>
            <a:ext cx="192710" cy="2685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далее 54">
            <a:hlinkClick r:id="" action="ppaction://hlinkshowjump?jump=nextslide" highlightClick="1"/>
          </p:cNvPr>
          <p:cNvSpPr/>
          <p:nvPr/>
        </p:nvSpPr>
        <p:spPr>
          <a:xfrm>
            <a:off x="3303275" y="3718430"/>
            <a:ext cx="192710" cy="2685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аголовок 13">
            <a:extLst>
              <a:ext uri="{FF2B5EF4-FFF2-40B4-BE49-F238E27FC236}">
                <a16:creationId xmlns:a16="http://schemas.microsoft.com/office/drawing/2014/main" id="{D0EF8774-B794-E24B-A28F-DC9773D8432C}"/>
              </a:ext>
            </a:extLst>
          </p:cNvPr>
          <p:cNvSpPr txBox="1">
            <a:spLocks/>
          </p:cNvSpPr>
          <p:nvPr/>
        </p:nvSpPr>
        <p:spPr>
          <a:xfrm rot="10800000" flipV="1">
            <a:off x="2533344" y="5345220"/>
            <a:ext cx="2419227" cy="23827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400"/>
              </a:spcAft>
            </a:pPr>
            <a:r>
              <a:rPr lang="ru-RU" sz="1000" b="1" dirty="0">
                <a:solidFill>
                  <a:srgbClr val="1568E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ТБЖ </a:t>
            </a:r>
            <a:r>
              <a:rPr lang="ru-RU" sz="1000" b="1" dirty="0" err="1">
                <a:solidFill>
                  <a:srgbClr val="1568E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құжаттары</a:t>
            </a:r>
            <a:endParaRPr lang="ru-RU" sz="1000" b="1" dirty="0">
              <a:solidFill>
                <a:srgbClr val="1568E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D82BF5A-4BBA-47ED-A856-8E1F207D1AC7}"/>
              </a:ext>
            </a:extLst>
          </p:cNvPr>
          <p:cNvSpPr txBox="1"/>
          <p:nvPr/>
        </p:nvSpPr>
        <p:spPr>
          <a:xfrm rot="10800000" flipV="1">
            <a:off x="341842" y="5554032"/>
            <a:ext cx="254943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 err="1">
                <a:solidFill>
                  <a:srgbClr val="156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b="1" dirty="0">
                <a:solidFill>
                  <a:srgbClr val="156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156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b="1" dirty="0">
                <a:solidFill>
                  <a:srgbClr val="156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156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b="1" dirty="0">
                <a:solidFill>
                  <a:srgbClr val="156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156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саясат</a:t>
            </a:r>
            <a:r>
              <a:rPr lang="ru-RU" sz="1000" b="1" dirty="0">
                <a:solidFill>
                  <a:srgbClr val="156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rgbClr val="242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DA1ACB-7528-45E7-8CEF-869A450F17D2}"/>
              </a:ext>
            </a:extLst>
          </p:cNvPr>
          <p:cNvSpPr txBox="1"/>
          <p:nvPr/>
        </p:nvSpPr>
        <p:spPr>
          <a:xfrm>
            <a:off x="4018547" y="5554032"/>
            <a:ext cx="18382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ТБЖ </a:t>
            </a:r>
            <a:r>
              <a:rPr lang="ru-RU" sz="1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қағидалары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16C590-6269-414B-B701-9B6095F334ED}"/>
              </a:ext>
            </a:extLst>
          </p:cNvPr>
          <p:cNvSpPr txBox="1"/>
          <p:nvPr/>
        </p:nvSpPr>
        <p:spPr>
          <a:xfrm rot="10800000" flipV="1">
            <a:off x="887101" y="5877055"/>
            <a:ext cx="146472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685800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Құқықтық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база</a:t>
            </a:r>
          </a:p>
          <a:p>
            <a:pPr defTabSz="685800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F106C3E3-23B7-4212-8D81-2F8CC3462648}"/>
              </a:ext>
            </a:extLst>
          </p:cNvPr>
          <p:cNvSpPr/>
          <p:nvPr/>
        </p:nvSpPr>
        <p:spPr>
          <a:xfrm rot="10800000" flipV="1">
            <a:off x="3486893" y="5808893"/>
            <a:ext cx="3150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ts val="1400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«МӘСҚ» АҚ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41835"/>
              </p:ext>
            </p:extLst>
          </p:nvPr>
        </p:nvGraphicFramePr>
        <p:xfrm>
          <a:off x="242371" y="6260472"/>
          <a:ext cx="669491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55">
                  <a:extLst>
                    <a:ext uri="{9D8B030D-6E8A-4147-A177-3AD203B41FA5}">
                      <a16:colId xmlns:a16="http://schemas.microsoft.com/office/drawing/2014/main" val="1298111283"/>
                    </a:ext>
                  </a:extLst>
                </a:gridCol>
                <a:gridCol w="2195698">
                  <a:extLst>
                    <a:ext uri="{9D8B030D-6E8A-4147-A177-3AD203B41FA5}">
                      <a16:colId xmlns:a16="http://schemas.microsoft.com/office/drawing/2014/main" val="3566973629"/>
                    </a:ext>
                  </a:extLst>
                </a:gridCol>
                <a:gridCol w="3132065">
                  <a:extLst>
                    <a:ext uri="{9D8B030D-6E8A-4147-A177-3AD203B41FA5}">
                      <a16:colId xmlns:a16="http://schemas.microsoft.com/office/drawing/2014/main" val="498249829"/>
                    </a:ext>
                  </a:extLst>
                </a:gridCol>
              </a:tblGrid>
              <a:tr h="975673">
                <a:tc>
                  <a:txBody>
                    <a:bodyPr/>
                    <a:lstStyle/>
                    <a:p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Құжаттың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мақсаттары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ru-RU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Мақсаттары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міндеттері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принциптері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әдістері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жалпы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ұйымдастыру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ТБЖ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процестері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әр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процесте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ТБЖ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қатысушыларының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қызметін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регламенттейді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тәуекелдерді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процестерді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жүзеге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асыру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мерзімдерін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кезеңділігін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анықтайды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endParaRPr lang="ru-RU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42766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57688"/>
              </p:ext>
            </p:extLst>
          </p:nvPr>
        </p:nvGraphicFramePr>
        <p:xfrm>
          <a:off x="242368" y="7176782"/>
          <a:ext cx="6406737" cy="151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074">
                  <a:extLst>
                    <a:ext uri="{9D8B030D-6E8A-4147-A177-3AD203B41FA5}">
                      <a16:colId xmlns:a16="http://schemas.microsoft.com/office/drawing/2014/main" val="212854869"/>
                    </a:ext>
                  </a:extLst>
                </a:gridCol>
                <a:gridCol w="2211880">
                  <a:extLst>
                    <a:ext uri="{9D8B030D-6E8A-4147-A177-3AD203B41FA5}">
                      <a16:colId xmlns:a16="http://schemas.microsoft.com/office/drawing/2014/main" val="608260693"/>
                    </a:ext>
                  </a:extLst>
                </a:gridCol>
                <a:gridCol w="3125783">
                  <a:extLst>
                    <a:ext uri="{9D8B030D-6E8A-4147-A177-3AD203B41FA5}">
                      <a16:colId xmlns:a16="http://schemas.microsoft.com/office/drawing/2014/main" val="71860575"/>
                    </a:ext>
                  </a:extLst>
                </a:gridCol>
              </a:tblGrid>
              <a:tr h="151318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ережелер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ТБЖ-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нің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мақсаты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міндеттері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принциптері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ТБЖ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ұйымдық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құрылымы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ТБЖ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қатысушылар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олардың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функциялары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коммуникациялар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Тәуекелдерді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мәдениетін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дамыту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ТБЖ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тиімділігін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Тәуекел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санаттары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ТБЖ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процестері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Тәуекелдерді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анықтау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Тізілім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карта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тәуекелдерін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қалыптастыру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Тәуекелдерді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есептілік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87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714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341521" y="159792"/>
            <a:ext cx="5863589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ТӘУЕКЕЛДЕРДІ БАСҚАРУ ЖҮЙЕСІ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>
            <a:off x="341522" y="432969"/>
            <a:ext cx="586358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96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388" y="583990"/>
            <a:ext cx="6246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қамтитын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жиынтық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кесте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атауы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сиппатамасы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болу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себептері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факторлары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асырудан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ықтимал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салдарлардың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сипаттамасы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картасы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сипаттамасы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дәйекті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графикалық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кескін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ұсынылған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ТБЖ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істеуінің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процестеріне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операциялық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бағдарланған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мәдениетті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картасына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53387" y="4897827"/>
            <a:ext cx="62465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ықтималдығын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ұстап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төмендетуге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көзделген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айқындалған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іс-шаралардың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орындалуына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мониторинг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C279F73B-0289-4DF1-93E4-1C990255C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198169"/>
              </p:ext>
            </p:extLst>
          </p:nvPr>
        </p:nvGraphicFramePr>
        <p:xfrm>
          <a:off x="457200" y="2598820"/>
          <a:ext cx="2995864" cy="127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4C26E99-3032-46A4-AC15-C72048E0D389}"/>
              </a:ext>
            </a:extLst>
          </p:cNvPr>
          <p:cNvSpPr txBox="1"/>
          <p:nvPr/>
        </p:nvSpPr>
        <p:spPr>
          <a:xfrm>
            <a:off x="341521" y="2479402"/>
            <a:ext cx="2509964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«МӘСҚ» АҚ </a:t>
            </a:r>
            <a:r>
              <a:rPr lang="ru-RU" sz="1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картасы</a:t>
            </a:r>
            <a:r>
              <a:rPr 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400"/>
              </a:spcAft>
            </a:pPr>
            <a:r>
              <a:rPr 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анықталды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07D686B-438C-4A04-8064-29D8BD6F15A1}"/>
              </a:ext>
            </a:extLst>
          </p:cNvPr>
          <p:cNvSpPr/>
          <p:nvPr/>
        </p:nvSpPr>
        <p:spPr>
          <a:xfrm>
            <a:off x="341522" y="3932604"/>
            <a:ext cx="311154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Ескертпе</a:t>
            </a:r>
            <a:r>
              <a:rPr lang="ru-RU" sz="1050" i="1" dirty="0"/>
              <a:t>: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сәйкестендірілген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тәуекелдердің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тиесілі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сары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аймаққа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балы 9,2),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келетін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басталу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ықтималдығы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әлеуетті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әсері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3">
            <a:extLst>
              <a:ext uri="{FF2B5EF4-FFF2-40B4-BE49-F238E27FC236}">
                <a16:creationId xmlns:a16="http://schemas.microsoft.com/office/drawing/2014/main" id="{D0EF8774-B794-E24B-A28F-DC9773D8432C}"/>
              </a:ext>
            </a:extLst>
          </p:cNvPr>
          <p:cNvSpPr txBox="1">
            <a:spLocks/>
          </p:cNvSpPr>
          <p:nvPr/>
        </p:nvSpPr>
        <p:spPr>
          <a:xfrm rot="10800000" flipV="1">
            <a:off x="1263316" y="2215205"/>
            <a:ext cx="4527883" cy="2057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картасы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CFEB1F-9C2B-4438-B2C3-5D8665917E74}"/>
              </a:ext>
            </a:extLst>
          </p:cNvPr>
          <p:cNvSpPr txBox="1"/>
          <p:nvPr/>
        </p:nvSpPr>
        <p:spPr>
          <a:xfrm rot="10800000" flipV="1">
            <a:off x="3631547" y="2530130"/>
            <a:ext cx="25735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санаттары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BFBF0C4C-157A-4AB5-BAEE-3C8DE0649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314067"/>
              </p:ext>
            </p:extLst>
          </p:nvPr>
        </p:nvGraphicFramePr>
        <p:xfrm>
          <a:off x="3453063" y="2677474"/>
          <a:ext cx="3046887" cy="125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3C1381E-2549-421B-BF0A-59A2A3558E5E}"/>
              </a:ext>
            </a:extLst>
          </p:cNvPr>
          <p:cNvGrpSpPr/>
          <p:nvPr/>
        </p:nvGrpSpPr>
        <p:grpSpPr>
          <a:xfrm>
            <a:off x="2490537" y="3874168"/>
            <a:ext cx="3838504" cy="1023662"/>
            <a:chOff x="626849" y="3427751"/>
            <a:chExt cx="3768547" cy="674796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D5D63CA-5877-49CD-8992-633BEB9CF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3826" y="3552652"/>
              <a:ext cx="525206" cy="335280"/>
            </a:xfrm>
            <a:prstGeom prst="rect">
              <a:avLst/>
            </a:prstGeom>
          </p:spPr>
        </p:pic>
        <p:graphicFrame>
          <p:nvGraphicFramePr>
            <p:cNvPr id="34" name="Диаграмма 33">
              <a:extLst>
                <a:ext uri="{FF2B5EF4-FFF2-40B4-BE49-F238E27FC236}">
                  <a16:creationId xmlns:a16="http://schemas.microsoft.com/office/drawing/2014/main" id="{C728992E-12EB-449B-AD0B-0B98AA6D4A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14174846"/>
                </p:ext>
              </p:extLst>
            </p:nvPr>
          </p:nvGraphicFramePr>
          <p:xfrm>
            <a:off x="626849" y="3427751"/>
            <a:ext cx="3768547" cy="6747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7" name="Заголовок 13">
            <a:extLst>
              <a:ext uri="{FF2B5EF4-FFF2-40B4-BE49-F238E27FC236}">
                <a16:creationId xmlns:a16="http://schemas.microsoft.com/office/drawing/2014/main" id="{D0EF8774-B794-E24B-A28F-DC9773D8432C}"/>
              </a:ext>
            </a:extLst>
          </p:cNvPr>
          <p:cNvSpPr txBox="1">
            <a:spLocks/>
          </p:cNvSpPr>
          <p:nvPr/>
        </p:nvSpPr>
        <p:spPr>
          <a:xfrm rot="10800000" flipV="1">
            <a:off x="457200" y="5659107"/>
            <a:ext cx="6042750" cy="14866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05C714-0935-4161-AE1C-6C60B2D21A0E}"/>
              </a:ext>
            </a:extLst>
          </p:cNvPr>
          <p:cNvSpPr txBox="1"/>
          <p:nvPr/>
        </p:nvSpPr>
        <p:spPr>
          <a:xfrm>
            <a:off x="457199" y="5968458"/>
            <a:ext cx="2490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1-қадам</a:t>
            </a:r>
            <a:endParaRPr kumimoji="0" lang="ru-RU" sz="1000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457200">
              <a:defRPr/>
            </a:pP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бастама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тәуекел-үйлестірушілер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бөлімшеде</a:t>
            </a:r>
            <a:endParaRPr kumimoji="0" lang="ru-RU" sz="10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39D140-B8EF-4BFC-9242-111D3967EFB0}"/>
              </a:ext>
            </a:extLst>
          </p:cNvPr>
          <p:cNvSpPr txBox="1"/>
          <p:nvPr/>
        </p:nvSpPr>
        <p:spPr>
          <a:xfrm rot="10800000" flipV="1">
            <a:off x="457199" y="7132005"/>
            <a:ext cx="2627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2-қадам</a:t>
            </a: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just" defTabSz="457200">
              <a:defRPr/>
            </a:pP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бөлімшелерімен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тақырыптық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кездесулер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талқылаулар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форматында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сұхбат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endParaRPr lang="ru-RU" sz="10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B7F07F-0CF5-4DA4-B28C-6575FA960017}"/>
              </a:ext>
            </a:extLst>
          </p:cNvPr>
          <p:cNvSpPr txBox="1"/>
          <p:nvPr/>
        </p:nvSpPr>
        <p:spPr>
          <a:xfrm rot="10800000" flipV="1">
            <a:off x="3163264" y="5968458"/>
            <a:ext cx="3140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3-қадам</a:t>
            </a: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just" defTabSz="457200">
              <a:defRPr/>
            </a:pP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ІНҚ бизнес-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процестерінің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қолданылып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жүрген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операциялық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жоспарды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жоспарларын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түзету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іс-шараларының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аудит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B9D075-6290-457C-A266-E7CC4236F41D}"/>
              </a:ext>
            </a:extLst>
          </p:cNvPr>
          <p:cNvSpPr txBox="1"/>
          <p:nvPr/>
        </p:nvSpPr>
        <p:spPr>
          <a:xfrm rot="10800000" flipV="1">
            <a:off x="3296652" y="7219643"/>
            <a:ext cx="329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4-қадам</a:t>
            </a: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just" defTabSz="457200">
              <a:defRPr/>
            </a:pP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тізілімі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картасы</a:t>
            </a:r>
            <a:endParaRPr lang="ru-RU" sz="10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9538D5-8D77-4815-92B3-0FCE49A2C544}"/>
              </a:ext>
            </a:extLst>
          </p:cNvPr>
          <p:cNvSpPr txBox="1"/>
          <p:nvPr/>
        </p:nvSpPr>
        <p:spPr>
          <a:xfrm rot="10800000" flipV="1">
            <a:off x="1780674" y="8124910"/>
            <a:ext cx="3693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5-қадам</a:t>
            </a: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just" defTabSz="457200">
              <a:defRPr/>
            </a:pP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Қағидалары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Саясаты</a:t>
            </a:r>
            <a:r>
              <a:rPr lang="ru-RU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319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>
            <a:off x="85786" y="505515"/>
            <a:ext cx="5777804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247004" y="1026007"/>
            <a:ext cx="6268096" cy="745600"/>
          </a:xfrm>
        </p:spPr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экологиялық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жауапкершіліктің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маңыздылығын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түсінеді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бастамалар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қоршаған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әсерін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азайтуға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тырысады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85786" y="169649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ОРНЫҚТЫ ДАМУДЫ БАСҚАРУ ЖҮЙЕСІ</a:t>
            </a:r>
          </a:p>
        </p:txBody>
      </p:sp>
      <p:sp>
        <p:nvSpPr>
          <p:cNvPr id="35" name="Заголовок 16"/>
          <p:cNvSpPr txBox="1">
            <a:spLocks/>
          </p:cNvSpPr>
          <p:nvPr/>
        </p:nvSpPr>
        <p:spPr>
          <a:xfrm>
            <a:off x="195911" y="711603"/>
            <a:ext cx="6466177" cy="252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tabLst>
                <a:tab pos="263525" algn="l"/>
              </a:tabLst>
            </a:pP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       Қорда «МӘСҚ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 АҚ Корпоративтік басқару кодексінде бекітілген орнықты даму қағидаты енгізілуде.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4" y="1789471"/>
            <a:ext cx="1339424" cy="156243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54530" y="1789471"/>
            <a:ext cx="4308409" cy="12081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45368" y="1931997"/>
            <a:ext cx="381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Энергетикалық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тиімділік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тұтынуды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оңтайландыру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энергияның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жабдықтары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технологияларды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энергия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тұтынуды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азайту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шаралар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54530" y="3193578"/>
            <a:ext cx="4308407" cy="11927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Процестерді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цифрландыру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процестерді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автоматтандыру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цифрландырылған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шешімдерді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қағаз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құжаттама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қысқарту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ресурстарды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тұтынуды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азайту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айналымын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 rot="10800000" flipV="1">
            <a:off x="1931667" y="4717795"/>
            <a:ext cx="4331267" cy="11927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Ресурстарды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орнықты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қағазды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кеңсе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құралдарын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жою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54530" y="6233377"/>
            <a:ext cx="4308406" cy="13180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орнында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да,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жерлерде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экологиялық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бастамаларға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қатысуы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25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42937" y="6938010"/>
            <a:ext cx="5306437" cy="18693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>
            <a:off x="279141" y="505515"/>
            <a:ext cx="58635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 rot="10800000" flipV="1">
            <a:off x="765808" y="7043527"/>
            <a:ext cx="5080703" cy="154040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263525" algn="l"/>
                <a:tab pos="62865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қабылданған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іс-қимыл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Заңмен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мінез-құлық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этика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лауазымды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тұлғалары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мүдделері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қақтығысын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саясаты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танысу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кіріспе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нұсқаулық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қарастырылған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250864" y="158370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ОРНЫҚТЫ ДАМУД</a:t>
            </a:r>
            <a:r>
              <a:rPr lang="kk-KZ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</a:t>
            </a: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БАСҚАРУ ЖҮЙЕСІ</a:t>
            </a:r>
          </a:p>
        </p:txBody>
      </p:sp>
      <p:sp>
        <p:nvSpPr>
          <p:cNvPr id="35" name="Заголовок 16"/>
          <p:cNvSpPr txBox="1">
            <a:spLocks/>
          </p:cNvSpPr>
          <p:nvPr/>
        </p:nvSpPr>
        <p:spPr>
          <a:xfrm>
            <a:off x="187286" y="505515"/>
            <a:ext cx="6422833" cy="502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1416902"/>
            <a:ext cx="1600199" cy="18010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7286" y="608859"/>
            <a:ext cx="6141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2563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жұмысшылардың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серіктестердің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мүдделі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тараптардың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өмір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сүру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жақсартуға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ықпал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қолдайды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сәйкестікті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стандарттары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бастамаларды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корпоративті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мәдениеттің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дамуы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қауіпсіздікті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әділ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7509" y="1467666"/>
            <a:ext cx="4065220" cy="18191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4570" y="1525132"/>
            <a:ext cx="3571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/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мүдделерін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Омбудсмен институты енгізілді: </a:t>
            </a:r>
          </a:p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Жұмыскерлердің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омбудсменмен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ІНҚ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әзірленді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just" defTabSz="685800">
              <a:tabLst>
                <a:tab pos="177800" algn="l"/>
                <a:tab pos="266700" algn="l"/>
              </a:tabLst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іс-шаралары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адалдық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құрмет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мәдениетін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қалыптастыруға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қызметкерлерге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сессиялар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 defTabSz="685800">
              <a:buFontTx/>
              <a:buChar char="-"/>
              <a:tabLst>
                <a:tab pos="88900" algn="l"/>
                <a:tab pos="177800" algn="l"/>
              </a:tabLst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Қызметкерлердің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моральдық-психологиялық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сауалнама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жүргізілді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1703" y="3441396"/>
            <a:ext cx="5877336" cy="1644954"/>
          </a:xfrm>
          <a:prstGeom prst="roundRect">
            <a:avLst>
              <a:gd name="adj" fmla="val 729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6088">
              <a:tabLst>
                <a:tab pos="182563" algn="l"/>
                <a:tab pos="446088" algn="l"/>
                <a:tab pos="892175" algn="l"/>
              </a:tabLst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құрылғанына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толуына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орай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«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ардагері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медалімен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- 10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«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Әлеуметтік-еңбек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үздігі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белгісімен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- 9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Құрмет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грамотасымен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10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алғыс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хатымен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Басқарма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Төрағасының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Құрмет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грамотасымен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13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Басқарма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Төрағасының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Алғыс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хатымен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/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0800000" flipV="1">
            <a:off x="3691890" y="5294737"/>
            <a:ext cx="2631789" cy="15404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рухын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нығайту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ЕХӘҚМ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ведомстволарының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шахмат, волейбол, футбол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үстел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теннисі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спартакиадаға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451700" y="5294737"/>
            <a:ext cx="3091599" cy="15404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20725">
              <a:tabLst>
                <a:tab pos="263525" algn="l"/>
                <a:tab pos="446088" algn="l"/>
              </a:tabLst>
            </a:pP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- 70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біліктілігін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арттырудан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өтті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- 13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дағдыларын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өрт-техникалық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минимум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резервтер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200-ден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іс-шаралары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29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>
            <a:off x="187286" y="432969"/>
            <a:ext cx="576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 flipV="1">
            <a:off x="1751203" y="7272344"/>
            <a:ext cx="2942462" cy="36113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85786" y="169649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ОРНЫҚТЫ ДАМУЫҢ БАСҚАРУ ЖҮЙЕСІ</a:t>
            </a:r>
          </a:p>
        </p:txBody>
      </p:sp>
      <p:sp>
        <p:nvSpPr>
          <p:cNvPr id="35" name="Заголовок 16"/>
          <p:cNvSpPr txBox="1">
            <a:spLocks/>
          </p:cNvSpPr>
          <p:nvPr/>
        </p:nvSpPr>
        <p:spPr>
          <a:xfrm>
            <a:off x="187286" y="505515"/>
            <a:ext cx="6422833" cy="502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2" y="1234201"/>
            <a:ext cx="1565053" cy="1576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8303" y="608859"/>
            <a:ext cx="6141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Қоғам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маңыздылығын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түсінеді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бастамалар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тырысады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4352" y="1234201"/>
            <a:ext cx="4100190" cy="9993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8860" y="1358796"/>
            <a:ext cx="38747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қаржы-шаруашылық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жеткізді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63 млн.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3332" y="3425573"/>
            <a:ext cx="2938195" cy="15774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ашықтығы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интернет-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ресурсында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ҚШҚ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жарияланады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басым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түйінді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оқиғалар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порталында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«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</a:t>
            </a:r>
            <a:r>
              <a:rPr lang="kk-KZ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диалог», «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мәліметтер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54730" y="3425573"/>
            <a:ext cx="2774309" cy="1577477"/>
          </a:xfrm>
          <a:prstGeom prst="roundRect">
            <a:avLst>
              <a:gd name="adj" fmla="val 1045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/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комплаенс-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(СЖҚК)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(ІАҚ),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атқарушы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органы мен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бөлімшелерінің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қаржы-шаруашылық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операциялары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іс-әрекеттеріне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800100" y="5337485"/>
            <a:ext cx="5383530" cy="14976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/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Іскерлік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беделді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(имидж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саясаты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Жарияланымдар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баяндамалар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семинарлар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күндері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кездесулер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ақпараттандыру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ауқымды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Еуропаның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тәжірибесі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2024" ӘҚХА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премиясына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Отбасының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цифраландырған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картасы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картасы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биржасы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ӘҚХА-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лауреат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премиясының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құрмет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грамоталарымен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марапатталды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4352" y="2337374"/>
            <a:ext cx="4145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Жарғының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2-тарауының 6-тармағына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коммерциялық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ұйым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, негізгі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кіріс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табылмайды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таза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кірісті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акционерлері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бөлмейді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акциялары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дивидендтер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есептемейді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төлемейді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пайдаланбайтын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бөлінбеген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пайдаға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жинақталады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V="1">
            <a:off x="800097" y="7061199"/>
            <a:ext cx="5383531" cy="14139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13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туындау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ықтималдығын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ұстап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қалуға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төмендетуге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көзделген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иелері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52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604E1C-6A13-45C6-B925-3AD694412323}"/>
              </a:ext>
            </a:extLst>
          </p:cNvPr>
          <p:cNvSpPr/>
          <p:nvPr/>
        </p:nvSpPr>
        <p:spPr>
          <a:xfrm>
            <a:off x="244806" y="778491"/>
            <a:ext cx="6409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персоналының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тізімдік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штат саны 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273,92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қызметкерлерді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әкімшілік-басқару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персоналы 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26,83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аппараттың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өндірістік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персоналы -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55,67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МӘСҚ-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өңірдегі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персоналы –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191,42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күнге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кадрлар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айналымының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көрсеткіші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30,9%</a:t>
            </a:r>
            <a:r>
              <a:rPr lang="kk-KZ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-ды </a:t>
            </a:r>
            <a:r>
              <a:rPr lang="kk-KZ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Айналым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теріс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әсерін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бақылау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теріс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әсерді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азайту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қою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шараларын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қабылдау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картасына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енгізілген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.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DD361B3-D367-404A-AE5B-E4D58521A055}"/>
              </a:ext>
            </a:extLst>
          </p:cNvPr>
          <p:cNvGrpSpPr/>
          <p:nvPr/>
        </p:nvGrpSpPr>
        <p:grpSpPr>
          <a:xfrm>
            <a:off x="550229" y="1843749"/>
            <a:ext cx="5860409" cy="2743995"/>
            <a:chOff x="-109998" y="1574009"/>
            <a:chExt cx="3960697" cy="2171622"/>
          </a:xfrm>
        </p:grpSpPr>
        <p:graphicFrame>
          <p:nvGraphicFramePr>
            <p:cNvPr id="7" name="Диаграмма 6">
              <a:extLst>
                <a:ext uri="{FF2B5EF4-FFF2-40B4-BE49-F238E27FC236}">
                  <a16:creationId xmlns:a16="http://schemas.microsoft.com/office/drawing/2014/main" id="{FB739C34-C760-4D3E-9287-57327E95C0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54700357"/>
                </p:ext>
              </p:extLst>
            </p:nvPr>
          </p:nvGraphicFramePr>
          <p:xfrm>
            <a:off x="-109998" y="1574009"/>
            <a:ext cx="3960697" cy="21716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DE29C9E-8C00-4736-900E-1561C88252F6}"/>
                </a:ext>
              </a:extLst>
            </p:cNvPr>
            <p:cNvSpPr/>
            <p:nvPr/>
          </p:nvSpPr>
          <p:spPr>
            <a:xfrm>
              <a:off x="-109998" y="1597478"/>
              <a:ext cx="3704106" cy="200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Персоналдың</a:t>
              </a: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жас</a:t>
              </a: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құрылымы</a:t>
              </a:r>
              <a:endParaRPr lang="ru-KZ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8">
            <a:extLst>
              <a:ext uri="{FF2B5EF4-FFF2-40B4-BE49-F238E27FC236}">
                <a16:creationId xmlns:a16="http://schemas.microsoft.com/office/drawing/2014/main" id="{18C356BD-E62A-4894-B83C-CAC5A0C94746}"/>
              </a:ext>
            </a:extLst>
          </p:cNvPr>
          <p:cNvSpPr txBox="1"/>
          <p:nvPr/>
        </p:nvSpPr>
        <p:spPr>
          <a:xfrm>
            <a:off x="244806" y="76245"/>
            <a:ext cx="5863589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КАДРЛЫҚ ӘЛЕУЕТ,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АДАМИ КАПИТАЛДЫ ДАМЫТУ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F2A9858-0562-45E8-84AD-D81FE67A2988}"/>
              </a:ext>
            </a:extLst>
          </p:cNvPr>
          <p:cNvCxnSpPr>
            <a:cxnSpLocks/>
          </p:cNvCxnSpPr>
          <p:nvPr/>
        </p:nvCxnSpPr>
        <p:spPr>
          <a:xfrm>
            <a:off x="85786" y="598610"/>
            <a:ext cx="586358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674882-A6DF-4FE0-872F-0A9F26FC6E52}"/>
              </a:ext>
            </a:extLst>
          </p:cNvPr>
          <p:cNvSpPr/>
          <p:nvPr/>
        </p:nvSpPr>
        <p:spPr>
          <a:xfrm>
            <a:off x="468630" y="3954780"/>
            <a:ext cx="6023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Қызметкерлердің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пайызы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(53%) 36-50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санатына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жатады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аппарат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филиалдарда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37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Гендерлік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тұрғыдан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68% - ы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әйел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адамдарды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indent="180975" algn="just"/>
            <a:endParaRPr lang="ru-KZ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9C9F303-49FD-4C59-8BC3-830CEC002172}"/>
              </a:ext>
            </a:extLst>
          </p:cNvPr>
          <p:cNvSpPr/>
          <p:nvPr/>
        </p:nvSpPr>
        <p:spPr>
          <a:xfrm>
            <a:off x="468630" y="4637340"/>
            <a:ext cx="60236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деңгейде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етіледі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материалдық-техникалық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көрсетілуін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мониторингілеу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бухгалтерлік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кадрлық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шығыстарды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ақпараттық-техникалық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сүйемелдеу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төлеушілермен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үйлестіру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АТЖ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үйлестіру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есептілікті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актуарлық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актілерді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әзірлеуге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Өңірлік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деңгейде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етіледі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макеттерін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бас  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төлеушілермен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халықпен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ақпараттық-түсіндіру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жұмыстары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заңды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тұлғалардың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жай-күйі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қозғалысы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беру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367491" y="870139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46</a:t>
            </a:fld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69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815" y="553532"/>
            <a:ext cx="3204000" cy="849206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2012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бірыңғай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саясатты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қойған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қауымдастығының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(МАСО)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толыққанды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оқиға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Еуропаның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үздік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2024» ХӘҚҚ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премиясына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Байқау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сәуір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Португалияда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Еуропаның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өңірлік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форумында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шығарылды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Отбасының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цифраландырыл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картасы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порталы»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биржасы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ХӘҚҚ лауреат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премиясының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грамоталары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етілді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маусымда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Швейцарияда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(Женева қ.) ХӘҚҚ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комиссияларының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форумының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Форум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аясында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ХӘҚҚ Бас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хатшысы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Марсело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Аби-Рамия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Каэтаномен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кездесу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саясатының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әл-ауқатқа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тұжырымдамасы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ұсынылды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Каэтано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мырза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ұсынылған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тұжырымдамаға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ризашылығын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білдіріп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таңдалған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қадамдардың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дұрыстығын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атап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Тұжырымдаманың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қысқаша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демонстрациясы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Малайзия, Тунис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Әзірбайжан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өкілдеріне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Әзірбайжан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министрлігінің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DOST"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жедел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агенттігінің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DOST)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өкілдері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қыркүйек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Сапар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барысында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біздің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айтып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талқыланды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араптар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тәжірибелерімен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бөлісті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Сәуір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бейнеконференция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режимінде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ТМД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мемлекеттерінде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жәрдемақы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дөңгелек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үстел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Кездесу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барысында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қорларын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жақсарту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Өзбекстан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бюджеттен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стратегияларының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ЖИ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төлеуді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бөлігіндегі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сондай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жәрдемақы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талқыланды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A86AFF8D-225A-4C52-941C-4C7F61302D06}"/>
              </a:ext>
            </a:extLst>
          </p:cNvPr>
          <p:cNvSpPr txBox="1"/>
          <p:nvPr/>
        </p:nvSpPr>
        <p:spPr>
          <a:xfrm>
            <a:off x="85786" y="57195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 ЫНТЫМАҚТАСТЫҚ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8E8272A-3E25-40A6-BDD7-FDCAB38B7855}"/>
              </a:ext>
            </a:extLst>
          </p:cNvPr>
          <p:cNvCxnSpPr>
            <a:cxnSpLocks/>
          </p:cNvCxnSpPr>
          <p:nvPr/>
        </p:nvCxnSpPr>
        <p:spPr>
          <a:xfrm>
            <a:off x="85786" y="320515"/>
            <a:ext cx="586358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4A227D-5DFE-414D-A665-381C1F48D1CD}"/>
              </a:ext>
            </a:extLst>
          </p:cNvPr>
          <p:cNvSpPr/>
          <p:nvPr/>
        </p:nvSpPr>
        <p:spPr>
          <a:xfrm>
            <a:off x="3462815" y="2531164"/>
            <a:ext cx="3166586" cy="50167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Қыркүйек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ХӘҚҚ-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комиссиясымен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кездесуде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мекемелерін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құрылымдарындағы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икемділік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жобасын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талқылады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агенттігімен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Өзбекстанның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қорымен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ынтымақтасатын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GIZ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жаһандық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жобасымен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танысу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кездесуі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тарапы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алмасу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ынтымақтастыққа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мүдделілікті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білдірді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қауымдастығы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Әзірбайжан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қорымен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DOST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бірлесіп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Әзірбайжандағы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инновация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ынтымақтастық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онлайн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Әзірбайжандағы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зейнетақылар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жәрдемақыларды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DOST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агенттігінің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көрсетудегі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тәсілдерін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талқылады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 ХӘҚҚ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іс-қимылы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нығайту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озық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мүмкіндіктер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BC4B5C-1591-4C41-AB83-EFE4C918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91457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47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FA9B9A-F045-40C6-B064-94235BB95C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81" y="561886"/>
            <a:ext cx="2877484" cy="19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1" y="-1"/>
            <a:ext cx="6857616" cy="1656000"/>
          </a:xfrm>
          <a:prstGeom prst="rect">
            <a:avLst/>
          </a:prstGeom>
          <a:pattFill prst="pct50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034540" y="102871"/>
            <a:ext cx="4539880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вице-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министрі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В.В.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Шегайдың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үндеуі</a:t>
            </a:r>
            <a:endParaRPr lang="ru-KZ" sz="1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38C736-8D77-41B8-86A9-92B04DCD1E78}"/>
              </a:ext>
            </a:extLst>
          </p:cNvPr>
          <p:cNvSpPr/>
          <p:nvPr/>
        </p:nvSpPr>
        <p:spPr>
          <a:xfrm>
            <a:off x="1632030" y="1650547"/>
            <a:ext cx="3683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92" algn="ctr"/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Құрметті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қазақстандықтар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ru-KZ" sz="1467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FEC471-6839-49EF-9415-FC99EA87C8AC}"/>
              </a:ext>
            </a:extLst>
          </p:cNvPr>
          <p:cNvSpPr/>
          <p:nvPr/>
        </p:nvSpPr>
        <p:spPr>
          <a:xfrm>
            <a:off x="126998" y="1975046"/>
            <a:ext cx="3348000" cy="7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563" algn="just">
              <a:tabLst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қамсыздандырудың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стандарттарына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көшу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2004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құрылуына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себеп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құрылғанына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толуын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атап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сөзсіз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оқиға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мерейтойына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еңбегін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атап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ардагері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медалі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- 10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Әлеуметтік-еңбек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үздігі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төсбелгісі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- 9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грамотасы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- 10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Алғыс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хаты – 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табысталды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ұжымына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маманға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ісімізге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сіңірген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бастамашылдығы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кәсібилігі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адамгершілігі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түсіністігі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қазақстандықтардың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игілігі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атқарған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шынайы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алғысымды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білдіремін</a:t>
            </a:r>
            <a:r>
              <a:rPr lang="ru-RU" sz="1000" dirty="0"/>
              <a:t>.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2563" algn="just">
              <a:tabLst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уақыт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кемелдікке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сатысына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жолдан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бүгінде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институтына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айналды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2563" algn="just">
              <a:tabLst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бүгінде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лайықты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атқарып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r>
              <a:rPr lang="ru-RU" sz="1000" dirty="0"/>
              <a:t>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шамамен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1,4 миллион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2563" algn="just">
              <a:tabLst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саланы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цифрландыру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аясында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үдерістерді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тоқтата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тоқтату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операцияларды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автоматтандырылған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режимге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көшіруді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көздейді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механизмді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қысқартуға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ашықтығын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шешім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факторды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болдырмауға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D965C5-FEC6-490F-AF4D-2154D91CFF4A}"/>
              </a:ext>
            </a:extLst>
          </p:cNvPr>
          <p:cNvSpPr/>
          <p:nvPr/>
        </p:nvSpPr>
        <p:spPr>
          <a:xfrm>
            <a:off x="3541222" y="1975047"/>
            <a:ext cx="3240000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ru-RU" sz="1000" dirty="0"/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филиалдары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артықшылықтары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мүмкіндіктері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ақпараттандырып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барынша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орнықтылықты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міндеттемелерді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орындау,бұл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назар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кешенді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/>
              <a:t> 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қоғам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мүдделі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тараптардың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сенімін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беріп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отырады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	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өкілеттіктері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кеңейіп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Қойылған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маңызы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отыр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барлығы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күш-жігерді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шоғырландыруды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туындаған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жедел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шешуді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Жетістікке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ек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жүйедегі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кәсібилігі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арнау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бірліг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арқылы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жеткізуге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000" dirty="0"/>
              <a:t>. 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Қазіргі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алдына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параметрлерін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орнықтылығын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нығайту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стандарттарына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сәйкестігін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қойылған</a:t>
            </a:r>
            <a:r>
              <a:rPr lang="ru-RU" sz="1000" dirty="0"/>
              <a:t>.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Құрметті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қазақстандықтар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істеп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жарналарын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ететіндерге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табысын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жоғалтқан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қолдауды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958 млрд.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жарналарын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уақытылы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қабілеттіліктен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жүктілікке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босануға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баланы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бала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жарым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толғанға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күтім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сіздің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қамсыздануыңыздың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кепілі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кепілі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17" y="881010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9062" y="881010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442139-A917-206B-B3C3-38D47296D0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94" r="2631"/>
          <a:stretch/>
        </p:blipFill>
        <p:spPr>
          <a:xfrm>
            <a:off x="-4969" y="0"/>
            <a:ext cx="1330854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1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2"/>
            <a:ext cx="6858000" cy="1656000"/>
          </a:xfrm>
          <a:prstGeom prst="rect">
            <a:avLst/>
          </a:prstGeom>
          <a:pattFill prst="pct50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148840" y="91441"/>
            <a:ext cx="4191637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04792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«МӘСҚ» АҚ 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Басқарма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А.М.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Ку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рмановтың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үндеуі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KZ" sz="14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38C736-8D77-41B8-86A9-92B04DCD1E78}"/>
              </a:ext>
            </a:extLst>
          </p:cNvPr>
          <p:cNvSpPr/>
          <p:nvPr/>
        </p:nvSpPr>
        <p:spPr>
          <a:xfrm>
            <a:off x="1948882" y="1642273"/>
            <a:ext cx="2995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92" algn="ctr"/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Құрметті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азаматтар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ru-KZ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FEC471-6839-49EF-9415-FC99EA87C8AC}"/>
              </a:ext>
            </a:extLst>
          </p:cNvPr>
          <p:cNvSpPr/>
          <p:nvPr/>
        </p:nvSpPr>
        <p:spPr>
          <a:xfrm>
            <a:off x="73986" y="2043709"/>
            <a:ext cx="335501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Сіздердің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назарларыңызға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есебін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ұсынамын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көрсеткіштеріне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жеткізуге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қорытындылары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дамытудың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үрдістері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2025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басымдықтарға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шолу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істейтін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азаматтар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деңгейін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дамытудың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маңызды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қозғаушы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күші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жинақтау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туындаған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кеңейту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атқаруда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қыркүйек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платформалық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қамсыздандыруға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толықтырылды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санат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туындаған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құқығы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еңгізілді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Еліміздің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құқықтары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принциптерін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түсіндіру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ауқымды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осындай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3854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-шара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Кешенді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70%-дан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астамы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қамтылу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деңгейі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74,2%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көлемі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—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перспективада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міндеттемелерін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қорғалуын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экономиканың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тұрақтылығын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аса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маңызды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рөл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атқарады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4CFAD0-C44C-4B25-9FFF-472C0FF34C2C}"/>
              </a:ext>
            </a:extLst>
          </p:cNvPr>
          <p:cNvSpPr/>
          <p:nvPr/>
        </p:nvSpPr>
        <p:spPr>
          <a:xfrm>
            <a:off x="3429000" y="2039090"/>
            <a:ext cx="335681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орнықтылығын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кезең-кезеңімен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асырылуда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Осылайша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реттейтін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нормативтік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актілерге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ISO 20022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мезгілде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көшіру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дайындық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жетілдірулермен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істейміз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бірқатар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реформалар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жүргізіліп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атқарушы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орган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коллегиялық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органы —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Басқарма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күш-жігерін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орнықты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дамуға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өнімділігін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бизнес-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автоматтандыруға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бағыттайтын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топтар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қолжетімділігін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жақсартуға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бағдарламаларымызды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сын-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қатерлерге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бейімдеуге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нәтижелерін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қорытындылай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ұжымына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кәсібилігі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адалдығы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алғысымды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білдіремін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Мен осы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біртұтас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команданың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болғаныма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мақтанамын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бірлесіп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жетістіктерге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жеткізетінімізге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сенімдімін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4047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0492" y="879867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559222" y="104310"/>
            <a:ext cx="588348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Исполнение ключевых показателей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Плана развития ГФСС за 2023 год</a:t>
            </a:r>
            <a:endParaRPr lang="ru-KZ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6000" y="8475136"/>
            <a:ext cx="3657600" cy="486833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99ADF80-703A-4C2F-93F0-42C0E3C04FB8}"/>
              </a:ext>
            </a:extLst>
          </p:cNvPr>
          <p:cNvSpPr txBox="1"/>
          <p:nvPr/>
        </p:nvSpPr>
        <p:spPr>
          <a:xfrm>
            <a:off x="232301" y="109323"/>
            <a:ext cx="6537328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en-US"/>
            </a:defPPr>
            <a:lvl1pPr marL="16933">
              <a:spcBef>
                <a:spcPts val="133"/>
              </a:spcBef>
              <a:defRPr sz="1600" b="1" spc="2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МӘСҚ-НЫҢ 2024 ЖЫЛҒА АРНАЛҒАН ДАМУ ЖОСПАРЫНЫ</a:t>
            </a:r>
            <a:r>
              <a:rPr lang="kk-KZ" dirty="0"/>
              <a:t>Ң</a:t>
            </a:r>
            <a:endParaRPr lang="ru-RU" dirty="0"/>
          </a:p>
          <a:p>
            <a:r>
              <a:rPr lang="ru-RU" dirty="0"/>
              <a:t>БАСТЫ КӨРСЕТКІШТЕРІН ОРЫНДАУ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53511A9-CA85-4FA5-B865-3A47AC78948E}"/>
              </a:ext>
            </a:extLst>
          </p:cNvPr>
          <p:cNvCxnSpPr>
            <a:cxnSpLocks/>
          </p:cNvCxnSpPr>
          <p:nvPr/>
        </p:nvCxnSpPr>
        <p:spPr>
          <a:xfrm flipV="1">
            <a:off x="232301" y="707102"/>
            <a:ext cx="5631289" cy="127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4047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 txBox="1">
            <a:spLocks/>
          </p:cNvSpPr>
          <p:nvPr/>
        </p:nvSpPr>
        <p:spPr>
          <a:xfrm>
            <a:off x="6426202" y="8798671"/>
            <a:ext cx="412750" cy="263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A498AE01-33DC-40A1-BF32-B178CA548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11076"/>
              </p:ext>
            </p:extLst>
          </p:nvPr>
        </p:nvGraphicFramePr>
        <p:xfrm>
          <a:off x="388763" y="953388"/>
          <a:ext cx="6172058" cy="7224732"/>
        </p:xfrm>
        <a:graphic>
          <a:graphicData uri="http://schemas.openxmlformats.org/drawingml/2006/table">
            <a:tbl>
              <a:tblPr firstRow="1" firstCol="1" bandRow="1"/>
              <a:tblGrid>
                <a:gridCol w="471849">
                  <a:extLst>
                    <a:ext uri="{9D8B030D-6E8A-4147-A177-3AD203B41FA5}">
                      <a16:colId xmlns:a16="http://schemas.microsoft.com/office/drawing/2014/main" val="1700033711"/>
                    </a:ext>
                  </a:extLst>
                </a:gridCol>
                <a:gridCol w="2552575">
                  <a:extLst>
                    <a:ext uri="{9D8B030D-6E8A-4147-A177-3AD203B41FA5}">
                      <a16:colId xmlns:a16="http://schemas.microsoft.com/office/drawing/2014/main" val="975539595"/>
                    </a:ext>
                  </a:extLst>
                </a:gridCol>
                <a:gridCol w="839911">
                  <a:extLst>
                    <a:ext uri="{9D8B030D-6E8A-4147-A177-3AD203B41FA5}">
                      <a16:colId xmlns:a16="http://schemas.microsoft.com/office/drawing/2014/main" val="3501998398"/>
                    </a:ext>
                  </a:extLst>
                </a:gridCol>
                <a:gridCol w="839911">
                  <a:extLst>
                    <a:ext uri="{9D8B030D-6E8A-4147-A177-3AD203B41FA5}">
                      <a16:colId xmlns:a16="http://schemas.microsoft.com/office/drawing/2014/main" val="2055055988"/>
                    </a:ext>
                  </a:extLst>
                </a:gridCol>
                <a:gridCol w="733906">
                  <a:extLst>
                    <a:ext uri="{9D8B030D-6E8A-4147-A177-3AD203B41FA5}">
                      <a16:colId xmlns:a16="http://schemas.microsoft.com/office/drawing/2014/main" val="2438415788"/>
                    </a:ext>
                  </a:extLst>
                </a:gridCol>
                <a:gridCol w="733906">
                  <a:extLst>
                    <a:ext uri="{9D8B030D-6E8A-4147-A177-3AD203B41FA5}">
                      <a16:colId xmlns:a16="http://schemas.microsoft.com/office/drawing/2014/main" val="2525117730"/>
                    </a:ext>
                  </a:extLst>
                </a:gridCol>
              </a:tblGrid>
              <a:tr h="42847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Басты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көрсеткіш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Орындалуы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19348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жүйесіндегі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жұмыспен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қамтылған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халықтың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</a:t>
                      </a:r>
                      <a:endParaRPr lang="ru-KZ" sz="1000" i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70,6%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74,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105,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061"/>
                  </a:ext>
                </a:extLst>
              </a:tr>
              <a:tr h="100025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Белгіленген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іс-шаралар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санына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мәселелері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өңірлерде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ақпараттық-түсіндіру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жұмысы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өткізілген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154,16%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154,16 %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27501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төлемдерді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тағайындау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қызметті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уақтылы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көрсетудің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салмағы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99,99%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7638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төлемдерді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электрондық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нысанда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тағайындау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көрсетілген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70,5%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138,2 %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1493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Қордан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еңбекке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қабілеттілігінен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айырылған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жағдайда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төлемнің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кірісті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алмастыру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коэффициенті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30,8%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34,8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113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,1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8767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жүйесіне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қатысушыларға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қамсыздандыру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140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Директорлар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Кеңесіндегі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әйелдердің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кезең-кезеңмен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133,3%</a:t>
                      </a: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5049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Ұйымның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құрылымдық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бөлімшелеріндегі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басшы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әйелдердің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кезең-кезеңмен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166,7%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66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43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22745" y="198580"/>
            <a:ext cx="6675707" cy="5223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 ҚАМТЫЛҒАН ХАЛЫҚТЫ МІНДЕТТІ ӘЛЕУМЕТТІК САҚТАНДЫРУ ЖҮЙЕСІМЕН ҚАМТУ КӨРСЕТКІШІ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236" y="8806256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796524-4307-4D37-8C38-020EFC7CBCC2}"/>
              </a:ext>
            </a:extLst>
          </p:cNvPr>
          <p:cNvSpPr/>
          <p:nvPr/>
        </p:nvSpPr>
        <p:spPr>
          <a:xfrm>
            <a:off x="-1" y="1004896"/>
            <a:ext cx="2199079" cy="8139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836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986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қатысушы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ru-KZ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Жүйедегі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өтілі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8,9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38F978-26CC-461E-95BB-FBDE0CB8951A}"/>
              </a:ext>
            </a:extLst>
          </p:cNvPr>
          <p:cNvSpPr/>
          <p:nvPr/>
        </p:nvSpPr>
        <p:spPr>
          <a:xfrm>
            <a:off x="2233568" y="1004896"/>
            <a:ext cx="4286250" cy="3414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ts val="1250"/>
              </a:lnSpc>
              <a:spcAft>
                <a:spcPts val="0"/>
              </a:spcAft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 кодексіне сәйкес </a:t>
            </a:r>
            <a:b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 Республикасының азаматтары, қандастар, Қазақстан Республикасы аумағында тұрақты тұратын шетелдіктер мен азаматтығы жоқ адамдар қатарынан мынадай санаттар міндетті әлеуметтік сақтандыруға жатады:</a:t>
            </a:r>
          </a:p>
          <a:p>
            <a:pPr marL="228600" indent="-228600" algn="just">
              <a:lnSpc>
                <a:spcPts val="1250"/>
              </a:lnSpc>
              <a:spcAft>
                <a:spcPts val="0"/>
              </a:spcAft>
              <a:buAutoNum type="arabicParenR"/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қызметкерлер, оның ішінде Қазақстан Республикасындағы халықаралық ұйымдардың өкілдіктерінде, Қазақстан Республикасында аккредиттелген шет мемлекеттердің дипломатиялық өкілдіктерінде және консулдық мекемелерінде еңбек қызметін жүзеге асыратын қызметкерлер; </a:t>
            </a:r>
          </a:p>
          <a:p>
            <a:pPr marL="228600" indent="-228600" algn="just">
              <a:lnSpc>
                <a:spcPts val="1250"/>
              </a:lnSpc>
              <a:spcAft>
                <a:spcPts val="0"/>
              </a:spcAft>
              <a:buAutoNum type="arabicParenR"/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дара кәсіпкерлер, оның ішінде шаруа немесе фермер қожалықтарының басшылары, сондай-ақ он сегіз жасқа толған олардың мүшелері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lnSpc>
                <a:spcPts val="1250"/>
              </a:lnSpc>
              <a:buFontTx/>
              <a:buAutoNum type="arabicParenR"/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жеке практикамен айналысатын адамдар;</a:t>
            </a:r>
          </a:p>
          <a:p>
            <a:pPr marL="228600" indent="-228600" algn="just">
              <a:lnSpc>
                <a:spcPts val="1250"/>
              </a:lnSpc>
              <a:buFontTx/>
              <a:buAutoNum type="arabicParenR"/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жүріп-тұруы қиын бірінші топтағы мүгедектігі бар адамды алып жүру және объектілерге барған кезде көмек көрсету бойынша қызметтер көрсететін жеке көмекшілер;</a:t>
            </a:r>
          </a:p>
          <a:p>
            <a:pPr marL="228600" indent="-228600" algn="just">
              <a:lnSpc>
                <a:spcPts val="1250"/>
              </a:lnSpc>
              <a:buFontTx/>
              <a:buAutoNum type="arabicParenR"/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арнайы мобильді қосымшаны пайдалана отырып, арнайы салық режимін қолданатын жеке кәсіпкерлер</a:t>
            </a:r>
          </a:p>
          <a:p>
            <a:pPr algn="just">
              <a:lnSpc>
                <a:spcPts val="1250"/>
              </a:lnSpc>
              <a:spcAft>
                <a:spcPts val="0"/>
              </a:spcAft>
            </a:pP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E41383-BE10-4254-BB3F-A8AD0D62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4865854"/>
            <a:ext cx="402907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ru-RU" altLang="ru-KZ" sz="1050" b="1" dirty="0">
                <a:ea typeface="Times New Roman" panose="02020603050405020304" pitchFamily="18" charset="0"/>
              </a:rPr>
              <a:t>2024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жылғы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жұмыспен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қамту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санаттары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бөлінісінде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</a:p>
          <a:p>
            <a:pPr lvl="0" indent="0" algn="ctr"/>
            <a:r>
              <a:rPr lang="ru-RU" altLang="ru-KZ" sz="1050" b="1" dirty="0" err="1">
                <a:ea typeface="Times New Roman" panose="02020603050405020304" pitchFamily="18" charset="0"/>
              </a:rPr>
              <a:t>міндетті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әлеуметтік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сақтандыру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жүйесіне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қатысушылар</a:t>
            </a:r>
            <a:endParaRPr lang="ru-RU" altLang="ru-KZ" sz="1050" dirty="0"/>
          </a:p>
        </p:txBody>
      </p:sp>
      <p:graphicFrame>
        <p:nvGraphicFramePr>
          <p:cNvPr id="99" name="Диаграмма 98">
            <a:extLst>
              <a:ext uri="{FF2B5EF4-FFF2-40B4-BE49-F238E27FC236}">
                <a16:creationId xmlns:a16="http://schemas.microsoft.com/office/drawing/2014/main" id="{B8911FEA-4E37-4560-80AB-7A2664909A6C}"/>
              </a:ext>
            </a:extLst>
          </p:cNvPr>
          <p:cNvGraphicFramePr/>
          <p:nvPr>
            <p:extLst/>
          </p:nvPr>
        </p:nvGraphicFramePr>
        <p:xfrm>
          <a:off x="2268584" y="5308471"/>
          <a:ext cx="4406807" cy="21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DAFB3043-F8B2-4BE2-B089-924B5A55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958" y="7456920"/>
            <a:ext cx="4347721" cy="91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2563" algn="just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Қатысушылардың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құрылымында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жалдамалы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қызметкерлерге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тиесілі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2024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олардың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81%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құрады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indent="182563" algn="just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МӘСЖ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қатысушыларының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төмендеуі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2024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қаңтардан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бірыңғай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жиынтық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төлемнің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қолданысының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тоқтатылуына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0FE55B1-47E2-4A5D-A969-CC9BD9675582}"/>
              </a:ext>
            </a:extLst>
          </p:cNvPr>
          <p:cNvSpPr/>
          <p:nvPr/>
        </p:nvSpPr>
        <p:spPr>
          <a:xfrm>
            <a:off x="122745" y="6788576"/>
            <a:ext cx="19918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spcAft>
                <a:spcPts val="0"/>
              </a:spcAft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 жылы жүйеге қатысушылар саны азайды, олардың саны 6 837 мың адамды құрады, бұл 2023 жылғы көрсеткіштен 1% - ға төмен және 2022 жылғы көрсеткіштен 1,2% - ға жоғары.</a:t>
            </a:r>
            <a:endParaRPr lang="ru-KZ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6" name="Freeform 3447">
            <a:extLst>
              <a:ext uri="{FF2B5EF4-FFF2-40B4-BE49-F238E27FC236}">
                <a16:creationId xmlns:a16="http://schemas.microsoft.com/office/drawing/2014/main" id="{A62CF502-CA08-4099-A60A-5229807009A5}"/>
              </a:ext>
            </a:extLst>
          </p:cNvPr>
          <p:cNvSpPr>
            <a:spLocks noEditPoints="1"/>
          </p:cNvSpPr>
          <p:nvPr/>
        </p:nvSpPr>
        <p:spPr bwMode="auto">
          <a:xfrm>
            <a:off x="563875" y="1176168"/>
            <a:ext cx="854711" cy="815403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9D0541-AFDD-49C4-A65F-3C5C43A33CA8}"/>
              </a:ext>
            </a:extLst>
          </p:cNvPr>
          <p:cNvCxnSpPr>
            <a:cxnSpLocks/>
          </p:cNvCxnSpPr>
          <p:nvPr/>
        </p:nvCxnSpPr>
        <p:spPr>
          <a:xfrm flipV="1">
            <a:off x="0" y="821401"/>
            <a:ext cx="658800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05A700D-8190-4720-BDF0-80250BA227C3}"/>
              </a:ext>
            </a:extLst>
          </p:cNvPr>
          <p:cNvCxnSpPr/>
          <p:nvPr/>
        </p:nvCxnSpPr>
        <p:spPr>
          <a:xfrm>
            <a:off x="320040" y="330327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4A5DB7E-A6BB-4705-80C6-CEA99EC258F5}"/>
              </a:ext>
            </a:extLst>
          </p:cNvPr>
          <p:cNvCxnSpPr/>
          <p:nvPr/>
        </p:nvCxnSpPr>
        <p:spPr>
          <a:xfrm>
            <a:off x="320040" y="386715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3A56F7-58AD-408F-B53A-26F666BED257}"/>
              </a:ext>
            </a:extLst>
          </p:cNvPr>
          <p:cNvCxnSpPr/>
          <p:nvPr/>
        </p:nvCxnSpPr>
        <p:spPr>
          <a:xfrm>
            <a:off x="320040" y="451866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001108-3467-4FC7-B769-65DE19C1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68613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8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36405" y="52739"/>
            <a:ext cx="6675707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 ҚАМТЫЛҒАН ХАЛЫҚТЫ МІНДЕТТІ ӘЛЕУМЕТТІК САҚТАНДЫРУ ЖҮЙЕСІМЕН ҚАМТУ</a:t>
            </a: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F429B5F9-0496-4CC1-8E5C-62DBA3CE9415}"/>
              </a:ext>
            </a:extLst>
          </p:cNvPr>
          <p:cNvSpPr/>
          <p:nvPr/>
        </p:nvSpPr>
        <p:spPr>
          <a:xfrm>
            <a:off x="308472" y="7133634"/>
            <a:ext cx="6261418" cy="1631216"/>
          </a:xfrm>
          <a:prstGeom prst="rect">
            <a:avLst/>
          </a:prstGeom>
          <a:ln>
            <a:solidFill>
              <a:srgbClr val="0D5369"/>
            </a:solidFill>
            <a:prstDash val="dash"/>
          </a:ln>
        </p:spPr>
        <p:txBody>
          <a:bodyPr wrap="square">
            <a:spAutoFit/>
          </a:bodyPr>
          <a:lstStyle/>
          <a:p>
            <a:pPr marL="228594" indent="-228594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интернет-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платформаларды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(немесе)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платформалық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мобильді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қосымшаларын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пайдалана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немесе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бөлігінде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102-1-баппен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толықтырылды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норма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қыркүйектен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қолданысқа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енгізілді.</a:t>
            </a:r>
          </a:p>
          <a:p>
            <a:pPr marL="228594" indent="-228594" algn="just">
              <a:buFont typeface="Wingdings" panose="05000000000000000000" pitchFamily="2" charset="2"/>
              <a:buChar char="ü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Орындаушының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жарналарының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жарналардың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мөлшерлемелерін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айқындау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интернет-платформа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операторының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салығын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жарналарын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жарналарды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ұстап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қағидалары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қыркүйектегі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392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8388A-16E8-4E41-9789-976DC3F8272D}"/>
              </a:ext>
            </a:extLst>
          </p:cNvPr>
          <p:cNvSpPr/>
          <p:nvPr/>
        </p:nvSpPr>
        <p:spPr>
          <a:xfrm>
            <a:off x="650025" y="3524062"/>
            <a:ext cx="5949022" cy="45089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 әлеуметтік сақтандыру жүйесіне қатысушыларды әлеуметтік аударымдарды төлеу жиілігі бойынша бөлу 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(2024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82D4C80A-9822-40B4-BBC3-41C27AE53809}"/>
              </a:ext>
            </a:extLst>
          </p:cNvPr>
          <p:cNvSpPr/>
          <p:nvPr/>
        </p:nvSpPr>
        <p:spPr>
          <a:xfrm>
            <a:off x="231354" y="6834619"/>
            <a:ext cx="6433252" cy="41549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R="18626" indent="87313" algn="just"/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 қатысушылардың 34,7%-ы үшін 2024 жылы әлеуметтік аударымдар барлық 12 ай үшін төленді</a:t>
            </a: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60AD343A-F95A-4FC0-B51F-07C3E6252758}"/>
              </a:ext>
            </a:extLst>
          </p:cNvPr>
          <p:cNvCxnSpPr>
            <a:cxnSpLocks/>
          </p:cNvCxnSpPr>
          <p:nvPr/>
        </p:nvCxnSpPr>
        <p:spPr>
          <a:xfrm flipV="1">
            <a:off x="0" y="638521"/>
            <a:ext cx="658800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7" y="881772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3352" y="881772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ee4pHeader1">
            <a:extLst>
              <a:ext uri="{FF2B5EF4-FFF2-40B4-BE49-F238E27FC236}">
                <a16:creationId xmlns:a16="http://schemas.microsoft.com/office/drawing/2014/main" id="{EB470A54-76E6-4131-ACD6-6A81E8467AC5}"/>
              </a:ext>
            </a:extLst>
          </p:cNvPr>
          <p:cNvSpPr txBox="1"/>
          <p:nvPr/>
        </p:nvSpPr>
        <p:spPr>
          <a:xfrm>
            <a:off x="859316" y="707868"/>
            <a:ext cx="5227107" cy="37133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defRPr/>
            </a:pPr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Жұмыспен қамтылған халықты міндетті әлеуметтік сақтандыру жүйесімен қамтудың динамикасы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94" name="Диаграмма 93">
            <a:extLst>
              <a:ext uri="{FF2B5EF4-FFF2-40B4-BE49-F238E27FC236}">
                <a16:creationId xmlns:a16="http://schemas.microsoft.com/office/drawing/2014/main" id="{4186F6B3-81E1-453A-8269-C6F3456AC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113293"/>
              </p:ext>
            </p:extLst>
          </p:nvPr>
        </p:nvGraphicFramePr>
        <p:xfrm>
          <a:off x="859317" y="1079200"/>
          <a:ext cx="5227106" cy="225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18644"/>
              </p:ext>
            </p:extLst>
          </p:nvPr>
        </p:nvGraphicFramePr>
        <p:xfrm>
          <a:off x="543068" y="3888422"/>
          <a:ext cx="6044932" cy="288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0087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23116</TotalTime>
  <Words>9558</Words>
  <Application>Microsoft Office PowerPoint</Application>
  <PresentationFormat>Экран (4:3)</PresentationFormat>
  <Paragraphs>1223</Paragraphs>
  <Slides>47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9" baseType="lpstr">
      <vt:lpstr>Arial</vt:lpstr>
      <vt:lpstr>Arial Cyr</vt:lpstr>
      <vt:lpstr>Calibri</vt:lpstr>
      <vt:lpstr>Calibri Light</vt:lpstr>
      <vt:lpstr>Gotham Pro Light</vt:lpstr>
      <vt:lpstr>Impact</vt:lpstr>
      <vt:lpstr>Times New Roman</vt:lpstr>
      <vt:lpstr>Verdana</vt:lpstr>
      <vt:lpstr>Wingdings</vt:lpstr>
      <vt:lpstr>ТИТУЛЫ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Алдабергенова Акботи Нуркетаевна</cp:lastModifiedBy>
  <cp:revision>1201</cp:revision>
  <cp:lastPrinted>2024-07-31T10:42:38Z</cp:lastPrinted>
  <dcterms:created xsi:type="dcterms:W3CDTF">2018-04-24T06:31:58Z</dcterms:created>
  <dcterms:modified xsi:type="dcterms:W3CDTF">2025-12-24T12:40:50Z</dcterms:modified>
</cp:coreProperties>
</file>