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9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20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21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.xml" ContentType="application/vnd.openxmlformats-officedocument.drawingml.chartshapes+xml"/>
  <Override PartName="/ppt/charts/chart22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3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4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5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6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7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8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9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0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drawings/drawing3.xml" ContentType="application/vnd.openxmlformats-officedocument.drawingml.chartshapes+xml"/>
  <Override PartName="/ppt/charts/chart31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2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drawings/drawing4.xml" ContentType="application/vnd.openxmlformats-officedocument.drawingml.chartshapes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7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8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2.xml" ContentType="application/vnd.openxmlformats-officedocument.presentationml.notesSlide+xml"/>
  <Override PartName="/ppt/charts/chart39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0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3.xml" ContentType="application/vnd.openxmlformats-officedocument.presentationml.notesSlide+xml"/>
  <Override PartName="/ppt/charts/chart41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48.jpg" ContentType="image/png"/>
  <Override PartName="/ppt/charts/chart42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3.xml" ContentType="application/vnd.openxmlformats-officedocument.drawingml.chart+xml"/>
  <Override PartName="/ppt/theme/themeOverride2.xml" ContentType="application/vnd.openxmlformats-officedocument.themeOverride+xml"/>
  <Override PartName="/ppt/charts/chart44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5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6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0" r:id="rId1"/>
    <p:sldMasterId id="2147483719" r:id="rId2"/>
  </p:sldMasterIdLst>
  <p:notesMasterIdLst>
    <p:notesMasterId r:id="rId50"/>
  </p:notesMasterIdLst>
  <p:sldIdLst>
    <p:sldId id="256" r:id="rId3"/>
    <p:sldId id="2145706289" r:id="rId4"/>
    <p:sldId id="2145706272" r:id="rId5"/>
    <p:sldId id="276" r:id="rId6"/>
    <p:sldId id="278" r:id="rId7"/>
    <p:sldId id="280" r:id="rId8"/>
    <p:sldId id="263" r:id="rId9"/>
    <p:sldId id="2145706182" r:id="rId10"/>
    <p:sldId id="2145706252" r:id="rId11"/>
    <p:sldId id="2145706199" r:id="rId12"/>
    <p:sldId id="2145706201" r:id="rId13"/>
    <p:sldId id="2145706254" r:id="rId14"/>
    <p:sldId id="2145706205" r:id="rId15"/>
    <p:sldId id="2145706209" r:id="rId16"/>
    <p:sldId id="2145706269" r:id="rId17"/>
    <p:sldId id="2145706211" r:id="rId18"/>
    <p:sldId id="2145706212" r:id="rId19"/>
    <p:sldId id="2145706214" r:id="rId20"/>
    <p:sldId id="2145706216" r:id="rId21"/>
    <p:sldId id="2145706218" r:id="rId22"/>
    <p:sldId id="2145706220" r:id="rId23"/>
    <p:sldId id="2145706222" r:id="rId24"/>
    <p:sldId id="2145706224" r:id="rId25"/>
    <p:sldId id="2145706226" r:id="rId26"/>
    <p:sldId id="2145706228" r:id="rId27"/>
    <p:sldId id="2145706271" r:id="rId28"/>
    <p:sldId id="2145706232" r:id="rId29"/>
    <p:sldId id="2145706234" r:id="rId30"/>
    <p:sldId id="2145706230" r:id="rId31"/>
    <p:sldId id="2145706172" r:id="rId32"/>
    <p:sldId id="2145706189" r:id="rId33"/>
    <p:sldId id="2145706287" r:id="rId34"/>
    <p:sldId id="2145706282" r:id="rId35"/>
    <p:sldId id="2145706277" r:id="rId36"/>
    <p:sldId id="2145706276" r:id="rId37"/>
    <p:sldId id="2145706278" r:id="rId38"/>
    <p:sldId id="2145706279" r:id="rId39"/>
    <p:sldId id="2145706281" r:id="rId40"/>
    <p:sldId id="2145706290" r:id="rId41"/>
    <p:sldId id="2145706280" r:id="rId42"/>
    <p:sldId id="2145706286" r:id="rId43"/>
    <p:sldId id="2145706292" r:id="rId44"/>
    <p:sldId id="2145706291" r:id="rId45"/>
    <p:sldId id="2145706293" r:id="rId46"/>
    <p:sldId id="2145706294" r:id="rId47"/>
    <p:sldId id="2145706288" r:id="rId48"/>
    <p:sldId id="2145706283" r:id="rId49"/>
  </p:sldIdLst>
  <p:sldSz cx="6858000" cy="9144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86" userDrawn="1">
          <p15:clr>
            <a:srgbClr val="A4A3A4"/>
          </p15:clr>
        </p15:guide>
        <p15:guide id="3" orient="horz" pos="3084" userDrawn="1">
          <p15:clr>
            <a:srgbClr val="A4A3A4"/>
          </p15:clr>
        </p15:guide>
        <p15:guide id="4" orient="horz" pos="52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369"/>
    <a:srgbClr val="CC0000"/>
    <a:srgbClr val="FF6600"/>
    <a:srgbClr val="3366CC"/>
    <a:srgbClr val="0088B8"/>
    <a:srgbClr val="7F6000"/>
    <a:srgbClr val="9DC3E6"/>
    <a:srgbClr val="339966"/>
    <a:srgbClr val="9999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6395" autoAdjust="0"/>
  </p:normalViewPr>
  <p:slideViewPr>
    <p:cSldViewPr snapToGrid="0" showGuides="1">
      <p:cViewPr varScale="1">
        <p:scale>
          <a:sx n="81" d="100"/>
          <a:sy n="81" d="100"/>
        </p:scale>
        <p:origin x="678" y="132"/>
      </p:cViewPr>
      <p:guideLst>
        <p:guide pos="686"/>
        <p:guide orient="horz" pos="3084"/>
        <p:guide orient="horz"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&#1057;\_&#1054;&#1073;&#1097;&#1072;&#1103;_&#1044;&#1057;&#1056;&#1080;&#1052;&#1057;\2025\&#1043;&#1086;&#1076;&#1086;&#1074;&#1086;&#1081;\4%20&#1082;&#1074;%20&#1086;&#1090;&#1095;&#1077;&#1090;%20&#1086;%20&#1076;&#1077;&#1103;&#1090;\&#1044;&#1057;&#1054;&#1059;\&#1057;&#1042;&#1091;&#1090;,%202024%20(&#1044;&#1057;&#1056;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\_&#1054;&#1073;&#1097;&#1072;&#1103;_&#1044;&#1057;&#1056;&#1080;&#1052;\2025\&#1043;&#1086;&#1076;&#1086;&#1074;&#1086;&#1081;\&#1057;&#1055;\&#1044;&#1057;&#1054;&#1059;\&#1044;&#1080;&#1085;&#1072;&#1084;&#1080;&#1082;&#1072;_&#1057;&#1042;&#1091;&#1090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&#1044;&#1080;&#1072;&#1075;&#1088;&#1072;&#1084;&#1084;&#1072;%20&#1074;%20Microsoft%20PowerPoint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\_&#1054;&#1073;&#1097;&#1072;&#1103;_&#1044;&#1057;&#1056;&#1080;&#1052;\2025\&#1043;&#1086;&#1076;&#1086;&#1074;&#1086;&#1081;\&#1057;&#1055;\&#1044;&#1057;&#1054;&#1059;\&#1063;&#1072;&#1089;&#1090;&#1086;&#1090;&#1072;%20&#1091;&#1087;&#1083;&#1072;&#1090;&#1099;%20&#1079;&#1072;%202024%20&#1075;&#1086;&#1076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&#1057;\_&#1054;&#1073;&#1097;&#1072;&#1103;_&#1044;&#1057;&#1056;&#1080;&#1052;&#1057;\2025\&#1043;&#1086;&#1076;&#1086;&#1074;&#1086;&#1081;\4%20&#1082;&#1074;%20&#1086;&#1090;&#1095;&#1077;&#1090;%20&#1086;%20&#1076;&#1077;&#1103;&#1090;\&#1044;&#1057;&#1054;&#1059;\&#1057;&#1042;&#1073;&#1088;,%202024%20(&#1044;&#1057;&#1056;).xlsx" TargetMode="Externa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chartUserShapes" Target="../drawings/drawing3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hared\01_&#1086;&#1073;&#1097;&#1072;&#1103;\02.%20&#1044;&#1057;&#1056;&#1080;&#1052;&#1057;\_&#1054;&#1073;&#1097;&#1072;&#1103;_&#1044;&#1057;&#1056;&#1080;&#1052;&#1057;\2025\&#1043;&#1086;&#1076;&#1086;&#1074;&#1086;&#1081;\4%20&#1082;&#1074;%20&#1086;&#1090;&#1095;&#1077;&#1090;%20&#1086;%20&#1076;&#1077;&#1103;&#1090;\&#1044;&#1057;&#1054;&#1059;\&#1057;&#1042;&#1091;&#1088;,%202024%20(&#1044;&#1057;&#1056;).xlsx" TargetMode="Externa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chartUserShapes" Target="../drawings/drawing4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5.xlsx"/><Relationship Id="rId1" Type="http://schemas.openxmlformats.org/officeDocument/2006/relationships/themeOverride" Target="../theme/themeOverride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10\01_&#1086;&#1073;&#1097;&#1072;&#1103;\07.%20&#1044;&#1087;&#1056;&#1089;&#1055;\_&#1054;&#1073;&#1097;&#1072;&#1103;_&#1044;&#1087;&#1056;&#1089;&#1055;\&#1044;&#1040;&#1057;&#1054;&#1056;&#1055;\&#1054;&#1073;&#1097;&#1080;&#1077;%20&#1076;&#1086;&#1082;&#1091;&#1084;&#1077;&#1085;&#1090;&#1099;%20&#1044;&#1040;&#1057;&#1054;&#1056;&#1055;\&#1057;&#1086;&#1094;.&#1053;&#1072;&#1087;&#1088;&#1103;&#1078;&#1077;&#1085;&#1085;&#1086;&#1089;&#1090;&#1100;\&#1044;&#1080;&#1085;&#1072;&#1084;&#1080;&#1082;&#1072;%20&#1087;&#1086;%20&#1089;&#1085;&#1080;&#1078;&#1077;&#1085;&#1080;&#1102;\&#1057;&#1086;&#1094;&#1085;&#1072;&#1087;&#1088;&#1103;&#1078;&#1077;&#1085;&#1085;&#1086;&#1089;&#1090;&#1100;%2050%20%25%20%20&#1080;%20&#1073;&#1086;&#1083;&#1077;&#1077;,%20&#1072;&#1085;&#1072;&#1083;&#1080;&#1079;%20&#1087;&#1088;&#1080;&#1095;&#1080;&#1085;.%202024%20&#1075;..xls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60073291160691E-2"/>
          <c:y val="7.2058633134901295E-2"/>
          <c:w val="0.87843896953054668"/>
          <c:h val="0.7979371733311875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Лист2!$D$13</c:f>
              <c:strCache>
                <c:ptCount val="1"/>
                <c:pt idx="0">
                  <c:v>наемные</c:v>
                </c:pt>
              </c:strCache>
            </c:strRef>
          </c:tx>
          <c:spPr>
            <a:solidFill>
              <a:srgbClr val="1F4E7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Лист2!$D$14:$D$18</c:f>
              <c:numCache>
                <c:formatCode>0%</c:formatCode>
                <c:ptCount val="3"/>
                <c:pt idx="0">
                  <c:v>0.81440944884193123</c:v>
                </c:pt>
                <c:pt idx="1">
                  <c:v>0.79568087964913858</c:v>
                </c:pt>
                <c:pt idx="2">
                  <c:v>0.81793684841481351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61-4824-9C23-44340CCDC736}"/>
            </c:ext>
          </c:extLst>
        </c:ser>
        <c:ser>
          <c:idx val="1"/>
          <c:order val="1"/>
          <c:tx>
            <c:strRef>
              <c:f>Лист2!$E$13</c:f>
              <c:strCache>
                <c:ptCount val="1"/>
                <c:pt idx="0">
                  <c:v>смешанные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666666666666676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Лист2!$E$14:$E$18</c:f>
              <c:numCache>
                <c:formatCode>0%</c:formatCode>
                <c:ptCount val="3"/>
                <c:pt idx="0">
                  <c:v>9.015741731809894E-2</c:v>
                </c:pt>
                <c:pt idx="1">
                  <c:v>8.4607515286202556E-2</c:v>
                </c:pt>
                <c:pt idx="2">
                  <c:v>6.5840921926312593E-2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61-4824-9C23-44340CCDC736}"/>
            </c:ext>
          </c:extLst>
        </c:ser>
        <c:ser>
          <c:idx val="2"/>
          <c:order val="2"/>
          <c:tx>
            <c:strRef>
              <c:f>Лист2!$F$13</c:f>
              <c:strCache>
                <c:ptCount val="1"/>
                <c:pt idx="0">
                  <c:v>ИП</c:v>
                </c:pt>
              </c:strCache>
            </c:strRef>
          </c:tx>
          <c:spPr>
            <a:solidFill>
              <a:srgbClr val="DAE3F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Лист2!$F$14:$F$18</c:f>
              <c:numCache>
                <c:formatCode>0%</c:formatCode>
                <c:ptCount val="3"/>
                <c:pt idx="0">
                  <c:v>9.5433133839969833E-2</c:v>
                </c:pt>
                <c:pt idx="1">
                  <c:v>9.1632965534153246E-2</c:v>
                </c:pt>
                <c:pt idx="2">
                  <c:v>7.7238248700124287E-2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61-4824-9C23-44340CCDC736}"/>
            </c:ext>
          </c:extLst>
        </c:ser>
        <c:ser>
          <c:idx val="3"/>
          <c:order val="3"/>
          <c:tx>
            <c:strRef>
              <c:f>Лист2!$G$13</c:f>
              <c:strCache>
                <c:ptCount val="1"/>
                <c:pt idx="0">
                  <c:v>ЕСП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5.5555555555555558E-3"/>
                  <c:y val="7.550018875047170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C61-4824-9C23-44340CCDC7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Лист2!$C$14:$C$18</c:f>
              <c:numCache>
                <c:formatCode>General</c:formatCode>
                <c:ptCount val="3"/>
                <c:pt idx="0">
                  <c:v>2024</c:v>
                </c:pt>
                <c:pt idx="1">
                  <c:v>2023</c:v>
                </c:pt>
                <c:pt idx="2">
                  <c:v>2022</c:v>
                </c:pt>
              </c:numCache>
            </c:numRef>
          </c:cat>
          <c:val>
            <c:numRef>
              <c:f>Лист2!$G$14:$G$18</c:f>
              <c:numCache>
                <c:formatCode>0%</c:formatCode>
                <c:ptCount val="3"/>
                <c:pt idx="1">
                  <c:v>2.80786395305056E-2</c:v>
                </c:pt>
                <c:pt idx="2">
                  <c:v>3.8983980958749581E-2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61-4824-9C23-44340CCDC7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91716016"/>
        <c:axId val="790947712"/>
      </c:barChart>
      <c:catAx>
        <c:axId val="791716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90947712"/>
        <c:crosses val="autoZero"/>
        <c:auto val="1"/>
        <c:lblAlgn val="ctr"/>
        <c:lblOffset val="100"/>
        <c:noMultiLvlLbl val="0"/>
      </c:catAx>
      <c:valAx>
        <c:axId val="79094771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171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567185348416866"/>
          <c:y val="0.84319540470889398"/>
          <c:w val="0.47439268116464106"/>
          <c:h val="0.111671425787624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937911085080189"/>
          <c:y val="0.1507695871740217"/>
          <c:w val="0.48253078291901996"/>
          <c:h val="0.7389330070400321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Lbls>
            <c:dLbl>
              <c:idx val="0"/>
              <c:layout>
                <c:manualLayout>
                  <c:x val="0.24392712640782127"/>
                  <c:y val="-9.7017972362821378E-2"/>
                </c:manualLayout>
              </c:layout>
              <c:tx>
                <c:rich>
                  <a:bodyPr rot="0" spcFirstLastPara="1" vertOverflow="ellipsis" vert="horz" wrap="square" lIns="0" tIns="0" rIns="0" bIns="0" anchor="t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25E13723-A2E6-440B-AC6C-CB4A096E8927}" type="CATEGORYNAME">
                      <a:rPr lang="ru-RU" sz="90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; </a:t>
                    </a:r>
                    <a:fld id="{D189C72B-088D-48CD-9B18-E4509407CB64}" type="VALUE">
                      <a:rPr lang="ru-RU" sz="900" b="1" i="0" baseline="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8610623526294557"/>
                      <c:h val="0.1765380679835034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layout>
                <c:manualLayout>
                  <c:x val="-0.18930716120719693"/>
                  <c:y val="0.14759716397902858"/>
                </c:manualLayout>
              </c:layout>
              <c:tx>
                <c:rich>
                  <a:bodyPr rot="0" spcFirstLastPara="1" vertOverflow="ellipsis" vert="horz" wrap="square" lIns="0" tIns="0" rIns="0" bIns="0" anchor="t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1BBE7E3F-65C9-48E0-8FFE-28F6101DFABB}" type="CATEGORYNAME">
                      <a:rPr lang="ru-RU" sz="90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aseline="0" dirty="0"/>
                      <a:t>; </a:t>
                    </a:r>
                    <a:fld id="{404B187A-8420-483A-9E52-1430AFA10447}" type="VALUE">
                      <a:rPr lang="ru-RU" sz="900" b="1" baseline="0"/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9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3680444622709138"/>
                      <c:h val="0.186228828447662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2"/>
              <c:layout>
                <c:manualLayout>
                  <c:x val="-0.15093095686146915"/>
                  <c:y val="-7.3308676476304027E-2"/>
                </c:manualLayout>
              </c:layout>
              <c:tx>
                <c:rich>
                  <a:bodyPr/>
                  <a:lstStyle/>
                  <a:p>
                    <a:fld id="{6330F86A-ED0C-4ABD-AF4A-85C4129FCD03}" type="CATEGORYNAME">
                      <a:rPr lang="ru-RU">
                        <a:solidFill>
                          <a:schemeClr val="tx1"/>
                        </a:solidFill>
                      </a:rPr>
                      <a:pPr/>
                      <a:t>[ИМЯ КАТЕГОРИИ]</a:t>
                    </a:fld>
                    <a:r>
                      <a:rPr lang="ru-RU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0DCE5CDA-E29A-411B-8CD1-CDD8EDCDAC81}" type="VALUE">
                      <a:rPr lang="ru-RU" b="1" baseline="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dLbl>
              <c:idx val="3"/>
              <c:layout>
                <c:manualLayout>
                  <c:x val="-3.4243688981489911E-3"/>
                  <c:y val="-0.17838463850356404"/>
                </c:manualLayout>
              </c:layout>
              <c:tx>
                <c:rich>
                  <a:bodyPr rot="0" spcFirstLastPara="1" vertOverflow="ellipsis" vert="horz" wrap="square" lIns="0" tIns="0" rIns="0" bIns="0" anchor="t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92A723B7-9A33-4ECE-89F4-190E5995620F}" type="CATEGORYNAME">
                      <a:rPr lang="ru-RU" sz="900" b="0">
                        <a:solidFill>
                          <a:schemeClr val="tx1"/>
                        </a:solidFill>
                      </a:rPr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900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7AD41C3E-D41F-4C7A-BF9E-05320B689AB2}" type="VALUE">
                      <a:rPr lang="ru-RU" sz="900" b="1" i="0" baseline="0">
                        <a:solidFill>
                          <a:schemeClr val="tx1"/>
                        </a:solidFill>
                      </a:rPr>
                      <a:pPr algn="ctr"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900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1936714213091"/>
                      <c:h val="5.05587429543819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7F-4E7E-9FE5-60F117DB46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t" anchorCtr="0">
                <a:spAutoFit/>
              </a:bodyPr>
              <a:lstStyle/>
              <a:p>
                <a:pPr algn="ctr"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ошибочно уплачены на счет ГФСС плательщиком или банком два и более раз за один и тот же период</c:v>
                </c:pt>
                <c:pt idx="1">
                  <c:v>в списочной части платежного поручения допущены ошибки в суммах СО за работников</c:v>
                </c:pt>
                <c:pt idx="2">
                  <c:v>ошибки в периоде платежа</c:v>
                </c:pt>
                <c:pt idx="3">
                  <c:v>прочее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0.45900000000000002</c:v>
                </c:pt>
                <c:pt idx="1">
                  <c:v>0.22500000000000001</c:v>
                </c:pt>
                <c:pt idx="2">
                  <c:v>0.14799999999999999</c:v>
                </c:pt>
                <c:pt idx="3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153299164004177E-2"/>
          <c:y val="1.812102458702692E-2"/>
          <c:w val="0.93184088310778979"/>
          <c:h val="0.69840634960955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получателей (тыс.чел.)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Лист1!$B$2:$B$20</c:f>
              <c:numCache>
                <c:formatCode>0</c:formatCode>
                <c:ptCount val="3"/>
                <c:pt idx="0">
                  <c:v>1163.5</c:v>
                </c:pt>
                <c:pt idx="1">
                  <c:v>1251.9000000000001</c:v>
                </c:pt>
                <c:pt idx="2" formatCode="0.0">
                  <c:v>1382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89-4C02-95A7-EF25A1280B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новых назначений (тыс.чел.)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Лист1!$C$2:$C$20</c:f>
              <c:numCache>
                <c:formatCode>0.0</c:formatCode>
                <c:ptCount val="3"/>
                <c:pt idx="0">
                  <c:v>696.3</c:v>
                </c:pt>
                <c:pt idx="1">
                  <c:v>811.5</c:v>
                </c:pt>
                <c:pt idx="2">
                  <c:v>787.5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89-4C02-95A7-EF25A1280B4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8548368"/>
        <c:axId val="73933217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36604155445658E-2"/>
                  <c:y val="-6.67115315679904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89-4C02-95A7-EF25A1280B49}"/>
                </c:ext>
              </c:extLst>
            </c:dLbl>
            <c:dLbl>
              <c:idx val="1"/>
              <c:layout>
                <c:manualLayout>
                  <c:x val="-4.1174778436077066E-2"/>
                  <c:y val="-4.7462063770303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89-4C02-95A7-EF25A1280B49}"/>
                </c:ext>
              </c:extLst>
            </c:dLbl>
            <c:dLbl>
              <c:idx val="2"/>
              <c:layout>
                <c:manualLayout>
                  <c:x val="-3.9236604155445658E-2"/>
                  <c:y val="-4.7462063770303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89-4C02-95A7-EF25A1280B49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Лист1!$A$2:$A$20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Лист1!$D$2:$D$20</c:f>
              <c:numCache>
                <c:formatCode>0</c:formatCode>
                <c:ptCount val="3"/>
                <c:pt idx="0">
                  <c:v>440.6</c:v>
                </c:pt>
                <c:pt idx="1">
                  <c:v>750.7</c:v>
                </c:pt>
                <c:pt idx="2">
                  <c:v>958.2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7389-4C02-95A7-EF25A1280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8548368"/>
        <c:axId val="739332176"/>
      </c:lineChart>
      <c:catAx>
        <c:axId val="82854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39332176"/>
        <c:crosses val="autoZero"/>
        <c:auto val="1"/>
        <c:lblAlgn val="ctr"/>
        <c:lblOffset val="100"/>
        <c:noMultiLvlLbl val="0"/>
      </c:catAx>
      <c:valAx>
        <c:axId val="739332176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1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82854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566678492271727E-2"/>
          <c:y val="0.825344766836831"/>
          <c:w val="0.95865661126639068"/>
          <c:h val="0.14262858594383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8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68007568763792"/>
          <c:y val="0.20700862754688068"/>
          <c:w val="0.34359134517507134"/>
          <c:h val="0.8885264707765188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37F-4E7E-9FE5-60F117DB46E3}"/>
              </c:ext>
            </c:extLst>
          </c:dPt>
          <c:dPt>
            <c:idx val="1"/>
            <c:bubble3D val="0"/>
            <c:spPr>
              <a:solidFill>
                <a:srgbClr val="00669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37F-4E7E-9FE5-60F117DB46E3}"/>
              </c:ext>
            </c:extLst>
          </c:dPt>
          <c:dPt>
            <c:idx val="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37F-4E7E-9FE5-60F117DB46E3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37F-4E7E-9FE5-60F117DB46E3}"/>
              </c:ext>
            </c:extLst>
          </c:dPt>
          <c:dPt>
            <c:idx val="4"/>
            <c:bubble3D val="0"/>
            <c:spPr>
              <a:solidFill>
                <a:srgbClr val="0D5369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37F-4E7E-9FE5-60F117DB46E3}"/>
              </c:ext>
            </c:extLst>
          </c:dPt>
          <c:dLbls>
            <c:dLbl>
              <c:idx val="0"/>
              <c:layout>
                <c:manualLayout>
                  <c:x val="-7.0215435606060639E-2"/>
                  <c:y val="-0.1663662695291835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D46A0CE-FE92-453E-9C8E-4EB3ED77BCFF}" type="CATEGORYNAME">
                      <a:rPr lang="ru-RU" b="0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5C983DF2-6C2F-49ED-BFC4-2946EFB1580A}" type="PERCENTAGE">
                      <a:rPr lang="ru-RU" b="1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1531076388888888"/>
                      <c:h val="0.155218890616354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37F-4E7E-9FE5-60F117DB46E3}"/>
                </c:ext>
              </c:extLst>
            </c:dLbl>
            <c:dLbl>
              <c:idx val="1"/>
              <c:layout>
                <c:manualLayout>
                  <c:x val="0.22019523358585857"/>
                  <c:y val="-9.55522354062252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2ED37B6-CFD3-4330-87E7-0E79388801DC}" type="CATEGORYNAME">
                      <a:rPr lang="ru-RU" b="0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>
                        <a:solidFill>
                          <a:schemeClr val="tx1"/>
                        </a:solidFill>
                      </a:rPr>
                      <a:t>; </a:t>
                    </a:r>
                    <a:fld id="{7C6EDCC9-0BDE-4FF1-8337-A926DA769061}" type="PERCENTAGE">
                      <a:rPr lang="ru-RU" b="1" baseline="0" dirty="0">
                        <a:solidFill>
                          <a:schemeClr val="tx1"/>
                        </a:solidFill>
                      </a:rPr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>
                      <a:solidFill>
                        <a:schemeClr val="tx1"/>
                      </a:solidFill>
                    </a:endParaRP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3481928661616159"/>
                      <c:h val="0.1582403837535523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37F-4E7E-9FE5-60F117DB46E3}"/>
                </c:ext>
              </c:extLst>
            </c:dLbl>
            <c:dLbl>
              <c:idx val="2"/>
              <c:layout>
                <c:manualLayout>
                  <c:x val="0.22459132196088261"/>
                  <c:y val="-2.9035080072420914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FB331B0B-7393-4911-81C9-A0BB28E474EF}" type="CATEGORYNAME">
                      <a:rPr lang="ru-RU" b="0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DE517C61-B091-42AB-9174-085DDA460797}" type="PERCENTAGE">
                      <a:rPr lang="ru-RU" b="1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43015261994949489"/>
                      <c:h val="0.1450444749502819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37F-4E7E-9FE5-60F117DB46E3}"/>
                </c:ext>
              </c:extLst>
            </c:dLbl>
            <c:dLbl>
              <c:idx val="3"/>
              <c:layout>
                <c:manualLayout>
                  <c:x val="0.23903858962187083"/>
                  <c:y val="3.42969312935409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C46A40C-35BC-477A-9BB1-29482D5BE3DF}" type="CATEGORYNAME">
                      <a:rPr lang="ru-RU" b="0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FEAB3C04-DF8A-4885-B13A-345E45BC0F90}" type="PERCENTAGE">
                      <a:rPr lang="ru-RU" b="1" baseline="0" dirty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3604640151515151"/>
                      <c:h val="0.1919984176500755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37F-4E7E-9FE5-60F117DB46E3}"/>
                </c:ext>
              </c:extLst>
            </c:dLbl>
            <c:dLbl>
              <c:idx val="4"/>
              <c:layout>
                <c:manualLayout>
                  <c:x val="-0.18574431818181819"/>
                  <c:y val="0.141352100488654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ABD2A7A0-8542-4CFD-BC88-EA1E96B93A2C}" type="CATEGORYNAME">
                      <a:rPr lang="ru-RU" b="0" dirty="0" smtClean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b="0" baseline="0" dirty="0"/>
                      <a:t>; </a:t>
                    </a:r>
                    <a:fld id="{1DDF9021-4645-419B-B36E-747ABBD63B23}" type="PERCENTAGE">
                      <a:rPr lang="ru-RU" b="1" baseline="0" dirty="0" smtClean="0"/>
                      <a:pPr>
                        <a:defRPr sz="10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b="0" baseline="0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30981691919192"/>
                      <c:h val="0.383323595276941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37F-4E7E-9FE5-60F117DB46E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; 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социальная выплата по случаю утраты трудоспособности</c:v>
                </c:pt>
                <c:pt idx="1">
                  <c:v>социальная выплата по случаю потери кормильца</c:v>
                </c:pt>
                <c:pt idx="2">
                  <c:v>социальная выплата по случаю потери работы</c:v>
                </c:pt>
                <c:pt idx="3">
                  <c:v>социальная выплата по беременности и родам</c:v>
                </c:pt>
                <c:pt idx="4">
                  <c:v>социальная выплата по уходу за ребенком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4.9000000000000002E-2</c:v>
                </c:pt>
                <c:pt idx="1">
                  <c:v>3.5000000000000003E-2</c:v>
                </c:pt>
                <c:pt idx="2">
                  <c:v>9.1999999999999998E-2</c:v>
                </c:pt>
                <c:pt idx="3">
                  <c:v>0.40200000000000002</c:v>
                </c:pt>
                <c:pt idx="4">
                  <c:v>0.42199999999999999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37F-4E7E-9FE5-60F117DB46E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4482164709009"/>
          <c:y val="3.2706069871555346E-2"/>
          <c:w val="0.62475311824959934"/>
          <c:h val="0.884491353886570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 регионы,12.23'!$B$3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регионы,12.23'!$B$4:$B$23</c:f>
            </c:numRef>
          </c:val>
          <c:extLst>
            <c:ext xmlns:c16="http://schemas.microsoft.com/office/drawing/2014/chart" uri="{C3380CC4-5D6E-409C-BE32-E72D297353CC}">
              <c16:uniqueId val="{00000000-E0C1-4A76-A521-9E96AD8CEF47}"/>
            </c:ext>
          </c:extLst>
        </c:ser>
        <c:ser>
          <c:idx val="1"/>
          <c:order val="1"/>
          <c:tx>
            <c:strRef>
              <c:f>'СВ регионы,12.23'!$C$3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регионы,12.23'!$C$4:$C$23</c:f>
            </c:numRef>
          </c:val>
          <c:extLst>
            <c:ext xmlns:c16="http://schemas.microsoft.com/office/drawing/2014/chart" uri="{C3380CC4-5D6E-409C-BE32-E72D297353CC}">
              <c16:uniqueId val="{00000001-E0C1-4A76-A521-9E96AD8CEF47}"/>
            </c:ext>
          </c:extLst>
        </c:ser>
        <c:ser>
          <c:idx val="2"/>
          <c:order val="2"/>
          <c:tx>
            <c:strRef>
              <c:f>'СВ регионы,12.23'!$D$3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регионы,12.23'!$D$4:$D$23</c:f>
            </c:numRef>
          </c:val>
          <c:extLst>
            <c:ext xmlns:c16="http://schemas.microsoft.com/office/drawing/2014/chart" uri="{C3380CC4-5D6E-409C-BE32-E72D297353CC}">
              <c16:uniqueId val="{00000002-E0C1-4A76-A521-9E96AD8CEF47}"/>
            </c:ext>
          </c:extLst>
        </c:ser>
        <c:ser>
          <c:idx val="3"/>
          <c:order val="3"/>
          <c:tx>
            <c:strRef>
              <c:f>'СВ регионы,12.23'!$E$3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регионы,12.23'!$E$4:$E$23</c:f>
            </c:numRef>
          </c:val>
          <c:extLst>
            <c:ext xmlns:c16="http://schemas.microsoft.com/office/drawing/2014/chart" uri="{C3380CC4-5D6E-409C-BE32-E72D297353CC}">
              <c16:uniqueId val="{00000003-E0C1-4A76-A521-9E96AD8CEF47}"/>
            </c:ext>
          </c:extLst>
        </c:ser>
        <c:ser>
          <c:idx val="4"/>
          <c:order val="4"/>
          <c:tx>
            <c:strRef>
              <c:f>'СВ регионы,12.23'!$F$3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регионы,12.23'!$F$4:$F$23</c:f>
            </c:numRef>
          </c:val>
          <c:extLst>
            <c:ext xmlns:c16="http://schemas.microsoft.com/office/drawing/2014/chart" uri="{C3380CC4-5D6E-409C-BE32-E72D297353CC}">
              <c16:uniqueId val="{00000004-E0C1-4A76-A521-9E96AD8CEF47}"/>
            </c:ext>
          </c:extLst>
        </c:ser>
        <c:ser>
          <c:idx val="5"/>
          <c:order val="5"/>
          <c:tx>
            <c:strRef>
              <c:f>'СВ регионы,12.23'!$G$3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регионы,12.23'!$G$4:$G$23</c:f>
            </c:numRef>
          </c:val>
          <c:extLst>
            <c:ext xmlns:c16="http://schemas.microsoft.com/office/drawing/2014/chart" uri="{C3380CC4-5D6E-409C-BE32-E72D297353CC}">
              <c16:uniqueId val="{00000005-E0C1-4A76-A521-9E96AD8CEF47}"/>
            </c:ext>
          </c:extLst>
        </c:ser>
        <c:ser>
          <c:idx val="6"/>
          <c:order val="6"/>
          <c:tx>
            <c:strRef>
              <c:f>'СВ регионы,12.23'!$H$3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регионы,12.23'!$H$4:$H$23</c:f>
            </c:numRef>
          </c:val>
          <c:extLst>
            <c:ext xmlns:c16="http://schemas.microsoft.com/office/drawing/2014/chart" uri="{C3380CC4-5D6E-409C-BE32-E72D297353CC}">
              <c16:uniqueId val="{00000006-E0C1-4A76-A521-9E96AD8CEF47}"/>
            </c:ext>
          </c:extLst>
        </c:ser>
        <c:ser>
          <c:idx val="7"/>
          <c:order val="7"/>
          <c:tx>
            <c:strRef>
              <c:f>'СВ регионы,12.23'!$I$3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регионы,12.23'!$I$4:$I$23</c:f>
            </c:numRef>
          </c:val>
          <c:extLst>
            <c:ext xmlns:c16="http://schemas.microsoft.com/office/drawing/2014/chart" uri="{C3380CC4-5D6E-409C-BE32-E72D297353CC}">
              <c16:uniqueId val="{00000007-E0C1-4A76-A521-9E96AD8CEF47}"/>
            </c:ext>
          </c:extLst>
        </c:ser>
        <c:ser>
          <c:idx val="8"/>
          <c:order val="8"/>
          <c:tx>
            <c:strRef>
              <c:f>'СВ регионы,12.23'!$J$3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регионы,12.23'!$J$4:$J$23</c:f>
            </c:numRef>
          </c:val>
          <c:extLst>
            <c:ext xmlns:c16="http://schemas.microsoft.com/office/drawing/2014/chart" uri="{C3380CC4-5D6E-409C-BE32-E72D297353CC}">
              <c16:uniqueId val="{00000008-E0C1-4A76-A521-9E96AD8CEF47}"/>
            </c:ext>
          </c:extLst>
        </c:ser>
        <c:ser>
          <c:idx val="9"/>
          <c:order val="9"/>
          <c:tx>
            <c:strRef>
              <c:f>'СВ регионы,12.23'!$K$3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регионы,12.23'!$K$4:$K$23</c:f>
            </c:numRef>
          </c:val>
          <c:extLst>
            <c:ext xmlns:c16="http://schemas.microsoft.com/office/drawing/2014/chart" uri="{C3380CC4-5D6E-409C-BE32-E72D297353CC}">
              <c16:uniqueId val="{00000009-E0C1-4A76-A521-9E96AD8CEF47}"/>
            </c:ext>
          </c:extLst>
        </c:ser>
        <c:ser>
          <c:idx val="10"/>
          <c:order val="10"/>
          <c:tx>
            <c:strRef>
              <c:f>'СВ регионы,12.23'!$L$3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регионы,12.23'!$L$4:$L$23</c:f>
            </c:numRef>
          </c:val>
          <c:extLst>
            <c:ext xmlns:c16="http://schemas.microsoft.com/office/drawing/2014/chart" uri="{C3380CC4-5D6E-409C-BE32-E72D297353CC}">
              <c16:uniqueId val="{0000000A-E0C1-4A76-A521-9E96AD8CEF47}"/>
            </c:ext>
          </c:extLst>
        </c:ser>
        <c:ser>
          <c:idx val="11"/>
          <c:order val="11"/>
          <c:tx>
            <c:strRef>
              <c:f>'СВ регионы,12.23'!$M$3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регионы,12.23'!$M$4:$M$23</c:f>
            </c:numRef>
          </c:val>
          <c:extLst>
            <c:ext xmlns:c16="http://schemas.microsoft.com/office/drawing/2014/chart" uri="{C3380CC4-5D6E-409C-BE32-E72D297353CC}">
              <c16:uniqueId val="{0000000B-E0C1-4A76-A521-9E96AD8CEF47}"/>
            </c:ext>
          </c:extLst>
        </c:ser>
        <c:ser>
          <c:idx val="12"/>
          <c:order val="12"/>
          <c:tx>
            <c:strRef>
              <c:f>'СВ регионы,12.23'!$N$3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регионы,12.23'!$N$4:$N$23</c:f>
            </c:numRef>
          </c:val>
          <c:extLst>
            <c:ext xmlns:c16="http://schemas.microsoft.com/office/drawing/2014/chart" uri="{C3380CC4-5D6E-409C-BE32-E72D297353CC}">
              <c16:uniqueId val="{0000000C-E0C1-4A76-A521-9E96AD8CEF47}"/>
            </c:ext>
          </c:extLst>
        </c:ser>
        <c:ser>
          <c:idx val="13"/>
          <c:order val="13"/>
          <c:tx>
            <c:strRef>
              <c:f>'СВ регионы,12.23'!$O$3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регионы,12.23'!$O$4:$O$23</c:f>
            </c:numRef>
          </c:val>
          <c:extLst>
            <c:ext xmlns:c16="http://schemas.microsoft.com/office/drawing/2014/chart" uri="{C3380CC4-5D6E-409C-BE32-E72D297353CC}">
              <c16:uniqueId val="{0000000D-E0C1-4A76-A521-9E96AD8CEF47}"/>
            </c:ext>
          </c:extLst>
        </c:ser>
        <c:ser>
          <c:idx val="14"/>
          <c:order val="14"/>
          <c:tx>
            <c:strRef>
              <c:f>'СВ регионы,12.23'!$P$3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регионы,12.23'!$P$4:$P$23</c:f>
            </c:numRef>
          </c:val>
          <c:extLst>
            <c:ext xmlns:c16="http://schemas.microsoft.com/office/drawing/2014/chart" uri="{C3380CC4-5D6E-409C-BE32-E72D297353CC}">
              <c16:uniqueId val="{0000000E-E0C1-4A76-A521-9E96AD8CEF47}"/>
            </c:ext>
          </c:extLst>
        </c:ser>
        <c:ser>
          <c:idx val="15"/>
          <c:order val="15"/>
          <c:tx>
            <c:strRef>
              <c:f>'СВ регионы,12.23'!$Q$3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регионы,12.23'!$Q$4:$Q$23</c:f>
            </c:numRef>
          </c:val>
          <c:extLst>
            <c:ext xmlns:c16="http://schemas.microsoft.com/office/drawing/2014/chart" uri="{C3380CC4-5D6E-409C-BE32-E72D297353CC}">
              <c16:uniqueId val="{0000000F-E0C1-4A76-A521-9E96AD8CEF47}"/>
            </c:ext>
          </c:extLst>
        </c:ser>
        <c:ser>
          <c:idx val="16"/>
          <c:order val="16"/>
          <c:tx>
            <c:strRef>
              <c:f>'СВ регионы,12.23'!$R$3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регионы,12.23'!$R$4:$R$23</c:f>
            </c:numRef>
          </c:val>
          <c:extLst>
            <c:ext xmlns:c16="http://schemas.microsoft.com/office/drawing/2014/chart" uri="{C3380CC4-5D6E-409C-BE32-E72D297353CC}">
              <c16:uniqueId val="{00000010-E0C1-4A76-A521-9E96AD8CEF47}"/>
            </c:ext>
          </c:extLst>
        </c:ser>
        <c:ser>
          <c:idx val="17"/>
          <c:order val="17"/>
          <c:tx>
            <c:strRef>
              <c:f>'СВ регионы,12.23'!$S$3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регионы,12.23'!$S$4:$S$23</c:f>
            </c:numRef>
          </c:val>
          <c:extLst>
            <c:ext xmlns:c16="http://schemas.microsoft.com/office/drawing/2014/chart" uri="{C3380CC4-5D6E-409C-BE32-E72D297353CC}">
              <c16:uniqueId val="{00000011-E0C1-4A76-A521-9E96AD8CEF47}"/>
            </c:ext>
          </c:extLst>
        </c:ser>
        <c:ser>
          <c:idx val="18"/>
          <c:order val="18"/>
          <c:tx>
            <c:strRef>
              <c:f>'СВ регионы,12.23'!$T$3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регионы,12.23'!$T$4:$T$23</c:f>
            </c:numRef>
          </c:val>
          <c:extLst>
            <c:ext xmlns:c16="http://schemas.microsoft.com/office/drawing/2014/chart" uri="{C3380CC4-5D6E-409C-BE32-E72D297353CC}">
              <c16:uniqueId val="{00000012-E0C1-4A76-A521-9E96AD8CEF47}"/>
            </c:ext>
          </c:extLst>
        </c:ser>
        <c:ser>
          <c:idx val="19"/>
          <c:order val="19"/>
          <c:tx>
            <c:strRef>
              <c:f>'СВ регионы,12.23'!$U$3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регионы,12.23'!$U$4:$U$23</c:f>
            </c:numRef>
          </c:val>
          <c:extLst>
            <c:ext xmlns:c16="http://schemas.microsoft.com/office/drawing/2014/chart" uri="{C3380CC4-5D6E-409C-BE32-E72D297353CC}">
              <c16:uniqueId val="{00000013-E0C1-4A76-A521-9E96AD8CEF47}"/>
            </c:ext>
          </c:extLst>
        </c:ser>
        <c:ser>
          <c:idx val="20"/>
          <c:order val="20"/>
          <c:tx>
            <c:strRef>
              <c:f>'СВ регионы,12.23'!$V$3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регионы,12.23'!$V$4:$V$23</c:f>
            </c:numRef>
          </c:val>
          <c:extLst>
            <c:ext xmlns:c16="http://schemas.microsoft.com/office/drawing/2014/chart" uri="{C3380CC4-5D6E-409C-BE32-E72D297353CC}">
              <c16:uniqueId val="{00000014-E0C1-4A76-A521-9E96AD8CEF47}"/>
            </c:ext>
          </c:extLst>
        </c:ser>
        <c:ser>
          <c:idx val="21"/>
          <c:order val="21"/>
          <c:tx>
            <c:strRef>
              <c:f>'СВ регионы,12.23'!$W$3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регионы,12.23'!$W$4:$W$23</c:f>
            </c:numRef>
          </c:val>
          <c:extLst>
            <c:ext xmlns:c16="http://schemas.microsoft.com/office/drawing/2014/chart" uri="{C3380CC4-5D6E-409C-BE32-E72D297353CC}">
              <c16:uniqueId val="{00000015-E0C1-4A76-A521-9E96AD8CEF47}"/>
            </c:ext>
          </c:extLst>
        </c:ser>
        <c:ser>
          <c:idx val="22"/>
          <c:order val="22"/>
          <c:tx>
            <c:strRef>
              <c:f>'СВ регионы,12.23'!$X$3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регионы,12.23'!$X$4:$X$23</c:f>
            </c:numRef>
          </c:val>
          <c:extLst>
            <c:ext xmlns:c16="http://schemas.microsoft.com/office/drawing/2014/chart" uri="{C3380CC4-5D6E-409C-BE32-E72D297353CC}">
              <c16:uniqueId val="{00000016-E0C1-4A76-A521-9E96AD8CEF47}"/>
            </c:ext>
          </c:extLst>
        </c:ser>
        <c:ser>
          <c:idx val="23"/>
          <c:order val="23"/>
          <c:tx>
            <c:strRef>
              <c:f>'СВ регионы,12.23'!$Y$3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регионы,12.23'!$Y$4:$Y$23</c:f>
            </c:numRef>
          </c:val>
          <c:extLst>
            <c:ext xmlns:c16="http://schemas.microsoft.com/office/drawing/2014/chart" uri="{C3380CC4-5D6E-409C-BE32-E72D297353CC}">
              <c16:uniqueId val="{00000017-E0C1-4A76-A521-9E96AD8CEF47}"/>
            </c:ext>
          </c:extLst>
        </c:ser>
        <c:ser>
          <c:idx val="24"/>
          <c:order val="24"/>
          <c:tx>
            <c:strRef>
              <c:f>'СВ регионы,12.23'!$Z$3</c:f>
              <c:strCache>
                <c:ptCount val="1"/>
                <c:pt idx="0">
                  <c:v>число получателей (человек)*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регионы,12.23'!$Z$4:$Z$23</c:f>
            </c:numRef>
          </c:val>
          <c:extLst>
            <c:ext xmlns:c16="http://schemas.microsoft.com/office/drawing/2014/chart" uri="{C3380CC4-5D6E-409C-BE32-E72D297353CC}">
              <c16:uniqueId val="{00000018-E0C1-4A76-A521-9E96AD8CEF47}"/>
            </c:ext>
          </c:extLst>
        </c:ser>
        <c:ser>
          <c:idx val="25"/>
          <c:order val="25"/>
          <c:tx>
            <c:strRef>
              <c:f>'СВ регионы,12.23'!$AA$3</c:f>
              <c:strCache>
                <c:ptCount val="1"/>
                <c:pt idx="0">
                  <c:v>сумма выплаченных СВ (тенге)**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регионы,12.23'!$AA$4:$AA$23</c:f>
            </c:numRef>
          </c:val>
          <c:extLst>
            <c:ext xmlns:c16="http://schemas.microsoft.com/office/drawing/2014/chart" uri="{C3380CC4-5D6E-409C-BE32-E72D297353CC}">
              <c16:uniqueId val="{00000019-E0C1-4A76-A521-9E96AD8CEF47}"/>
            </c:ext>
          </c:extLst>
        </c:ser>
        <c:ser>
          <c:idx val="26"/>
          <c:order val="26"/>
          <c:tx>
            <c:strRef>
              <c:f>'СВ регионы,12.23'!$AB$3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регионы,12.23'!$AB$4:$AB$23</c:f>
            </c:numRef>
          </c:val>
          <c:extLst>
            <c:ext xmlns:c16="http://schemas.microsoft.com/office/drawing/2014/chart" uri="{C3380CC4-5D6E-409C-BE32-E72D297353CC}">
              <c16:uniqueId val="{0000001A-E0C1-4A76-A521-9E96AD8CEF47}"/>
            </c:ext>
          </c:extLst>
        </c:ser>
        <c:ser>
          <c:idx val="27"/>
          <c:order val="27"/>
          <c:tx>
            <c:strRef>
              <c:f>'СВ регионы,12.23'!$AC$3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регионы,12.23'!$AC$4:$AC$23</c:f>
            </c:numRef>
          </c:val>
          <c:extLst>
            <c:ext xmlns:c16="http://schemas.microsoft.com/office/drawing/2014/chart" uri="{C3380CC4-5D6E-409C-BE32-E72D297353CC}">
              <c16:uniqueId val="{0000001B-E0C1-4A76-A521-9E96AD8CEF47}"/>
            </c:ext>
          </c:extLst>
        </c:ser>
        <c:ser>
          <c:idx val="28"/>
          <c:order val="28"/>
          <c:tx>
            <c:strRef>
              <c:f>'СВ регионы,12.23'!$AD$3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регионы,12.23'!$AD$4:$AD$23</c:f>
            </c:numRef>
          </c:val>
          <c:extLst>
            <c:ext xmlns:c16="http://schemas.microsoft.com/office/drawing/2014/chart" uri="{C3380CC4-5D6E-409C-BE32-E72D297353CC}">
              <c16:uniqueId val="{0000001C-E0C1-4A76-A521-9E96AD8CEF47}"/>
            </c:ext>
          </c:extLst>
        </c:ser>
        <c:ser>
          <c:idx val="29"/>
          <c:order val="29"/>
          <c:tx>
            <c:strRef>
              <c:f>'СВ регионы,12.23'!$AE$3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регионы,12.23'!$AE$4:$AE$23</c:f>
            </c:numRef>
          </c:val>
          <c:extLst>
            <c:ext xmlns:c16="http://schemas.microsoft.com/office/drawing/2014/chart" uri="{C3380CC4-5D6E-409C-BE32-E72D297353CC}">
              <c16:uniqueId val="{0000001D-E0C1-4A76-A521-9E96AD8CEF47}"/>
            </c:ext>
          </c:extLst>
        </c:ser>
        <c:ser>
          <c:idx val="30"/>
          <c:order val="30"/>
          <c:tx>
            <c:strRef>
              <c:f>'СВ регионы,12.23'!$AF$3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регионы,12.23'!$AF$4:$AF$23</c:f>
            </c:numRef>
          </c:val>
          <c:extLst>
            <c:ext xmlns:c16="http://schemas.microsoft.com/office/drawing/2014/chart" uri="{C3380CC4-5D6E-409C-BE32-E72D297353CC}">
              <c16:uniqueId val="{0000001E-E0C1-4A76-A521-9E96AD8CEF47}"/>
            </c:ext>
          </c:extLst>
        </c:ser>
        <c:ser>
          <c:idx val="31"/>
          <c:order val="31"/>
          <c:tx>
            <c:strRef>
              <c:f>'СВ регионы,12.23'!$AG$3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регионы,12.23'!$AG$4:$AG$23</c:f>
            </c:numRef>
          </c:val>
          <c:extLst>
            <c:ext xmlns:c16="http://schemas.microsoft.com/office/drawing/2014/chart" uri="{C3380CC4-5D6E-409C-BE32-E72D297353CC}">
              <c16:uniqueId val="{0000001F-E0C1-4A76-A521-9E96AD8CEF47}"/>
            </c:ext>
          </c:extLst>
        </c:ser>
        <c:ser>
          <c:idx val="32"/>
          <c:order val="32"/>
          <c:tx>
            <c:strRef>
              <c:f>'СВ регионы,12.23'!$AH$3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регионы,12.23'!$AH$4:$AH$23</c:f>
            </c:numRef>
          </c:val>
          <c:extLst>
            <c:ext xmlns:c16="http://schemas.microsoft.com/office/drawing/2014/chart" uri="{C3380CC4-5D6E-409C-BE32-E72D297353CC}">
              <c16:uniqueId val="{00000020-E0C1-4A76-A521-9E96AD8CEF47}"/>
            </c:ext>
          </c:extLst>
        </c:ser>
        <c:ser>
          <c:idx val="33"/>
          <c:order val="33"/>
          <c:tx>
            <c:strRef>
              <c:f>'СВ регионы,12.23'!$AI$3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регионы,12.23'!$AI$4:$AI$23</c:f>
            </c:numRef>
          </c:val>
          <c:extLst>
            <c:ext xmlns:c16="http://schemas.microsoft.com/office/drawing/2014/chart" uri="{C3380CC4-5D6E-409C-BE32-E72D297353CC}">
              <c16:uniqueId val="{00000021-E0C1-4A76-A521-9E96AD8CEF47}"/>
            </c:ext>
          </c:extLst>
        </c:ser>
        <c:ser>
          <c:idx val="34"/>
          <c:order val="34"/>
          <c:tx>
            <c:strRef>
              <c:f>'СВ регионы,12.23'!$AJ$3</c:f>
              <c:strCache>
                <c:ptCount val="1"/>
                <c:pt idx="0">
                  <c:v>число получателей (человек)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регионы,12.23'!$AJ$4:$AJ$23</c:f>
            </c:numRef>
          </c:val>
          <c:extLst>
            <c:ext xmlns:c16="http://schemas.microsoft.com/office/drawing/2014/chart" uri="{C3380CC4-5D6E-409C-BE32-E72D297353CC}">
              <c16:uniqueId val="{00000022-E0C1-4A76-A521-9E96AD8CEF47}"/>
            </c:ext>
          </c:extLst>
        </c:ser>
        <c:ser>
          <c:idx val="35"/>
          <c:order val="35"/>
          <c:tx>
            <c:strRef>
              <c:f>'СВ регионы,12.23'!$AK$3</c:f>
              <c:strCache>
                <c:ptCount val="1"/>
                <c:pt idx="0">
                  <c:v>сумма выплат (тенге)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регионы,12.23'!$AK$4:$AK$23</c:f>
            </c:numRef>
          </c:val>
          <c:extLst>
            <c:ext xmlns:c16="http://schemas.microsoft.com/office/drawing/2014/chart" uri="{C3380CC4-5D6E-409C-BE32-E72D297353CC}">
              <c16:uniqueId val="{00000023-E0C1-4A76-A521-9E96AD8CEF47}"/>
            </c:ext>
          </c:extLst>
        </c:ser>
        <c:ser>
          <c:idx val="36"/>
          <c:order val="36"/>
          <c:tx>
            <c:strRef>
              <c:f>'СВ регионы,12.23'!$AL$3</c:f>
              <c:strCache>
                <c:ptCount val="1"/>
                <c:pt idx="0">
                  <c:v>получатели СВ (тыс.чел)*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455817789958225E-2"/>
                  <c:y val="-1.8675272389389913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0C1-4A76-A521-9E96AD8CEF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регионы,12.23'!$AL$4:$AL$23</c:f>
              <c:numCache>
                <c:formatCode>_(* #,##0.0_);_(* \(#,##0.0\);_(* "-"??_);_(@_)</c:formatCode>
                <c:ptCount val="20"/>
                <c:pt idx="0">
                  <c:v>18.600000000000001</c:v>
                </c:pt>
                <c:pt idx="1">
                  <c:v>22.9</c:v>
                </c:pt>
                <c:pt idx="2">
                  <c:v>41.4</c:v>
                </c:pt>
                <c:pt idx="3">
                  <c:v>40</c:v>
                </c:pt>
                <c:pt idx="4">
                  <c:v>41.6</c:v>
                </c:pt>
                <c:pt idx="5">
                  <c:v>41</c:v>
                </c:pt>
                <c:pt idx="6">
                  <c:v>43.2</c:v>
                </c:pt>
                <c:pt idx="7">
                  <c:v>43.2</c:v>
                </c:pt>
                <c:pt idx="8">
                  <c:v>55.3</c:v>
                </c:pt>
                <c:pt idx="9">
                  <c:v>71.900000000000006</c:v>
                </c:pt>
                <c:pt idx="10">
                  <c:v>70.099999999999994</c:v>
                </c:pt>
                <c:pt idx="11">
                  <c:v>75.8</c:v>
                </c:pt>
                <c:pt idx="12">
                  <c:v>72.7</c:v>
                </c:pt>
                <c:pt idx="13">
                  <c:v>76.7</c:v>
                </c:pt>
                <c:pt idx="14">
                  <c:v>80.5</c:v>
                </c:pt>
                <c:pt idx="15">
                  <c:v>92.9</c:v>
                </c:pt>
                <c:pt idx="16">
                  <c:v>100.2</c:v>
                </c:pt>
                <c:pt idx="17">
                  <c:v>115.6</c:v>
                </c:pt>
                <c:pt idx="18">
                  <c:v>128.6</c:v>
                </c:pt>
                <c:pt idx="19">
                  <c:v>149.80000000000001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E0C1-4A76-A521-9E96AD8CEF47}"/>
            </c:ext>
          </c:extLst>
        </c:ser>
        <c:ser>
          <c:idx val="37"/>
          <c:order val="37"/>
          <c:tx>
            <c:strRef>
              <c:f>'СВ регионы,12.23'!$AM$3</c:f>
              <c:strCache>
                <c:ptCount val="1"/>
                <c:pt idx="0">
                  <c:v>новые назначения (тыс.чел)*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 регионы,12.23'!$A$4:$A$23</c:f>
              <c:strCache>
                <c:ptCount val="20"/>
                <c:pt idx="0">
                  <c:v>Ұлытау</c:v>
                </c:pt>
                <c:pt idx="1">
                  <c:v>СКО</c:v>
                </c:pt>
                <c:pt idx="2">
                  <c:v>Акмолинская</c:v>
                </c:pt>
                <c:pt idx="3">
                  <c:v>Абай</c:v>
                </c:pt>
                <c:pt idx="4">
                  <c:v>Павлодарская</c:v>
                </c:pt>
                <c:pt idx="5">
                  <c:v>ВКО</c:v>
                </c:pt>
                <c:pt idx="6">
                  <c:v>Костанайская</c:v>
                </c:pt>
                <c:pt idx="7">
                  <c:v>Жетісу</c:v>
                </c:pt>
                <c:pt idx="8">
                  <c:v>ЗКО</c:v>
                </c:pt>
                <c:pt idx="9">
                  <c:v>Карагандинская</c:v>
                </c:pt>
                <c:pt idx="10">
                  <c:v>Кызылординская</c:v>
                </c:pt>
                <c:pt idx="11">
                  <c:v>Мангистауская</c:v>
                </c:pt>
                <c:pt idx="12">
                  <c:v>Атырауская</c:v>
                </c:pt>
                <c:pt idx="13">
                  <c:v>Актюбинская</c:v>
                </c:pt>
                <c:pt idx="14">
                  <c:v>Жамбылская</c:v>
                </c:pt>
                <c:pt idx="15">
                  <c:v>г. Шымкент</c:v>
                </c:pt>
                <c:pt idx="16">
                  <c:v>Алматинская</c:v>
                </c:pt>
                <c:pt idx="17">
                  <c:v>г. Астана</c:v>
                </c:pt>
                <c:pt idx="18">
                  <c:v>г. Алматы</c:v>
                </c:pt>
                <c:pt idx="19">
                  <c:v>Туркестанская</c:v>
                </c:pt>
              </c:strCache>
            </c:strRef>
          </c:cat>
          <c:val>
            <c:numRef>
              <c:f>'СВ регионы,12.23'!$AM$4:$AM$23</c:f>
              <c:numCache>
                <c:formatCode>_(* #,##0.0_);_(* \(#,##0.0\);_(* "-"??_);_(@_)</c:formatCode>
                <c:ptCount val="20"/>
                <c:pt idx="0">
                  <c:v>9</c:v>
                </c:pt>
                <c:pt idx="1">
                  <c:v>12.3</c:v>
                </c:pt>
                <c:pt idx="2">
                  <c:v>21.7</c:v>
                </c:pt>
                <c:pt idx="3">
                  <c:v>22.9</c:v>
                </c:pt>
                <c:pt idx="4">
                  <c:v>23.4</c:v>
                </c:pt>
                <c:pt idx="5">
                  <c:v>23.9</c:v>
                </c:pt>
                <c:pt idx="6">
                  <c:v>24.8</c:v>
                </c:pt>
                <c:pt idx="7">
                  <c:v>24.7</c:v>
                </c:pt>
                <c:pt idx="8">
                  <c:v>34.1</c:v>
                </c:pt>
                <c:pt idx="9">
                  <c:v>36.9</c:v>
                </c:pt>
                <c:pt idx="10">
                  <c:v>41.3</c:v>
                </c:pt>
                <c:pt idx="11">
                  <c:v>42.9</c:v>
                </c:pt>
                <c:pt idx="12">
                  <c:v>43.1</c:v>
                </c:pt>
                <c:pt idx="13">
                  <c:v>44.5</c:v>
                </c:pt>
                <c:pt idx="14">
                  <c:v>46.1</c:v>
                </c:pt>
                <c:pt idx="15">
                  <c:v>52.3</c:v>
                </c:pt>
                <c:pt idx="16">
                  <c:v>56.9</c:v>
                </c:pt>
                <c:pt idx="17">
                  <c:v>67.900000000000006</c:v>
                </c:pt>
                <c:pt idx="18">
                  <c:v>73.3</c:v>
                </c:pt>
                <c:pt idx="19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E0C1-4A76-A521-9E96AD8CEF4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771871471"/>
        <c:axId val="918331279"/>
      </c:barChart>
      <c:catAx>
        <c:axId val="771871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18331279"/>
        <c:crosses val="autoZero"/>
        <c:auto val="1"/>
        <c:lblAlgn val="ctr"/>
        <c:lblOffset val="100"/>
        <c:noMultiLvlLbl val="0"/>
      </c:catAx>
      <c:valAx>
        <c:axId val="918331279"/>
        <c:scaling>
          <c:orientation val="minMax"/>
          <c:max val="150"/>
          <c:min val="0"/>
        </c:scaling>
        <c:delete val="1"/>
        <c:axPos val="b"/>
        <c:numFmt formatCode="_(* #,##0.0_);_(* \(#,##0.0\);_(* &quot;-&quot;??_);_(@_)" sourceLinked="1"/>
        <c:majorTickMark val="none"/>
        <c:minorTickMark val="none"/>
        <c:tickLblPos val="nextTo"/>
        <c:crossAx val="7718714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1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1376096759659994E-2"/>
          <c:y val="7.472254508090842E-2"/>
          <c:w val="0.90595975145280083"/>
          <c:h val="0.646037645827973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'Доля получателей УТ    (2)'!$B$11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3.9477283661026753E-3"/>
                  <c:y val="0.340319204870818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95-433E-9AFE-080EBAC393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 (2)'!$C$11:$E$11</c:f>
              <c:numCache>
                <c:formatCode>#,##0</c:formatCode>
                <c:ptCount val="3"/>
                <c:pt idx="0">
                  <c:v>97645</c:v>
                </c:pt>
                <c:pt idx="1">
                  <c:v>100248</c:v>
                </c:pt>
                <c:pt idx="2">
                  <c:v>102318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BB-4DBA-A76D-A24836B7FEF2}"/>
            </c:ext>
          </c:extLst>
        </c:ser>
        <c:ser>
          <c:idx val="1"/>
          <c:order val="1"/>
          <c:tx>
            <c:strRef>
              <c:f>'Доля получателей УТ    (2)'!$B$12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 (2)'!$C$12:$E$12</c:f>
            </c:numRef>
          </c:val>
          <c:extLst>
            <c:ext xmlns:c16="http://schemas.microsoft.com/office/drawing/2014/chart" uri="{C3380CC4-5D6E-409C-BE32-E72D297353CC}">
              <c16:uniqueId val="{00000001-57BB-4DBA-A76D-A24836B7FE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009859535"/>
        <c:axId val="917665151"/>
      </c:barChart>
      <c:lineChart>
        <c:grouping val="standard"/>
        <c:varyColors val="0"/>
        <c:ser>
          <c:idx val="2"/>
          <c:order val="2"/>
          <c:tx>
            <c:strRef>
              <c:f>'Доля получателей УТ    (2)'!$B$13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055555555555554E-2"/>
                  <c:y val="-5.8333333333333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BB-4DBA-A76D-A24836B7FEF2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'Доля получателей УТ    (2)'!$C$10:$E$10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 (2)'!$C$13:$E$13</c:f>
              <c:numCache>
                <c:formatCode>General</c:formatCode>
                <c:ptCount val="3"/>
                <c:pt idx="0">
                  <c:v>30.5</c:v>
                </c:pt>
                <c:pt idx="1">
                  <c:v>38.700000000000003</c:v>
                </c:pt>
                <c:pt idx="2">
                  <c:v>46.6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BB-4DBA-A76D-A24836B7FEF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1319088"/>
        <c:axId val="421941424"/>
      </c:lineChart>
      <c:catAx>
        <c:axId val="10098595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17665151"/>
        <c:crosses val="autoZero"/>
        <c:auto val="1"/>
        <c:lblAlgn val="ctr"/>
        <c:lblOffset val="100"/>
        <c:noMultiLvlLbl val="0"/>
      </c:catAx>
      <c:valAx>
        <c:axId val="917665151"/>
        <c:scaling>
          <c:orientation val="minMax"/>
          <c:max val="130000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859535"/>
        <c:crosses val="autoZero"/>
        <c:crossBetween val="between"/>
      </c:valAx>
      <c:valAx>
        <c:axId val="4219414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19088"/>
        <c:crosses val="max"/>
        <c:crossBetween val="between"/>
      </c:valAx>
      <c:catAx>
        <c:axId val="261319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194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'дата назн'!$E$27:$G$27</c:f>
              <c:numCache>
                <c:formatCode>General</c:formatCode>
                <c:ptCount val="3"/>
              </c:numCache>
            </c:numRef>
          </c:cat>
          <c:val>
            <c:numRef>
              <c:f>'дата назн'!$E$28:$G$28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BC20-4C95-A18B-04A61516FD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04032384"/>
        <c:axId val="1115195472"/>
      </c:barChart>
      <c:catAx>
        <c:axId val="120403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5195472"/>
        <c:crosses val="autoZero"/>
        <c:auto val="1"/>
        <c:lblAlgn val="ctr"/>
        <c:lblOffset val="100"/>
        <c:noMultiLvlLbl val="0"/>
      </c:catAx>
      <c:valAx>
        <c:axId val="1115195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403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798373022507593E-2"/>
          <c:y val="0.1465267393993096"/>
          <c:w val="0.90873941101709332"/>
          <c:h val="0.709058467630281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'[1]СВут новые назначения'!$B$11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'[1]СВут новые назначения'!$C$10:$E$10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'[1]СВут новые назначения'!$C$11:$E$11</c:f>
            </c:numRef>
          </c:val>
          <c:extLst>
            <c:ext xmlns:c16="http://schemas.microsoft.com/office/drawing/2014/chart" uri="{C3380CC4-5D6E-409C-BE32-E72D297353CC}">
              <c16:uniqueId val="{00000000-C3BB-44F2-A95A-9132D44F82C4}"/>
            </c:ext>
          </c:extLst>
        </c:ser>
        <c:ser>
          <c:idx val="1"/>
          <c:order val="1"/>
          <c:tx>
            <c:strRef>
              <c:f>'СВут динам_наз'!$B$12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'СВут динам_наз'!$C$10:$E$10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'СВут динам_наз'!$C$12:$E$12</c:f>
              <c:numCache>
                <c:formatCode>#,##0</c:formatCode>
                <c:ptCount val="3"/>
                <c:pt idx="0">
                  <c:v>15622</c:v>
                </c:pt>
                <c:pt idx="1">
                  <c:v>15962</c:v>
                </c:pt>
                <c:pt idx="2">
                  <c:v>15238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BB-44F2-A95A-9132D44F82C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6042591"/>
        <c:axId val="94916063"/>
      </c:barChart>
      <c:catAx>
        <c:axId val="1604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94916063"/>
        <c:crosses val="autoZero"/>
        <c:auto val="1"/>
        <c:lblAlgn val="ctr"/>
        <c:lblOffset val="100"/>
        <c:noMultiLvlLbl val="0"/>
      </c:catAx>
      <c:valAx>
        <c:axId val="94916063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604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15172103487065"/>
          <c:y val="5.2848319885940194E-2"/>
          <c:w val="0.86646433990895289"/>
          <c:h val="0.6109548653056293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'Доля получателей УТ   '!$A$4:$B$4</c:f>
              <c:strCache>
                <c:ptCount val="2"/>
                <c:pt idx="0">
                  <c:v> степень утраты трудоспособности от 30% до 60%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1-4C30-4F6D-B1EF-188E0C385F20}"/>
              </c:ext>
            </c:extLst>
          </c:dPt>
          <c:dPt>
            <c:idx val="1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3-4C30-4F6D-B1EF-188E0C385F20}"/>
              </c:ext>
            </c:extLst>
          </c:dPt>
          <c:dPt>
            <c:idx val="2"/>
            <c:invertIfNegative val="0"/>
            <c:bubble3D val="0"/>
            <c:spPr>
              <a:solidFill>
                <a:srgbClr val="0D5369"/>
              </a:solidFill>
              <a:ln>
                <a:noFill/>
              </a:ln>
              <a:effectLst>
                <a:innerShdw>
                  <a:prstClr val="black"/>
                </a:innerShdw>
              </a:effectLst>
            </c:spPr>
            <c:extLst>
              <c:ext xmlns:c16="http://schemas.microsoft.com/office/drawing/2014/chart" uri="{C3380CC4-5D6E-409C-BE32-E72D297353CC}">
                <c16:uniqueId val="{00000005-4C30-4F6D-B1EF-188E0C385F20}"/>
              </c:ext>
            </c:extLst>
          </c:dPt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'!$C$4:$E$4</c:f>
              <c:numCache>
                <c:formatCode>0.0%</c:formatCode>
                <c:ptCount val="3"/>
                <c:pt idx="0">
                  <c:v>0.54200000000000004</c:v>
                </c:pt>
                <c:pt idx="1">
                  <c:v>0.54194275180500795</c:v>
                </c:pt>
                <c:pt idx="2">
                  <c:v>0.54800000000000004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C30-4F6D-B1EF-188E0C385F20}"/>
            </c:ext>
          </c:extLst>
        </c:ser>
        <c:ser>
          <c:idx val="1"/>
          <c:order val="1"/>
          <c:tx>
            <c:strRef>
              <c:f>'Доля получателей УТ   '!$A$5:$B$5</c:f>
              <c:strCache>
                <c:ptCount val="2"/>
                <c:pt idx="0">
                  <c:v> степень утраты трудоспособности от 60% до 80%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'!$C$5:$E$5</c:f>
              <c:numCache>
                <c:formatCode>0.0%</c:formatCode>
                <c:ptCount val="3"/>
                <c:pt idx="0">
                  <c:v>0.37</c:v>
                </c:pt>
                <c:pt idx="1">
                  <c:v>0.36599999999999999</c:v>
                </c:pt>
                <c:pt idx="2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C30-4F6D-B1EF-188E0C385F20}"/>
            </c:ext>
          </c:extLst>
        </c:ser>
        <c:ser>
          <c:idx val="2"/>
          <c:order val="2"/>
          <c:tx>
            <c:strRef>
              <c:f>'Доля получателей УТ   '!$A$6:$B$6</c:f>
              <c:strCache>
                <c:ptCount val="2"/>
                <c:pt idx="0">
                  <c:v> степень утраты трудоспособности от 80% до 100%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получателей УТ   '!$C$3:$E$3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получателей УТ   '!$C$6:$E$6</c:f>
              <c:numCache>
                <c:formatCode>0.0%</c:formatCode>
                <c:ptCount val="3"/>
                <c:pt idx="0">
                  <c:v>8.9060190073917633E-2</c:v>
                </c:pt>
                <c:pt idx="1">
                  <c:v>9.1999999999999998E-2</c:v>
                </c:pt>
                <c:pt idx="2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C30-4F6D-B1EF-188E0C385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5"/>
        <c:overlap val="100"/>
        <c:axId val="147017728"/>
        <c:axId val="147019264"/>
      </c:barChart>
      <c:catAx>
        <c:axId val="14701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470192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701926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1470177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9.7682732076916495E-2"/>
          <c:y val="0.76462366362647982"/>
          <c:w val="0.85618954060684838"/>
          <c:h val="0.2112446960316501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703644382538487E-2"/>
          <c:y val="6.3461560349284182E-3"/>
          <c:w val="0.92995451828198239"/>
          <c:h val="0.718239542138488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 получ. УТ'!$A$24</c:f>
              <c:strCache>
                <c:ptCount val="1"/>
                <c:pt idx="0">
                  <c:v>от 20 до 34 лет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6.046558500453491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1D-4389-8012-430A807AF401}"/>
                </c:ext>
              </c:extLst>
            </c:dLbl>
            <c:dLbl>
              <c:idx val="1"/>
              <c:layout>
                <c:manualLayout>
                  <c:x val="-1.4780305591090429E-16"/>
                  <c:y val="-7.1517968889683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1D-4389-8012-430A807AF401}"/>
                </c:ext>
              </c:extLst>
            </c:dLbl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1D-4389-8012-430A807AF401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1D-4389-8012-430A807AF401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1D-4389-8012-430A807AF401}"/>
                </c:ext>
              </c:extLst>
            </c:dLbl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'пол и возр получ. УТ'!$K$24:$Q$24</c:f>
              <c:numCache>
                <c:formatCode>_-* #\ ##0_-;\-* #\ ##0_-;_-* "-"??_-;_-@_-</c:formatCode>
                <c:ptCount val="2"/>
                <c:pt idx="0">
                  <c:v>3294</c:v>
                </c:pt>
                <c:pt idx="1">
                  <c:v>2183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1D-4389-8012-430A807AF401}"/>
            </c:ext>
          </c:extLst>
        </c:ser>
        <c:ser>
          <c:idx val="1"/>
          <c:order val="1"/>
          <c:tx>
            <c:strRef>
              <c:f>'пол и возр получ. УТ'!$A$25</c:f>
              <c:strCache>
                <c:ptCount val="1"/>
                <c:pt idx="0">
                  <c:v>от 35 до 49 лет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9091722801001148E-3"/>
                  <c:y val="-3.26927219203982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1D-4389-8012-430A807AF401}"/>
                </c:ext>
              </c:extLst>
            </c:dLbl>
            <c:dLbl>
              <c:idx val="2"/>
              <c:layout>
                <c:manualLayout>
                  <c:x val="4.311507430305925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1D-4389-8012-430A807AF4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'пол и возр получ. УТ'!$K$25:$Q$25</c:f>
              <c:numCache>
                <c:formatCode>_-* #\ ##0_-;\-* #\ ##0_-;_-* "-"??_-;_-@_-</c:formatCode>
                <c:ptCount val="2"/>
                <c:pt idx="0">
                  <c:v>16542</c:v>
                </c:pt>
                <c:pt idx="1">
                  <c:v>13781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1D-4389-8012-430A807AF401}"/>
            </c:ext>
          </c:extLst>
        </c:ser>
        <c:ser>
          <c:idx val="2"/>
          <c:order val="2"/>
          <c:tx>
            <c:strRef>
              <c:f>'пол и возр получ. УТ'!$A$26</c:f>
              <c:strCache>
                <c:ptCount val="1"/>
                <c:pt idx="0">
                  <c:v>от 50 до 64 лет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72611454588882E-3"/>
                  <c:y val="-1.307311693597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1D-4389-8012-430A807AF401}"/>
                </c:ext>
              </c:extLst>
            </c:dLbl>
            <c:dLbl>
              <c:idx val="2"/>
              <c:layout>
                <c:manualLayout>
                  <c:x val="-7.9235560395761401E-17"/>
                  <c:y val="-1.9607843137254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1D-4389-8012-430A807AF40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 получ. УТ'!$K$9:$Q$10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'пол и возр получ. УТ'!$K$26:$Q$26</c:f>
              <c:numCache>
                <c:formatCode>_-* #\ ##0_-;\-* #\ ##0_-;_-* "-"??_-;_-@_-</c:formatCode>
                <c:ptCount val="2"/>
                <c:pt idx="0">
                  <c:v>39684</c:v>
                </c:pt>
                <c:pt idx="1">
                  <c:v>26834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A1D-4389-8012-430A807AF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5"/>
        <c:overlap val="100"/>
        <c:axId val="277746432"/>
        <c:axId val="277747968"/>
      </c:barChart>
      <c:catAx>
        <c:axId val="2777464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 rtl="0">
              <a:defRPr lang="ru-KZ"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277747968"/>
        <c:crosses val="autoZero"/>
        <c:auto val="1"/>
        <c:lblAlgn val="ctr"/>
        <c:lblOffset val="100"/>
        <c:noMultiLvlLbl val="0"/>
      </c:catAx>
      <c:valAx>
        <c:axId val="277747968"/>
        <c:scaling>
          <c:orientation val="minMax"/>
        </c:scaling>
        <c:delete val="1"/>
        <c:axPos val="l"/>
        <c:numFmt formatCode="_-* #\ ##0_-;\-* #\ ##0_-;_-* &quot;-&quot;??_-;_-@_-" sourceLinked="1"/>
        <c:majorTickMark val="out"/>
        <c:minorTickMark val="none"/>
        <c:tickLblPos val="nextTo"/>
        <c:crossAx val="277746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637376069536867E-2"/>
          <c:y val="0.83057662970234714"/>
          <c:w val="0.87913583666363326"/>
          <c:h val="0.133664666808047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lang="ru-KZ" sz="1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549725645461402E-2"/>
          <c:y val="3.7185883824238229E-2"/>
          <c:w val="0.9587554261467035"/>
          <c:h val="0.67496997264978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'Сред разм. назн СВут'!$A$4:$B$4</c:f>
              <c:strCache>
                <c:ptCount val="2"/>
                <c:pt idx="0">
                  <c:v> степень утраты трудоспособности от 80% до 100%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'Сред разм. назн СВут'!$N$4:$O$4</c:f>
              <c:numCache>
                <c:formatCode>#,##0</c:formatCode>
                <c:ptCount val="2"/>
                <c:pt idx="0">
                  <c:v>67743.47</c:v>
                </c:pt>
                <c:pt idx="1">
                  <c:v>84113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1-4668-9266-D29806A9ED17}"/>
            </c:ext>
          </c:extLst>
        </c:ser>
        <c:ser>
          <c:idx val="1"/>
          <c:order val="1"/>
          <c:tx>
            <c:strRef>
              <c:f>'Сред разм. назн СВут'!$A$5:$B$5</c:f>
              <c:strCache>
                <c:ptCount val="2"/>
                <c:pt idx="0">
                  <c:v> степень утраты трудоспособности от 60% до 80%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'Сред разм. назн СВут'!$N$5:$O$5</c:f>
              <c:numCache>
                <c:formatCode>#,##0</c:formatCode>
                <c:ptCount val="2"/>
                <c:pt idx="0">
                  <c:v>52126.26</c:v>
                </c:pt>
                <c:pt idx="1">
                  <c:v>67936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F1-4668-9266-D29806A9ED17}"/>
            </c:ext>
          </c:extLst>
        </c:ser>
        <c:ser>
          <c:idx val="2"/>
          <c:order val="2"/>
          <c:tx>
            <c:strRef>
              <c:f>'Сред разм. назн СВут'!$A$6:$B$6</c:f>
              <c:strCache>
                <c:ptCount val="2"/>
                <c:pt idx="0">
                  <c:v> степень утраты трудоспособности от 30% до 60%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>
                <a:prstClr val="black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 rtl="0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Arial Cyr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'Сред разм. назн СВут'!$N$3:$O$3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'Сред разм. назн СВут'!$N$6:$O$6</c:f>
              <c:numCache>
                <c:formatCode>#,##0</c:formatCode>
                <c:ptCount val="2"/>
                <c:pt idx="0">
                  <c:v>36464.519999999997</c:v>
                </c:pt>
                <c:pt idx="1">
                  <c:v>44924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F1-4668-9266-D29806A9ED1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080128"/>
        <c:axId val="148081664"/>
      </c:barChart>
      <c:catAx>
        <c:axId val="14808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chemeClr val="bg2">
                <a:lumMod val="50000"/>
              </a:schemeClr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ctr" rtl="0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480816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0816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4808012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3.675966928726454E-2"/>
          <c:y val="0.80306757071206725"/>
          <c:w val="0.92618090818373899"/>
          <c:h val="0.17298759049661885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8100" cap="flat" cmpd="sng" algn="ctr">
      <a:noFill/>
      <a:prstDash val="solid"/>
      <a:miter lim="800000"/>
    </a:ln>
    <a:effectLst/>
  </c:spPr>
  <c:txPr>
    <a:bodyPr/>
    <a:lstStyle/>
    <a:p>
      <a:pPr>
        <a:defRPr sz="1200" b="0" i="0" u="none" strike="noStrike" baseline="0">
          <a:solidFill>
            <a:srgbClr val="002060"/>
          </a:solidFill>
          <a:latin typeface="Times New Roman" pitchFamily="18" charset="0"/>
          <a:ea typeface="Arial Cyr"/>
          <a:cs typeface="Arial Cyr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238419500197625E-2"/>
          <c:y val="3.1565322649765581E-2"/>
          <c:w val="0.78244522344590806"/>
          <c:h val="0.673623060545963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охват!$B$1</c:f>
              <c:strCache>
                <c:ptCount val="1"/>
                <c:pt idx="0">
                  <c:v>занятое население (тыс.чел.)</c:v>
                </c:pt>
              </c:strCache>
            </c:strRef>
          </c:tx>
          <c:spPr>
            <a:solidFill>
              <a:srgbClr val="1F4E79"/>
            </a:solidFill>
            <a:ln>
              <a:solidFill>
                <a:srgbClr val="00206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2732243909660755E-17"/>
                  <c:y val="8.3015611229181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A6-47F0-8C80-3924B974AF2B}"/>
                </c:ext>
              </c:extLst>
            </c:dLbl>
            <c:dLbl>
              <c:idx val="1"/>
              <c:layout>
                <c:manualLayout>
                  <c:x val="0"/>
                  <c:y val="7.19453034850007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A6-47F0-8C80-3924B974AF2B}"/>
                </c:ext>
              </c:extLst>
            </c:dLbl>
            <c:dLbl>
              <c:idx val="2"/>
              <c:layout>
                <c:manualLayout>
                  <c:x val="8.6796843055295743E-4"/>
                  <c:y val="6.0266759427789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A6-47F0-8C80-3924B974AF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охват!$B$2:$B$13</c:f>
              <c:numCache>
                <c:formatCode>#,##0.0</c:formatCode>
                <c:ptCount val="3"/>
                <c:pt idx="0">
                  <c:v>8966.9</c:v>
                </c:pt>
                <c:pt idx="1">
                  <c:v>9082.9</c:v>
                </c:pt>
                <c:pt idx="2">
                  <c:v>9214.2000000000007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2-44E6-9531-D700554D99E8}"/>
            </c:ext>
          </c:extLst>
        </c:ser>
        <c:ser>
          <c:idx val="1"/>
          <c:order val="1"/>
          <c:tx>
            <c:strRef>
              <c:f>охват!$C$1</c:f>
              <c:strCache>
                <c:ptCount val="1"/>
                <c:pt idx="0">
                  <c:v>участники СОСС (тыс.чел.)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92-44E6-9531-D700554D99E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D92-44E6-9531-D700554D99E8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охват!$C$2:$C$13</c:f>
              <c:numCache>
                <c:formatCode>#,##0.0</c:formatCode>
                <c:ptCount val="3"/>
                <c:pt idx="0">
                  <c:v>6753.3</c:v>
                </c:pt>
                <c:pt idx="1">
                  <c:v>6908</c:v>
                </c:pt>
                <c:pt idx="2">
                  <c:v>6837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92-44E6-9531-D700554D9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558911135"/>
        <c:axId val="1516886111"/>
      </c:barChart>
      <c:lineChart>
        <c:grouping val="standard"/>
        <c:varyColors val="0"/>
        <c:ser>
          <c:idx val="2"/>
          <c:order val="2"/>
          <c:tx>
            <c:strRef>
              <c:f>охват!$D$1</c:f>
              <c:strCache>
                <c:ptCount val="1"/>
                <c:pt idx="0">
                  <c:v>охват занятого населения СОСС</c:v>
                </c:pt>
              </c:strCache>
            </c:strRef>
          </c:tx>
          <c:spPr>
            <a:ln w="12700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12700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охват!$A$2:$A$13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охват!$D$2:$D$13</c:f>
              <c:numCache>
                <c:formatCode>0.0%</c:formatCode>
                <c:ptCount val="3"/>
                <c:pt idx="0">
                  <c:v>0.753</c:v>
                </c:pt>
                <c:pt idx="1">
                  <c:v>0.76100000000000001</c:v>
                </c:pt>
                <c:pt idx="2">
                  <c:v>0.74199999999999999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D92-44E6-9531-D700554D99E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58951535"/>
        <c:axId val="1562703119"/>
      </c:lineChart>
      <c:catAx>
        <c:axId val="15589111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16886111"/>
        <c:crosses val="autoZero"/>
        <c:auto val="1"/>
        <c:lblAlgn val="ctr"/>
        <c:lblOffset val="100"/>
        <c:noMultiLvlLbl val="0"/>
      </c:catAx>
      <c:valAx>
        <c:axId val="1516886111"/>
        <c:scaling>
          <c:orientation val="minMax"/>
          <c:max val="92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8911135"/>
        <c:crosses val="autoZero"/>
        <c:crossBetween val="between"/>
      </c:valAx>
      <c:valAx>
        <c:axId val="1562703119"/>
        <c:scaling>
          <c:orientation val="minMax"/>
          <c:max val="1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558951535"/>
        <c:crosses val="max"/>
        <c:crossBetween val="between"/>
      </c:valAx>
      <c:catAx>
        <c:axId val="155895153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27031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6521130430490613E-2"/>
          <c:y val="0.79311197882625906"/>
          <c:w val="0.69924474054090147"/>
          <c:h val="0.206888096166776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007655293088365E-2"/>
          <c:y val="8.0679405520169847E-2"/>
          <c:w val="0.90137401574803144"/>
          <c:h val="0.70676667500494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'СВпк получатели'!$E$9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4.1601427302723447E-3"/>
                  <c:y val="0.439128299063017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3-4A84-B2DF-90A3E75670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'СВпк получатели'!$F$9:$H$9</c:f>
              <c:numCache>
                <c:formatCode>#,##0</c:formatCode>
                <c:ptCount val="3"/>
                <c:pt idx="0">
                  <c:v>61442</c:v>
                </c:pt>
                <c:pt idx="1">
                  <c:v>64271</c:v>
                </c:pt>
                <c:pt idx="2">
                  <c:v>67873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4F-4BE3-BE82-580CD6B51C64}"/>
            </c:ext>
          </c:extLst>
        </c:ser>
        <c:ser>
          <c:idx val="1"/>
          <c:order val="1"/>
          <c:tx>
            <c:strRef>
              <c:f>'СВпк получатели'!$E$10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'СВпк получатели'!$F$10:$H$10</c:f>
            </c:numRef>
          </c:val>
          <c:extLst>
            <c:ext xmlns:c16="http://schemas.microsoft.com/office/drawing/2014/chart" uri="{C3380CC4-5D6E-409C-BE32-E72D297353CC}">
              <c16:uniqueId val="{00000001-034F-4BE3-BE82-580CD6B51C6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18882399"/>
        <c:axId val="1837228223"/>
      </c:barChart>
      <c:lineChart>
        <c:grouping val="standard"/>
        <c:varyColors val="0"/>
        <c:ser>
          <c:idx val="2"/>
          <c:order val="2"/>
          <c:tx>
            <c:strRef>
              <c:f>'СВпк получатели'!$E$11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Pt>
            <c:idx val="0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4F-4BE3-BE82-580CD6B51C64}"/>
              </c:ext>
            </c:extLst>
          </c:dPt>
          <c:dPt>
            <c:idx val="1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034F-4BE3-BE82-580CD6B51C64}"/>
              </c:ext>
            </c:extLst>
          </c:dPt>
          <c:dPt>
            <c:idx val="2"/>
            <c:marker>
              <c:symbol val="diamond"/>
              <c:size val="5"/>
              <c:spPr>
                <a:solidFill>
                  <a:srgbClr val="FFC000"/>
                </a:solidFill>
                <a:ln w="9525">
                  <a:solidFill>
                    <a:srgbClr val="FFC000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034F-4BE3-BE82-580CD6B51C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'СВпк получатели'!$F$8:$H$8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'СВпк получатели'!$F$11:$H$11</c:f>
              <c:numCache>
                <c:formatCode>General</c:formatCode>
                <c:ptCount val="3"/>
                <c:pt idx="0">
                  <c:v>21.3</c:v>
                </c:pt>
                <c:pt idx="1">
                  <c:v>26.8</c:v>
                </c:pt>
                <c:pt idx="2">
                  <c:v>33.799999999999997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34F-4BE3-BE82-580CD6B51C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61314688"/>
        <c:axId val="421923952"/>
      </c:lineChart>
      <c:catAx>
        <c:axId val="191888239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837228223"/>
        <c:crosses val="autoZero"/>
        <c:auto val="1"/>
        <c:lblAlgn val="ctr"/>
        <c:lblOffset val="100"/>
        <c:noMultiLvlLbl val="0"/>
      </c:catAx>
      <c:valAx>
        <c:axId val="1837228223"/>
        <c:scaling>
          <c:orientation val="minMax"/>
          <c:max val="65000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18882399"/>
        <c:crosses val="autoZero"/>
        <c:crossBetween val="between"/>
      </c:valAx>
      <c:valAx>
        <c:axId val="42192395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1314688"/>
        <c:crosses val="max"/>
        <c:crossBetween val="between"/>
      </c:valAx>
      <c:catAx>
        <c:axId val="26131468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421923952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530985894689368E-2"/>
          <c:y val="4.6788158626122366E-2"/>
          <c:w val="0.87033108946241799"/>
          <c:h val="0.7159553680735771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'Доля ПК'!$B$15</c:f>
              <c:strCache>
                <c:ptCount val="1"/>
                <c:pt idx="0">
                  <c:v>1 иждивенец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1B-444B-A1FD-F0CE26276577}"/>
                </c:ext>
              </c:extLst>
            </c:dLbl>
            <c:dLbl>
              <c:idx val="1"/>
              <c:layout>
                <c:manualLayout>
                  <c:x val="9.1954009672692658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1B-444B-A1FD-F0CE26276577}"/>
                </c:ext>
              </c:extLst>
            </c:dLbl>
            <c:dLbl>
              <c:idx val="2"/>
              <c:layout>
                <c:manualLayout>
                  <c:x val="5.5172405803615796E-3"/>
                  <c:y val="-2.653398836766664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54,1%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1B-444B-A1FD-F0CE26276577}"/>
                </c:ext>
              </c:extLst>
            </c:dLbl>
            <c:dLbl>
              <c:idx val="3"/>
              <c:layout>
                <c:manualLayout>
                  <c:x val="5.5172405803615111E-3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1B-444B-A1FD-F0CE26276577}"/>
                </c:ext>
              </c:extLst>
            </c:dLbl>
            <c:dLbl>
              <c:idx val="4"/>
              <c:layout>
                <c:manualLayout>
                  <c:x val="5.51724058036157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1B-444B-A1FD-F0CE26276577}"/>
                </c:ext>
              </c:extLst>
            </c:dLbl>
            <c:dLbl>
              <c:idx val="5"/>
              <c:layout>
                <c:manualLayout>
                  <c:x val="1.2873561354177018E-2"/>
                  <c:y val="-9.729016677713572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1B-444B-A1FD-F0CE26276577}"/>
                </c:ext>
              </c:extLst>
            </c:dLbl>
            <c:dLbl>
              <c:idx val="6"/>
              <c:layout>
                <c:manualLayout>
                  <c:x val="5.5172405803615796E-3"/>
                  <c:y val="-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ПК'!$T$15:$W$15</c:f>
              <c:numCache>
                <c:formatCode>0.0%</c:formatCode>
                <c:ptCount val="3"/>
                <c:pt idx="0">
                  <c:v>0.5424628104553888</c:v>
                </c:pt>
                <c:pt idx="1">
                  <c:v>0.53717850974778669</c:v>
                </c:pt>
                <c:pt idx="2" formatCode="0.00%">
                  <c:v>0.54158501907975187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F1B-444B-A1FD-F0CE26276577}"/>
            </c:ext>
          </c:extLst>
        </c:ser>
        <c:ser>
          <c:idx val="2"/>
          <c:order val="1"/>
          <c:tx>
            <c:strRef>
              <c:f>'Доля ПК'!$B$16</c:f>
              <c:strCache>
                <c:ptCount val="1"/>
                <c:pt idx="0">
                  <c:v>2 иждивенца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2873561354177018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1B-444B-A1FD-F0CE26276577}"/>
                </c:ext>
              </c:extLst>
            </c:dLbl>
            <c:dLbl>
              <c:idx val="1"/>
              <c:layout>
                <c:manualLayout>
                  <c:x val="1.1034481160723121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1B-444B-A1FD-F0CE26276577}"/>
                </c:ext>
              </c:extLst>
            </c:dLbl>
            <c:dLbl>
              <c:idx val="2"/>
              <c:layout>
                <c:manualLayout>
                  <c:x val="4.927146397627725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1B-444B-A1FD-F0CE26276577}"/>
                </c:ext>
              </c:extLst>
            </c:dLbl>
            <c:dLbl>
              <c:idx val="3"/>
              <c:layout>
                <c:manualLayout>
                  <c:x val="1.1034481160723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F1B-444B-A1FD-F0CE26276577}"/>
                </c:ext>
              </c:extLst>
            </c:dLbl>
            <c:dLbl>
              <c:idx val="5"/>
              <c:layout>
                <c:manualLayout>
                  <c:x val="1.1034481160723159E-2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1B-444B-A1FD-F0CE26276577}"/>
                </c:ext>
              </c:extLst>
            </c:dLbl>
            <c:dLbl>
              <c:idx val="6"/>
              <c:layout>
                <c:manualLayout>
                  <c:x val="1.2873561354177018E-2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ПК'!$T$16:$W$16</c:f>
              <c:numCache>
                <c:formatCode>0.0%</c:formatCode>
                <c:ptCount val="3"/>
                <c:pt idx="0">
                  <c:v>0.27251717066501741</c:v>
                </c:pt>
                <c:pt idx="1">
                  <c:v>0.27244013629786373</c:v>
                </c:pt>
                <c:pt idx="2">
                  <c:v>0.26863406656549732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1B-444B-A1FD-F0CE26276577}"/>
            </c:ext>
          </c:extLst>
        </c:ser>
        <c:ser>
          <c:idx val="3"/>
          <c:order val="2"/>
          <c:tx>
            <c:strRef>
              <c:f>'Доля ПК'!$B$17</c:f>
              <c:strCache>
                <c:ptCount val="1"/>
                <c:pt idx="0">
                  <c:v>3 иждивенца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65394581500339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1B-444B-A1FD-F0CE26276577}"/>
                </c:ext>
              </c:extLst>
            </c:dLbl>
            <c:dLbl>
              <c:idx val="1"/>
              <c:layout>
                <c:manualLayout>
                  <c:x val="7.653945815003396E-3"/>
                  <c:y val="-3.32917143214401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1B-444B-A1FD-F0CE26276577}"/>
                </c:ext>
              </c:extLst>
            </c:dLbl>
            <c:dLbl>
              <c:idx val="2"/>
              <c:layout>
                <c:manualLayout>
                  <c:x val="3.461493947823171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1B-444B-A1FD-F0CE26276577}"/>
                </c:ext>
              </c:extLst>
            </c:dLbl>
            <c:dLbl>
              <c:idx val="4"/>
              <c:layout>
                <c:manualLayout>
                  <c:x val="9.1954009672693005E-3"/>
                  <c:y val="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1B-444B-A1FD-F0CE26276577}"/>
                </c:ext>
              </c:extLst>
            </c:dLbl>
            <c:dLbl>
              <c:idx val="5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2.6533988367666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ПК'!$T$17:$W$17</c:f>
              <c:numCache>
                <c:formatCode>0.0%</c:formatCode>
                <c:ptCount val="3"/>
                <c:pt idx="0">
                  <c:v>0.112219654308128</c:v>
                </c:pt>
                <c:pt idx="1">
                  <c:v>0.11376826251341973</c:v>
                </c:pt>
                <c:pt idx="2">
                  <c:v>0.11322617241023676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2F1B-444B-A1FD-F0CE26276577}"/>
            </c:ext>
          </c:extLst>
        </c:ser>
        <c:ser>
          <c:idx val="4"/>
          <c:order val="3"/>
          <c:tx>
            <c:strRef>
              <c:f>'Доля ПК'!$B$18</c:f>
              <c:strCache>
                <c:ptCount val="1"/>
                <c:pt idx="0">
                  <c:v>4 и более иждивенцев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3563207738154383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1B-444B-A1FD-F0CE26276577}"/>
                </c:ext>
              </c:extLst>
            </c:dLbl>
            <c:dLbl>
              <c:idx val="1"/>
              <c:layout>
                <c:manualLayout>
                  <c:x val="7.3561759643513873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F1B-444B-A1FD-F0CE26276577}"/>
                </c:ext>
              </c:extLst>
            </c:dLbl>
            <c:dLbl>
              <c:idx val="2"/>
              <c:layout>
                <c:manualLayout>
                  <c:x val="6.6611858515150469E-3"/>
                  <c:y val="-1.1150820309436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1B-444B-A1FD-F0CE26276577}"/>
                </c:ext>
              </c:extLst>
            </c:dLbl>
            <c:dLbl>
              <c:idx val="3"/>
              <c:layout>
                <c:manualLayout>
                  <c:x val="9.1954009672692329E-3"/>
                  <c:y val="-5.3067976735333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1B-444B-A1FD-F0CE26276577}"/>
                </c:ext>
              </c:extLst>
            </c:dLbl>
            <c:dLbl>
              <c:idx val="4"/>
              <c:layout>
                <c:manualLayout>
                  <c:x val="7.35632077381543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1B-444B-A1FD-F0CE26276577}"/>
                </c:ext>
              </c:extLst>
            </c:dLbl>
            <c:dLbl>
              <c:idx val="5"/>
              <c:layout>
                <c:manualLayout>
                  <c:x val="9.1954009672693005E-3"/>
                  <c:y val="-7.96019651029999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1B-444B-A1FD-F0CE26276577}"/>
                </c:ext>
              </c:extLst>
            </c:dLbl>
            <c:dLbl>
              <c:idx val="6"/>
              <c:layout>
                <c:manualLayout>
                  <c:x val="9.195400967269300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1B-444B-A1FD-F0CE26276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'Доля ПК'!$T$13:$W$13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'Доля ПК'!$T$18:$W$18</c:f>
              <c:numCache>
                <c:formatCode>0.0%</c:formatCode>
                <c:ptCount val="3"/>
                <c:pt idx="0">
                  <c:v>7.280036457146577E-2</c:v>
                </c:pt>
                <c:pt idx="1">
                  <c:v>7.6613091440929815E-2</c:v>
                </c:pt>
                <c:pt idx="2">
                  <c:v>7.6554741944514018E-2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2F1B-444B-A1FD-F0CE262765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09565056"/>
        <c:axId val="109566592"/>
      </c:barChart>
      <c:catAx>
        <c:axId val="10956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566592"/>
        <c:crosses val="autoZero"/>
        <c:auto val="1"/>
        <c:lblAlgn val="ctr"/>
        <c:lblOffset val="100"/>
        <c:noMultiLvlLbl val="0"/>
      </c:catAx>
      <c:valAx>
        <c:axId val="109566592"/>
        <c:scaling>
          <c:orientation val="minMax"/>
          <c:max val="1"/>
        </c:scaling>
        <c:delete val="1"/>
        <c:axPos val="l"/>
        <c:numFmt formatCode="0%" sourceLinked="0"/>
        <c:majorTickMark val="out"/>
        <c:minorTickMark val="none"/>
        <c:tickLblPos val="nextTo"/>
        <c:crossAx val="10956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86549107736587061"/>
          <c:w val="0.9"/>
          <c:h val="8.68692517809461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701131831005655E-2"/>
          <c:y val="8.3649518944026405E-2"/>
          <c:w val="0.92157282033005394"/>
          <c:h val="0.57736907601797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 ПК средние   (2)'!$A$4</c:f>
              <c:strCache>
                <c:ptCount val="1"/>
                <c:pt idx="0">
                  <c:v>с 1 иждивенцем</c:v>
                </c:pt>
              </c:strCache>
            </c:strRef>
          </c:tx>
          <c:spPr>
            <a:solidFill>
              <a:srgbClr val="7F6000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(2)'!$M$4:$N$4</c:f>
              <c:numCache>
                <c:formatCode>#,##0</c:formatCode>
                <c:ptCount val="2"/>
                <c:pt idx="0">
                  <c:v>39724</c:v>
                </c:pt>
                <c:pt idx="1">
                  <c:v>48100.2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09-46D0-803D-A37EBA24320E}"/>
            </c:ext>
          </c:extLst>
        </c:ser>
        <c:ser>
          <c:idx val="1"/>
          <c:order val="1"/>
          <c:tx>
            <c:strRef>
              <c:f>'СВ ПК средние   (2)'!$A$5</c:f>
              <c:strCache>
                <c:ptCount val="1"/>
                <c:pt idx="0">
                  <c:v>с 2-мя иждивенцами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innerShdw blurRad="12700"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(2)'!$M$5:$N$5</c:f>
              <c:numCache>
                <c:formatCode>#,##0</c:formatCode>
                <c:ptCount val="2"/>
                <c:pt idx="0">
                  <c:v>53686</c:v>
                </c:pt>
                <c:pt idx="1">
                  <c:v>63761.67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09-46D0-803D-A37EBA24320E}"/>
            </c:ext>
          </c:extLst>
        </c:ser>
        <c:ser>
          <c:idx val="2"/>
          <c:order val="2"/>
          <c:tx>
            <c:strRef>
              <c:f>'СВ ПК средние   (2)'!$A$6</c:f>
              <c:strCache>
                <c:ptCount val="1"/>
                <c:pt idx="0">
                  <c:v>с 3-мя иждивенцами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(2)'!$M$6:$N$6</c:f>
              <c:numCache>
                <c:formatCode>#,##0</c:formatCode>
                <c:ptCount val="2"/>
                <c:pt idx="0">
                  <c:v>68143</c:v>
                </c:pt>
                <c:pt idx="1">
                  <c:v>84760.41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09-46D0-803D-A37EBA24320E}"/>
            </c:ext>
          </c:extLst>
        </c:ser>
        <c:ser>
          <c:idx val="3"/>
          <c:order val="3"/>
          <c:tx>
            <c:strRef>
              <c:f>'СВ ПК средние   (2)'!$A$7</c:f>
              <c:strCache>
                <c:ptCount val="1"/>
                <c:pt idx="0">
                  <c:v>с 4-мя иждивенцами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>
              <a:innerShdw>
                <a:schemeClr val="tx1">
                  <a:lumMod val="65000"/>
                  <a:lumOff val="35000"/>
                </a:schemeClr>
              </a:innerShdw>
            </a:effectLst>
          </c:spPr>
          <c:invertIfNegative val="0"/>
          <c:dLbls>
            <c:spPr>
              <a:noFill/>
              <a:ln w="25400"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 ПК средние   (2)'!$M$3:$N$3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 ПК средние   (2)'!$M$7:$N$7</c:f>
              <c:numCache>
                <c:formatCode>#,##0</c:formatCode>
                <c:ptCount val="2"/>
                <c:pt idx="0">
                  <c:v>80788</c:v>
                </c:pt>
                <c:pt idx="1">
                  <c:v>104732.96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09-46D0-803D-A37EBA2432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8259200"/>
        <c:axId val="108260736"/>
      </c:barChart>
      <c:catAx>
        <c:axId val="108259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175" cap="flat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Arial Cyr"/>
                <a:cs typeface="Arial" panose="020B0604020202020204" pitchFamily="34" charset="0"/>
              </a:defRPr>
            </a:pPr>
            <a:endParaRPr lang="ru-RU"/>
          </a:p>
        </c:txPr>
        <c:crossAx val="108260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8260736"/>
        <c:scaling>
          <c:orientation val="minMax"/>
          <c:max val="80000"/>
        </c:scaling>
        <c:delete val="1"/>
        <c:axPos val="l"/>
        <c:numFmt formatCode="#,##0" sourceLinked="1"/>
        <c:majorTickMark val="out"/>
        <c:minorTickMark val="none"/>
        <c:tickLblPos val="nextTo"/>
        <c:crossAx val="10825920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6.3313996170953957E-2"/>
          <c:y val="0.80169714358951039"/>
          <c:w val="0.86949922155889869"/>
          <c:h val="0.14508696568917256"/>
        </c:manualLayout>
      </c:layout>
      <c:overlay val="0"/>
      <c:spPr>
        <a:noFill/>
        <a:ln w="2540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Arial Cyr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  <a:alpha val="0"/>
      </a:schemeClr>
    </a:solidFill>
    <a:ln w="38100" cap="flat" cmpd="sng" algn="ctr">
      <a:noFill/>
      <a:prstDash val="solid"/>
      <a:miter lim="800000"/>
    </a:ln>
    <a:effectLst/>
  </c:spPr>
  <c:txPr>
    <a:bodyPr/>
    <a:lstStyle/>
    <a:p>
      <a:pPr>
        <a:defRPr sz="1100" b="0" i="0" u="none" strike="noStrike" baseline="0">
          <a:solidFill>
            <a:srgbClr val="002060"/>
          </a:solidFill>
          <a:latin typeface="Arial" panose="020B0604020202020204" pitchFamily="34" charset="0"/>
          <a:ea typeface="Arial Cyr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838578793223669E-2"/>
          <c:y val="0.115152283768755"/>
          <c:w val="0.93602003392724331"/>
          <c:h val="0.607375076717929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'получатели и суммы'!$F$17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56389584911429E-2"/>
                  <c:y val="0.169807515057433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1-4A2D-A95B-1A9399FA5025}"/>
                </c:ext>
              </c:extLst>
            </c:dLbl>
            <c:dLbl>
              <c:idx val="1"/>
              <c:layout>
                <c:manualLayout>
                  <c:x val="-1.2445111667929143E-2"/>
                  <c:y val="0.294732089589710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1-4A2D-A95B-1A9399FA5025}"/>
                </c:ext>
              </c:extLst>
            </c:dLbl>
            <c:dLbl>
              <c:idx val="2"/>
              <c:layout>
                <c:manualLayout>
                  <c:x val="-1.5556389584911543E-2"/>
                  <c:y val="0.259701906636675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'получатели и суммы'!$G$17:$I$17</c:f>
              <c:numCache>
                <c:formatCode>#,##0</c:formatCode>
                <c:ptCount val="3"/>
                <c:pt idx="0">
                  <c:v>110619</c:v>
                </c:pt>
                <c:pt idx="1">
                  <c:v>224145</c:v>
                </c:pt>
                <c:pt idx="2">
                  <c:v>293599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2F-489A-B9B0-5018BAB9757D}"/>
            </c:ext>
          </c:extLst>
        </c:ser>
        <c:ser>
          <c:idx val="1"/>
          <c:order val="1"/>
          <c:tx>
            <c:strRef>
              <c:f>'получатели и суммы'!$F$18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1112779169822856E-3"/>
                  <c:y val="0.169032622099896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71-4A2D-A95B-1A9399FA5025}"/>
                </c:ext>
              </c:extLst>
            </c:dLbl>
            <c:dLbl>
              <c:idx val="1"/>
              <c:layout>
                <c:manualLayout>
                  <c:x val="-9.3338337509469137E-3"/>
                  <c:y val="0.202014296158045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71-4A2D-A95B-1A9399FA5025}"/>
                </c:ext>
              </c:extLst>
            </c:dLbl>
            <c:dLbl>
              <c:idx val="2"/>
              <c:layout>
                <c:manualLayout>
                  <c:x val="-1.244511166792903E-2"/>
                  <c:y val="0.30536697415576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1-4A2D-A95B-1A9399FA5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 algn="ctr"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'получатели и суммы'!$G$18:$I$18</c:f>
              <c:numCache>
                <c:formatCode>#,##0</c:formatCode>
                <c:ptCount val="3"/>
                <c:pt idx="0">
                  <c:v>109923</c:v>
                </c:pt>
                <c:pt idx="1">
                  <c:v>203902</c:v>
                </c:pt>
                <c:pt idx="2">
                  <c:v>258558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2F-489A-B9B0-5018BAB975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45"/>
        <c:axId val="1978877839"/>
        <c:axId val="1923827247"/>
      </c:barChart>
      <c:lineChart>
        <c:grouping val="standard"/>
        <c:varyColors val="0"/>
        <c:ser>
          <c:idx val="2"/>
          <c:order val="2"/>
          <c:tx>
            <c:strRef>
              <c:f>'получатели и суммы'!$F$19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777777777777805E-2"/>
                  <c:y val="-0.101851851851851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2F-489A-B9B0-5018BAB9757D}"/>
                </c:ext>
              </c:extLst>
            </c:dLbl>
            <c:dLbl>
              <c:idx val="1"/>
              <c:layout>
                <c:manualLayout>
                  <c:x val="-5.2125909252597608E-2"/>
                  <c:y val="-0.106499483830226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2F-489A-B9B0-5018BAB9757D}"/>
                </c:ext>
              </c:extLst>
            </c:dLbl>
            <c:dLbl>
              <c:idx val="2"/>
              <c:layout>
                <c:manualLayout>
                  <c:x val="-4.6530884416550337E-2"/>
                  <c:y val="-3.3645503556621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2F-489A-B9B0-5018BAB975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'получатели и суммы'!$G$16:$I$16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'получатели и суммы'!$G$19:$I$19</c:f>
              <c:numCache>
                <c:formatCode>General</c:formatCode>
                <c:ptCount val="3"/>
                <c:pt idx="0">
                  <c:v>19.100000000000001</c:v>
                </c:pt>
                <c:pt idx="1">
                  <c:v>49.9</c:v>
                </c:pt>
                <c:pt idx="2">
                  <c:v>88.3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2F-489A-B9B0-5018BAB975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94476063"/>
        <c:axId val="1514163599"/>
      </c:lineChart>
      <c:catAx>
        <c:axId val="1978877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27247"/>
        <c:crosses val="autoZero"/>
        <c:auto val="1"/>
        <c:lblAlgn val="ctr"/>
        <c:lblOffset val="100"/>
        <c:noMultiLvlLbl val="0"/>
      </c:catAx>
      <c:valAx>
        <c:axId val="1923827247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78877839"/>
        <c:crosses val="autoZero"/>
        <c:crossBetween val="between"/>
      </c:valAx>
      <c:valAx>
        <c:axId val="151416359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94476063"/>
        <c:crosses val="max"/>
        <c:crossBetween val="between"/>
      </c:valAx>
      <c:catAx>
        <c:axId val="16944760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1416359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112779169822856E-3"/>
          <c:y val="0.83237971712364489"/>
          <c:w val="0.98595466255618669"/>
          <c:h val="0.14600338221203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878675132990583"/>
          <c:y val="0.1722209254558201"/>
          <c:w val="0.3858222149532945"/>
          <c:h val="0.68188196953149915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46-438F-9C5B-8EC2EF128BAC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46-438F-9C5B-8EC2EF128BA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D46-438F-9C5B-8EC2EF128BA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D46-438F-9C5B-8EC2EF128BAC}"/>
              </c:ext>
            </c:extLst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D46-438F-9C5B-8EC2EF128BAC}"/>
              </c:ext>
            </c:extLst>
          </c:dPt>
          <c:dPt>
            <c:idx val="5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D46-438F-9C5B-8EC2EF128BAC}"/>
              </c:ext>
            </c:extLst>
          </c:dPt>
          <c:dLbls>
            <c:dLbl>
              <c:idx val="0"/>
              <c:layout>
                <c:manualLayout>
                  <c:x val="0.14476688246890865"/>
                  <c:y val="-0.157188424021379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4E0A89B5-4218-4D9E-8AB3-F6A514D9BFB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C6F65B0B-73B2-451E-A0EF-674376E086A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4634"/>
                        <a:gd name="adj2" fmla="val 5095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0327541278115225"/>
                      <c:h val="0.187375544999023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D46-438F-9C5B-8EC2EF128BAC}"/>
                </c:ext>
              </c:extLst>
            </c:dLbl>
            <c:dLbl>
              <c:idx val="1"/>
              <c:layout>
                <c:manualLayout>
                  <c:x val="0.21990773348374049"/>
                  <c:y val="-4.563086783138793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89A40805-5719-4038-AF47-19E1424344CC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0DD81572-9430-46B2-9466-82C07493A266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469"/>
                        <a:gd name="adj2" fmla="val 19969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1754629436374491"/>
                      <c:h val="0.1672183635023012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D46-438F-9C5B-8EC2EF128BAC}"/>
                </c:ext>
              </c:extLst>
            </c:dLbl>
            <c:dLbl>
              <c:idx val="2"/>
              <c:layout>
                <c:manualLayout>
                  <c:x val="0.22563027034015784"/>
                  <c:y val="-1.4110059587415125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93FB33-E32D-438B-B8BA-63C75709333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4B81E2AF-2D11-40A4-92EC-7A0DF0A1CAA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6526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268476857779392"/>
                      <c:h val="0.171249761643584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D46-438F-9C5B-8EC2EF128BAC}"/>
                </c:ext>
              </c:extLst>
            </c:dLbl>
            <c:dLbl>
              <c:idx val="3"/>
              <c:layout>
                <c:manualLayout>
                  <c:x val="0.22743799792507716"/>
                  <c:y val="1.9216794082052513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7E58EAF2-7F75-4473-9898-7BBD26FD1A22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D143B29-4E58-455D-B2D2-DB9CA30AA05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50266"/>
                        <a:gd name="adj2" fmla="val -18592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7630022374763256"/>
                      <c:h val="0.175281159784868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D46-438F-9C5B-8EC2EF128BAC}"/>
                </c:ext>
              </c:extLst>
            </c:dLbl>
            <c:dLbl>
              <c:idx val="4"/>
              <c:layout>
                <c:manualLayout>
                  <c:x val="0.2214148679905418"/>
                  <c:y val="0.1483578885459068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3AB481-FFAF-44D2-8BF7-721D4F31ACD6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3F9E1514-A663-4D04-A13A-5AA96EDD2725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2904"/>
                        <a:gd name="adj2" fmla="val -55087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490703033811691"/>
                      <c:h val="0.171249899149374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D46-438F-9C5B-8EC2EF128BAC}"/>
                </c:ext>
              </c:extLst>
            </c:dLbl>
            <c:dLbl>
              <c:idx val="5"/>
              <c:layout>
                <c:manualLayout>
                  <c:x val="-0.17282269191705912"/>
                  <c:y val="-0.1063444092696992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0" i="0" u="none" strike="noStrike" kern="120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BF02630-383A-495A-953E-7F347C46060F}" type="CATEGORYNAME">
                      <a:rPr lang="ru-RU" sz="7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7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fld id="{53D85B3B-E2A1-4E94-B72A-AE63C8B91288}" type="PERCENTAGE">
                      <a:rPr lang="ru-RU" sz="700" b="1" baseline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pPr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[ПРОЦЕНТ]</a:t>
                    </a:fld>
                    <a:endParaRPr lang="ru-RU" sz="700" baseline="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solidFill>
                  <a:sysClr val="window" lastClr="FFFFFF">
                    <a:alpha val="0"/>
                  </a:sys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2604"/>
                        <a:gd name="adj2" fmla="val 50955"/>
                      </a:avLst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0555605952176967"/>
                      <c:h val="0.315972376577791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D46-438F-9C5B-8EC2EF128BAC}"/>
                </c:ext>
              </c:extLst>
            </c:dLbl>
            <c:spPr>
              <a:solidFill>
                <a:sysClr val="window" lastClr="FFFFFF">
                  <a:alpha val="0"/>
                </a:sys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'структ СВпр'!$A$2:$F$2</c:f>
              <c:strCache>
                <c:ptCount val="6"/>
                <c:pt idx="0">
                  <c:v>от 6 до 12 месяцев 
(с правом выплаты 1 месяц)</c:v>
                </c:pt>
                <c:pt idx="1">
                  <c:v>от 12 до 24 месяцев 
(с правом выплаты 2 месяца)</c:v>
                </c:pt>
                <c:pt idx="2">
                  <c:v>от 24 до 36 месяцев 
(с правом выплаты 3 месяца)</c:v>
                </c:pt>
                <c:pt idx="3">
                  <c:v>от 36 до 48 месяцев 
(с правом выплаты 4 месяца)</c:v>
                </c:pt>
                <c:pt idx="4">
                  <c:v>от 48 до 60 месяцев 
(с правом выплаты 5 месяцев)</c:v>
                </c:pt>
                <c:pt idx="5">
                  <c:v>свыше 60 месяцев
(с правом выплаты 6 месяцев)</c:v>
                </c:pt>
              </c:strCache>
            </c:strRef>
          </c:cat>
          <c:val>
            <c:numRef>
              <c:f>'структ СВпр'!$A$3:$F$3</c:f>
              <c:numCache>
                <c:formatCode>#,##0</c:formatCode>
                <c:ptCount val="6"/>
                <c:pt idx="0">
                  <c:v>19982</c:v>
                </c:pt>
                <c:pt idx="1">
                  <c:v>28958</c:v>
                </c:pt>
                <c:pt idx="2">
                  <c:v>22907</c:v>
                </c:pt>
                <c:pt idx="3">
                  <c:v>20659</c:v>
                </c:pt>
                <c:pt idx="4">
                  <c:v>18835</c:v>
                </c:pt>
                <c:pt idx="5">
                  <c:v>147217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D46-438F-9C5B-8EC2EF128B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86460459094723E-2"/>
          <c:y val="5.5503406901723493E-2"/>
          <c:w val="0.92007875397551708"/>
          <c:h val="0.689099700899199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'пол и возраст СВпр'!$A$12</c:f>
              <c:strCache>
                <c:ptCount val="1"/>
                <c:pt idx="0">
                  <c:v>от 20 до 34 лет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7.1301247771836003E-3"/>
                  <c:y val="-3.04414003044140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F49-435D-828F-178378B7FC96}"/>
                </c:ext>
              </c:extLst>
            </c:dLbl>
            <c:dLbl>
              <c:idx val="4"/>
              <c:layout>
                <c:manualLayout>
                  <c:x val="5.704099821746880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49-435D-828F-178378B7FC96}"/>
                </c:ext>
              </c:extLst>
            </c:dLbl>
            <c:dLbl>
              <c:idx val="5"/>
              <c:layout>
                <c:manualLayout>
                  <c:x val="5.7040998217468804E-3"/>
                  <c:y val="-6.08828006088280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F49-435D-828F-178378B7FC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'пол и возраст СВпр'!$N$12:$Q$12</c:f>
              <c:numCache>
                <c:formatCode>#,##0</c:formatCode>
                <c:ptCount val="2"/>
                <c:pt idx="0">
                  <c:v>60364</c:v>
                </c:pt>
                <c:pt idx="1">
                  <c:v>47350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F49-435D-828F-178378B7FC96}"/>
            </c:ext>
          </c:extLst>
        </c:ser>
        <c:ser>
          <c:idx val="1"/>
          <c:order val="1"/>
          <c:tx>
            <c:strRef>
              <c:f>'пол и возраст СВпр'!$A$13</c:f>
              <c:strCache>
                <c:ptCount val="1"/>
                <c:pt idx="0">
                  <c:v>от 35 до 49 лет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'пол и возраст СВпр'!$N$13:$Q$13</c:f>
              <c:numCache>
                <c:formatCode>#,##0</c:formatCode>
                <c:ptCount val="2"/>
                <c:pt idx="0">
                  <c:v>67083</c:v>
                </c:pt>
                <c:pt idx="1">
                  <c:v>58528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49-435D-828F-178378B7FC96}"/>
            </c:ext>
          </c:extLst>
        </c:ser>
        <c:ser>
          <c:idx val="2"/>
          <c:order val="2"/>
          <c:tx>
            <c:strRef>
              <c:f>'пол и возраст СВпр'!$A$14</c:f>
              <c:strCache>
                <c:ptCount val="1"/>
                <c:pt idx="0">
                  <c:v>от 50 до 64 лет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 и возраст СВпр'!$N$9:$Q$10</c:f>
              <c:strCache>
                <c:ptCount val="2"/>
                <c:pt idx="0">
                  <c:v>мужчин</c:v>
                </c:pt>
                <c:pt idx="1">
                  <c:v>женщин</c:v>
                </c:pt>
              </c:strCache>
            </c:strRef>
          </c:cat>
          <c:val>
            <c:numRef>
              <c:f>'пол и возраст СВпр'!$N$14:$Q$14</c:f>
              <c:numCache>
                <c:formatCode>#,##0</c:formatCode>
                <c:ptCount val="2"/>
                <c:pt idx="0">
                  <c:v>31430</c:v>
                </c:pt>
                <c:pt idx="1">
                  <c:v>28844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F49-435D-828F-178378B7F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246016"/>
        <c:axId val="114247552"/>
      </c:barChart>
      <c:catAx>
        <c:axId val="114246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4247552"/>
        <c:crosses val="autoZero"/>
        <c:auto val="1"/>
        <c:lblAlgn val="ctr"/>
        <c:lblOffset val="100"/>
        <c:noMultiLvlLbl val="0"/>
      </c:catAx>
      <c:valAx>
        <c:axId val="11424755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1424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982678845965505"/>
          <c:y val="0.8211815335127558"/>
          <c:w val="0.62866743411841564"/>
          <c:h val="0.153240796059531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100" baseline="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54547262056502E-2"/>
          <c:y val="6.0080827420941244E-2"/>
          <c:w val="0.92914280033536711"/>
          <c:h val="0.806857987761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'ср размер'!$B$9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'ср размер'!$C$8:$E$8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'ср размер'!$C$9:$E$9</c:f>
              <c:numCache>
                <c:formatCode>#,##0</c:formatCode>
                <c:ptCount val="3"/>
                <c:pt idx="0">
                  <c:v>44896</c:v>
                </c:pt>
                <c:pt idx="1">
                  <c:v>59797</c:v>
                </c:pt>
                <c:pt idx="2">
                  <c:v>81500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E2-4DFE-BDCC-A803C481E2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390603200"/>
        <c:axId val="1393709744"/>
      </c:barChart>
      <c:catAx>
        <c:axId val="139060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93709744"/>
        <c:crosses val="autoZero"/>
        <c:auto val="1"/>
        <c:lblAlgn val="ctr"/>
        <c:lblOffset val="100"/>
        <c:noMultiLvlLbl val="0"/>
      </c:catAx>
      <c:valAx>
        <c:axId val="139370974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906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78937007874015"/>
          <c:y val="9.2592592592592587E-2"/>
          <c:w val="0.79785192475940503"/>
          <c:h val="0.73577136191309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PowerPoint]СВБр'!$A$2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PowerPoint]СВБр'!$B$1:$D$1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'[Диаграмма в Microsoft PowerPoint]СВБр'!$B$2:$D$2</c:f>
              <c:numCache>
                <c:formatCode>#,##0</c:formatCode>
                <c:ptCount val="3"/>
                <c:pt idx="0">
                  <c:v>251105</c:v>
                </c:pt>
                <c:pt idx="1">
                  <c:v>287513</c:v>
                </c:pt>
                <c:pt idx="2">
                  <c:v>245743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B-4C22-B98B-B36A215EB7A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252783"/>
        <c:axId val="78270879"/>
      </c:barChart>
      <c:lineChart>
        <c:grouping val="standard"/>
        <c:varyColors val="0"/>
        <c:ser>
          <c:idx val="1"/>
          <c:order val="1"/>
          <c:tx>
            <c:strRef>
              <c:f>'[Диаграмма в Microsoft PowerPoint]СВБр'!$A$3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3.6111111111111011E-2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31B-4C22-B98B-B36A215EB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'[Диаграмма в Microsoft PowerPoint]СВБр'!$B$1:$D$1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'[Диаграмма в Microsoft PowerPoint]СВБр'!$B$3:$D$3</c:f>
              <c:numCache>
                <c:formatCode>General</c:formatCode>
                <c:ptCount val="3"/>
                <c:pt idx="0">
                  <c:v>197.9</c:v>
                </c:pt>
                <c:pt idx="1">
                  <c:v>348.2</c:v>
                </c:pt>
                <c:pt idx="2">
                  <c:v>385.6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31B-4C22-B98B-B36A215EB7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263983"/>
        <c:axId val="78275871"/>
      </c:lineChart>
      <c:catAx>
        <c:axId val="6825278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270879"/>
        <c:crosses val="autoZero"/>
        <c:auto val="1"/>
        <c:lblAlgn val="ctr"/>
        <c:lblOffset val="100"/>
        <c:noMultiLvlLbl val="0"/>
      </c:catAx>
      <c:valAx>
        <c:axId val="78270879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52783"/>
        <c:crosses val="autoZero"/>
        <c:crossBetween val="between"/>
      </c:valAx>
      <c:valAx>
        <c:axId val="78275871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8263983"/>
        <c:crosses val="max"/>
        <c:crossBetween val="between"/>
      </c:valAx>
      <c:catAx>
        <c:axId val="68263983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78275871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'свбр (3)'!$E$11</c:f>
              <c:strCache>
                <c:ptCount val="1"/>
                <c:pt idx="0">
                  <c:v>кол-во получателей (человек)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'свбр (3)'!$F$11:$H$11</c:f>
            </c:numRef>
          </c:val>
          <c:extLst>
            <c:ext xmlns:c16="http://schemas.microsoft.com/office/drawing/2014/chart" uri="{C3380CC4-5D6E-409C-BE32-E72D297353CC}">
              <c16:uniqueId val="{00000000-E7AE-40BA-BE93-81A25062E2D9}"/>
            </c:ext>
          </c:extLst>
        </c:ser>
        <c:ser>
          <c:idx val="1"/>
          <c:order val="1"/>
          <c:tx>
            <c:strRef>
              <c:f>'свбр (3)'!$E$12</c:f>
              <c:strCache>
                <c:ptCount val="1"/>
                <c:pt idx="0">
                  <c:v>кол-во новых назначений (человек)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'свбр (3)'!$F$12:$H$12</c:f>
              <c:numCache>
                <c:formatCode>#,##0</c:formatCode>
                <c:ptCount val="3"/>
                <c:pt idx="0">
                  <c:v>241569</c:v>
                </c:pt>
                <c:pt idx="1">
                  <c:v>272957</c:v>
                </c:pt>
                <c:pt idx="2">
                  <c:v>230967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AE-40BA-BE93-81A25062E2D9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1613263"/>
        <c:axId val="1923832239"/>
      </c:barChart>
      <c:lineChart>
        <c:grouping val="standard"/>
        <c:varyColors val="0"/>
        <c:ser>
          <c:idx val="2"/>
          <c:order val="2"/>
          <c:tx>
            <c:strRef>
              <c:f>'свбр (3)'!$E$13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tint val="65000"/>
                </a:schemeClr>
              </a:solidFill>
              <a:ln w="9525">
                <a:solidFill>
                  <a:schemeClr val="accent5">
                    <a:tint val="6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5"/>
                  <c:y val="-7.40740740740741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AE-40BA-BE93-81A25062E2D9}"/>
                </c:ext>
              </c:extLst>
            </c:dLbl>
            <c:dLbl>
              <c:idx val="1"/>
              <c:layout>
                <c:manualLayout>
                  <c:x val="-3.0555555555555659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AE-40BA-BE93-81A25062E2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'свбр (3)'!$F$10:$H$10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'свбр (3)'!$F$13:$H$13</c:f>
            </c:numRef>
          </c:val>
          <c:smooth val="0"/>
          <c:extLst>
            <c:ext xmlns:c16="http://schemas.microsoft.com/office/drawing/2014/chart" uri="{C3380CC4-5D6E-409C-BE32-E72D297353CC}">
              <c16:uniqueId val="{00000004-E7AE-40BA-BE93-81A25062E2D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1933999"/>
        <c:axId val="1927264863"/>
      </c:lineChart>
      <c:catAx>
        <c:axId val="281613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23832239"/>
        <c:crosses val="autoZero"/>
        <c:auto val="1"/>
        <c:lblAlgn val="ctr"/>
        <c:lblOffset val="100"/>
        <c:noMultiLvlLbl val="0"/>
      </c:catAx>
      <c:valAx>
        <c:axId val="1923832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81613263"/>
        <c:crosses val="autoZero"/>
        <c:crossBetween val="between"/>
      </c:valAx>
      <c:valAx>
        <c:axId val="1927264863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91933999"/>
        <c:crosses val="max"/>
        <c:crossBetween val="between"/>
      </c:valAx>
      <c:catAx>
        <c:axId val="291933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27264863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891104641359979E-2"/>
          <c:y val="2.2892878752464291E-2"/>
          <c:w val="0.91259892447252011"/>
          <c:h val="0.761443585277175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ср.размер!$D$11</c:f>
              <c:strCache>
                <c:ptCount val="1"/>
                <c:pt idx="0">
                  <c:v>средний размер назначенных выплат (тенге)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ср.размер!$E$10:$G$10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ср.размер!$E$11:$G$11</c:f>
              <c:numCache>
                <c:formatCode>#,##0</c:formatCode>
                <c:ptCount val="3"/>
                <c:pt idx="0">
                  <c:v>810523</c:v>
                </c:pt>
                <c:pt idx="1">
                  <c:v>1244813</c:v>
                </c:pt>
                <c:pt idx="2">
                  <c:v>1621299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F4-473D-B34D-115E61F9F90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1522725280"/>
        <c:axId val="1667284800"/>
      </c:barChart>
      <c:catAx>
        <c:axId val="1522725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667284800"/>
        <c:crosses val="autoZero"/>
        <c:auto val="1"/>
        <c:lblAlgn val="ctr"/>
        <c:lblOffset val="100"/>
        <c:noMultiLvlLbl val="0"/>
      </c:catAx>
      <c:valAx>
        <c:axId val="166728480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2272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1632251720747297E-2"/>
          <c:y val="0.13604118050954309"/>
          <c:w val="0.53457521349654313"/>
          <c:h val="0.69168333467238385"/>
        </c:manualLayout>
      </c:layout>
      <c:pieChart>
        <c:varyColors val="1"/>
        <c:ser>
          <c:idx val="0"/>
          <c:order val="0"/>
          <c:tx>
            <c:strRef>
              <c:f>Список!$A$7</c:f>
              <c:strCache>
                <c:ptCount val="1"/>
                <c:pt idx="0">
                  <c:v>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Список!$B$7:$O$7</c:f>
            </c:numRef>
          </c:val>
          <c:extLst>
            <c:ext xmlns:c16="http://schemas.microsoft.com/office/drawing/2014/chart" uri="{C3380CC4-5D6E-409C-BE32-E72D297353CC}">
              <c16:uniqueId val="{00000000-8904-4907-BB38-7A708D08E5C4}"/>
            </c:ext>
          </c:extLst>
        </c:ser>
        <c:ser>
          <c:idx val="1"/>
          <c:order val="1"/>
          <c:tx>
            <c:strRef>
              <c:f>Список!$A$8</c:f>
              <c:strCache>
                <c:ptCount val="1"/>
                <c:pt idx="0">
                  <c:v>1. Наемные ЮЛ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Список!$B$8:$O$8</c:f>
            </c:numRef>
          </c:val>
          <c:extLst>
            <c:ext xmlns:c16="http://schemas.microsoft.com/office/drawing/2014/chart" uri="{C3380CC4-5D6E-409C-BE32-E72D297353CC}">
              <c16:uniqueId val="{00000001-8904-4907-BB38-7A708D08E5C4}"/>
            </c:ext>
          </c:extLst>
        </c:ser>
        <c:ser>
          <c:idx val="2"/>
          <c:order val="2"/>
          <c:tx>
            <c:strRef>
              <c:f>Список!$A$9</c:f>
              <c:strCache>
                <c:ptCount val="1"/>
                <c:pt idx="0">
                  <c:v>2. Объединенные платежи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Список!$B$9:$O$9</c:f>
            </c:numRef>
          </c:val>
          <c:extLst>
            <c:ext xmlns:c16="http://schemas.microsoft.com/office/drawing/2014/chart" uri="{C3380CC4-5D6E-409C-BE32-E72D297353CC}">
              <c16:uniqueId val="{00000002-8904-4907-BB38-7A708D08E5C4}"/>
            </c:ext>
          </c:extLst>
        </c:ser>
        <c:ser>
          <c:idx val="3"/>
          <c:order val="3"/>
          <c:tx>
            <c:strRef>
              <c:f>Список!$A$10</c:f>
              <c:strCache>
                <c:ptCount val="1"/>
                <c:pt idx="0">
                  <c:v>3. Платформенная занятость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Список!$B$10:$O$10</c:f>
            </c:numRef>
          </c:val>
          <c:extLst>
            <c:ext xmlns:c16="http://schemas.microsoft.com/office/drawing/2014/chart" uri="{C3380CC4-5D6E-409C-BE32-E72D297353CC}">
              <c16:uniqueId val="{00000003-8904-4907-BB38-7A708D08E5C4}"/>
            </c:ext>
          </c:extLst>
        </c:ser>
        <c:ser>
          <c:idx val="4"/>
          <c:order val="4"/>
          <c:tx>
            <c:strRef>
              <c:f>Список!$A$11</c:f>
              <c:strCache>
                <c:ptCount val="1"/>
                <c:pt idx="0">
                  <c:v>4. ИП руководители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Список!$B$11:$O$11</c:f>
            </c:numRef>
          </c:val>
          <c:extLst>
            <c:ext xmlns:c16="http://schemas.microsoft.com/office/drawing/2014/chart" uri="{C3380CC4-5D6E-409C-BE32-E72D297353CC}">
              <c16:uniqueId val="{00000004-8904-4907-BB38-7A708D08E5C4}"/>
            </c:ext>
          </c:extLst>
        </c:ser>
        <c:ser>
          <c:idx val="5"/>
          <c:order val="5"/>
          <c:tx>
            <c:strRef>
              <c:f>Список!$A$12</c:f>
              <c:strCache>
                <c:ptCount val="1"/>
                <c:pt idx="0">
                  <c:v>5. ИП наемные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Список!$B$12:$O$12</c:f>
            </c:numRef>
          </c:val>
          <c:extLst>
            <c:ext xmlns:c16="http://schemas.microsoft.com/office/drawing/2014/chart" uri="{C3380CC4-5D6E-409C-BE32-E72D297353CC}">
              <c16:uniqueId val="{00000005-8904-4907-BB38-7A708D08E5C4}"/>
            </c:ext>
          </c:extLst>
        </c:ser>
        <c:ser>
          <c:idx val="6"/>
          <c:order val="6"/>
          <c:tx>
            <c:strRef>
              <c:f>Список!$A$13</c:f>
              <c:strCache>
                <c:ptCount val="1"/>
                <c:pt idx="0">
                  <c:v>6. Смешанные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Список!$B$13:$O$13</c:f>
            </c:numRef>
          </c:val>
          <c:extLst>
            <c:ext xmlns:c16="http://schemas.microsoft.com/office/drawing/2014/chart" uri="{C3380CC4-5D6E-409C-BE32-E72D297353CC}">
              <c16:uniqueId val="{00000006-8904-4907-BB38-7A708D08E5C4}"/>
            </c:ext>
          </c:extLst>
        </c:ser>
        <c:ser>
          <c:idx val="7"/>
          <c:order val="7"/>
          <c:tx>
            <c:strRef>
              <c:f>Список!$A$14</c:f>
              <c:strCache>
                <c:ptCount val="1"/>
                <c:pt idx="0">
                  <c:v>7. ЕСП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Список!$B$14:$O$14</c:f>
            </c:numRef>
          </c:val>
          <c:extLst>
            <c:ext xmlns:c16="http://schemas.microsoft.com/office/drawing/2014/chart" uri="{C3380CC4-5D6E-409C-BE32-E72D297353CC}">
              <c16:uniqueId val="{00000007-8904-4907-BB38-7A708D08E5C4}"/>
            </c:ext>
          </c:extLst>
        </c:ser>
        <c:ser>
          <c:idx val="8"/>
          <c:order val="8"/>
          <c:tx>
            <c:strRef>
              <c:f>Список!$A$15</c:f>
              <c:strCache>
                <c:ptCount val="1"/>
                <c:pt idx="0">
                  <c:v>Всего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Список!$B$15:$O$15</c:f>
            </c:numRef>
          </c:val>
          <c:extLst>
            <c:ext xmlns:c16="http://schemas.microsoft.com/office/drawing/2014/chart" uri="{C3380CC4-5D6E-409C-BE32-E72D297353CC}">
              <c16:uniqueId val="{00000008-8904-4907-BB38-7A708D08E5C4}"/>
            </c:ext>
          </c:extLst>
        </c:ser>
        <c:ser>
          <c:idx val="9"/>
          <c:order val="9"/>
          <c:tx>
            <c:strRef>
              <c:f>Список!$A$16</c:f>
              <c:strCache>
                <c:ptCount val="1"/>
                <c:pt idx="0">
                  <c:v>Всего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8904-4907-BB38-7A708D08E5C4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8904-4907-BB38-7A708D08E5C4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8904-4907-BB38-7A708D08E5C4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8904-4907-BB38-7A708D08E5C4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8904-4907-BB38-7A708D08E5C4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8904-4907-BB38-7A708D08E5C4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8904-4907-BB38-7A708D08E5C4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8904-4907-BB38-7A708D08E5C4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8904-4907-BB38-7A708D08E5C4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8904-4907-BB38-7A708D08E5C4}"/>
              </c:ext>
            </c:extLst>
          </c:dPt>
          <c:dPt>
            <c:idx val="10"/>
            <c:bubble3D val="0"/>
            <c:spPr>
              <a:gradFill>
                <a:gsLst>
                  <a:gs pos="100000">
                    <a:schemeClr val="accent5">
                      <a:lumMod val="60000"/>
                      <a:lumMod val="60000"/>
                      <a:lumOff val="40000"/>
                    </a:schemeClr>
                  </a:gs>
                  <a:gs pos="0">
                    <a:schemeClr val="accent5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8904-4907-BB38-7A708D08E5C4}"/>
              </c:ext>
            </c:extLst>
          </c:dPt>
          <c:dPt>
            <c:idx val="11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8904-4907-BB38-7A708D08E5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ln>
                      <a:noFill/>
                    </a:ln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Список!$B$5:$O$6</c:f>
              <c:multiLvlStrCache>
                <c:ptCount val="12"/>
                <c:lvl>
                  <c:pt idx="0">
                    <c:v>1 месяц</c:v>
                  </c:pt>
                  <c:pt idx="1">
                    <c:v>2 месяца</c:v>
                  </c:pt>
                  <c:pt idx="2">
                    <c:v>3 месяца</c:v>
                  </c:pt>
                  <c:pt idx="3">
                    <c:v>4 месяца</c:v>
                  </c:pt>
                  <c:pt idx="4">
                    <c:v>5 месяцев</c:v>
                  </c:pt>
                  <c:pt idx="5">
                    <c:v>6 месяцев</c:v>
                  </c:pt>
                  <c:pt idx="6">
                    <c:v>7 месяцев</c:v>
                  </c:pt>
                  <c:pt idx="7">
                    <c:v>8 месяцев</c:v>
                  </c:pt>
                  <c:pt idx="8">
                    <c:v>9 месяцев</c:v>
                  </c:pt>
                  <c:pt idx="9">
                    <c:v>10 месяцев</c:v>
                  </c:pt>
                  <c:pt idx="10">
                    <c:v>11 месяцев</c:v>
                  </c:pt>
                  <c:pt idx="11">
                    <c:v>12 месяцев</c:v>
                  </c:pt>
                </c:lvl>
                <c:lvl>
                  <c:pt idx="0">
                    <c:v>Количество участников с частотой уплаты</c:v>
                  </c:pt>
                </c:lvl>
              </c:multiLvlStrCache>
            </c:multiLvlStrRef>
          </c:cat>
          <c:val>
            <c:numRef>
              <c:f>Список!$B$16:$O$16</c:f>
              <c:numCache>
                <c:formatCode>0.0</c:formatCode>
                <c:ptCount val="12"/>
                <c:pt idx="0">
                  <c:v>6.3083937863848192</c:v>
                </c:pt>
                <c:pt idx="1">
                  <c:v>5.3573021796446563</c:v>
                </c:pt>
                <c:pt idx="2">
                  <c:v>4.7534249741040862</c:v>
                </c:pt>
                <c:pt idx="3">
                  <c:v>4.3451749060185296</c:v>
                </c:pt>
                <c:pt idx="4">
                  <c:v>3.9846651726360123</c:v>
                </c:pt>
                <c:pt idx="5">
                  <c:v>3.8707407035790333</c:v>
                </c:pt>
                <c:pt idx="6">
                  <c:v>3.9390017765138028</c:v>
                </c:pt>
                <c:pt idx="7">
                  <c:v>4.6381110038838758</c:v>
                </c:pt>
                <c:pt idx="8">
                  <c:v>6.0781900094573835</c:v>
                </c:pt>
                <c:pt idx="9">
                  <c:v>8.2036587467050541</c:v>
                </c:pt>
                <c:pt idx="10">
                  <c:v>13.817843125611198</c:v>
                </c:pt>
                <c:pt idx="11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1-8904-4907-BB38-7A708D08E5C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29746207896897"/>
          <c:y val="1.9796663295246299E-2"/>
          <c:w val="0.46522606136244232"/>
          <c:h val="0.93251109063779913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n>
            <a:noFill/>
          </a:ln>
          <a:solidFill>
            <a:sysClr val="windowText" lastClr="000000"/>
          </a:solidFill>
        </a:defRPr>
      </a:pPr>
      <a:endParaRPr lang="ru-RU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100">
                <a:solidFill>
                  <a:schemeClr val="tx1"/>
                </a:solidFill>
              </a:rPr>
              <a:t>Доля получателей СВбр по количеству работодателей </a:t>
            </a:r>
          </a:p>
          <a:p>
            <a:pPr>
              <a:defRPr sz="1100">
                <a:solidFill>
                  <a:schemeClr val="tx1"/>
                </a:solidFill>
              </a:defRPr>
            </a:pPr>
            <a:r>
              <a:rPr lang="ru-RU" sz="1100">
                <a:solidFill>
                  <a:schemeClr val="tx1"/>
                </a:solidFill>
              </a:rPr>
              <a:t>за 2023-2024 гг.</a:t>
            </a:r>
          </a:p>
        </c:rich>
      </c:tx>
      <c:layout>
        <c:manualLayout>
          <c:xMode val="edge"/>
          <c:yMode val="edge"/>
          <c:x val="0.21070064984314132"/>
          <c:y val="0.1404196645384078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5326431262492277"/>
          <c:y val="0.27906402983517414"/>
          <c:w val="0.64509373883125132"/>
          <c:h val="0.49343500808726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'СВбр работ '!$C$2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'СВбр работ '!$B$3:$B$6</c:f>
              <c:strCache>
                <c:ptCount val="4"/>
                <c:pt idx="0">
                  <c:v>1 работодатель</c:v>
                </c:pt>
                <c:pt idx="1">
                  <c:v>2 работодателя</c:v>
                </c:pt>
                <c:pt idx="2">
                  <c:v>3 работодателя</c:v>
                </c:pt>
                <c:pt idx="3">
                  <c:v>4 и более работодателя</c:v>
                </c:pt>
              </c:strCache>
            </c:strRef>
          </c:cat>
          <c:val>
            <c:numRef>
              <c:f>'СВбр работ '!$C$3:$C$6</c:f>
              <c:numCache>
                <c:formatCode>0.0</c:formatCode>
                <c:ptCount val="4"/>
                <c:pt idx="0">
                  <c:v>64.142929509410436</c:v>
                </c:pt>
                <c:pt idx="1">
                  <c:v>27.396987448423367</c:v>
                </c:pt>
                <c:pt idx="2">
                  <c:v>5.6601159472998308</c:v>
                </c:pt>
                <c:pt idx="3">
                  <c:v>2.7999670948663664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44-4463-9502-8A5854299DBF}"/>
            </c:ext>
          </c:extLst>
        </c:ser>
        <c:ser>
          <c:idx val="1"/>
          <c:order val="1"/>
          <c:tx>
            <c:strRef>
              <c:f>'СВбр работ '!$D$2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'СВбр работ '!$B$3:$B$6</c:f>
              <c:strCache>
                <c:ptCount val="4"/>
                <c:pt idx="0">
                  <c:v>1 работодатель</c:v>
                </c:pt>
                <c:pt idx="1">
                  <c:v>2 работодателя</c:v>
                </c:pt>
                <c:pt idx="2">
                  <c:v>3 работодателя</c:v>
                </c:pt>
                <c:pt idx="3">
                  <c:v>4 и более работодателя</c:v>
                </c:pt>
              </c:strCache>
            </c:strRef>
          </c:cat>
          <c:val>
            <c:numRef>
              <c:f>'СВбр работ '!$D$3:$D$6</c:f>
              <c:numCache>
                <c:formatCode>0.0</c:formatCode>
                <c:ptCount val="4"/>
                <c:pt idx="0">
                  <c:v>62.036511245360991</c:v>
                </c:pt>
                <c:pt idx="1">
                  <c:v>31.166081104349768</c:v>
                </c:pt>
                <c:pt idx="2">
                  <c:v>5.7521880735793545</c:v>
                </c:pt>
                <c:pt idx="3">
                  <c:v>1.0452195767098846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744-4463-9502-8A5854299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3794560"/>
        <c:axId val="143796096"/>
      </c:barChart>
      <c:catAx>
        <c:axId val="143794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43796096"/>
        <c:crosses val="autoZero"/>
        <c:auto val="1"/>
        <c:lblAlgn val="ctr"/>
        <c:lblOffset val="100"/>
        <c:noMultiLvlLbl val="0"/>
      </c:catAx>
      <c:valAx>
        <c:axId val="143796096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14379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359774399047135"/>
          <c:y val="0.7646645406198681"/>
          <c:w val="0.16151689812254805"/>
          <c:h val="8.84970076916755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7421940877182E-2"/>
          <c:y val="6.8287769319972116E-2"/>
          <c:w val="0.81128747418490554"/>
          <c:h val="0.535500230314392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получателей (тыс.чел.)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88B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5FE-444C-98A0-2B013DCB9D7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Лист1!$B$2:$B$17</c:f>
              <c:numCache>
                <c:formatCode>0</c:formatCode>
                <c:ptCount val="3"/>
                <c:pt idx="0">
                  <c:v>642.6</c:v>
                </c:pt>
                <c:pt idx="1">
                  <c:v>575.70000000000005</c:v>
                </c:pt>
                <c:pt idx="2">
                  <c:v>672.6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66-4998-8826-42BCCA4C27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новых назначений (тыс.чел.)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Лист1!$C$2:$C$17</c:f>
              <c:numCache>
                <c:formatCode>0.0</c:formatCode>
                <c:ptCount val="3"/>
                <c:pt idx="0">
                  <c:v>323.3</c:v>
                </c:pt>
                <c:pt idx="1">
                  <c:v>312.7</c:v>
                </c:pt>
                <c:pt idx="2">
                  <c:v>276.8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5"/>
        <c:overlap val="100"/>
        <c:axId val="748873136"/>
        <c:axId val="995487488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выплат (млрд.тенге)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1478078453190481E-2"/>
                  <c:y val="-5.54326056763685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A6-43B7-A977-747E15ACEBBD}"/>
                </c:ext>
              </c:extLst>
            </c:dLbl>
            <c:dLbl>
              <c:idx val="1"/>
              <c:layout>
                <c:manualLayout>
                  <c:x val="-7.8534062021652196E-2"/>
                  <c:y val="-6.01273857592460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66-4998-8826-42BCCA4C2758}"/>
                </c:ext>
              </c:extLst>
            </c:dLbl>
            <c:dLbl>
              <c:idx val="2"/>
              <c:layout>
                <c:manualLayout>
                  <c:x val="-9.1177791700241345E-2"/>
                  <c:y val="-5.18661644248314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66-4998-8826-42BCCA4C2758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Лист1!$A$2:$A$17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Лист1!$D$2:$D$17</c:f>
              <c:numCache>
                <c:formatCode>0.0</c:formatCode>
                <c:ptCount val="3"/>
                <c:pt idx="0">
                  <c:v>171.9</c:v>
                </c:pt>
                <c:pt idx="1">
                  <c:v>287</c:v>
                </c:pt>
                <c:pt idx="2">
                  <c:v>404.1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B66-4998-8826-42BCCA4C27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502447"/>
        <c:axId val="726488319"/>
      </c:lineChart>
      <c:catAx>
        <c:axId val="74887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1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995487488"/>
        <c:crosses val="autoZero"/>
        <c:auto val="1"/>
        <c:lblAlgn val="ctr"/>
        <c:lblOffset val="100"/>
        <c:noMultiLvlLbl val="0"/>
      </c:catAx>
      <c:valAx>
        <c:axId val="995487488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8873136"/>
        <c:crosses val="autoZero"/>
        <c:crossBetween val="between"/>
      </c:valAx>
      <c:valAx>
        <c:axId val="726488319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4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4502447"/>
        <c:crosses val="max"/>
        <c:crossBetween val="between"/>
      </c:valAx>
      <c:catAx>
        <c:axId val="59450244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2648831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149131413670904E-3"/>
          <c:y val="0.74940225797721227"/>
          <c:w val="0.98116991394536113"/>
          <c:h val="0.21645385736280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617784475582208E-2"/>
          <c:y val="5.5290060564656171E-2"/>
          <c:w val="0.84896361650117491"/>
          <c:h val="0.7105782885828462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'СВур очередность'!$B$15</c:f>
              <c:strCache>
                <c:ptCount val="1"/>
                <c:pt idx="0">
                  <c:v>на 1 ребенка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0"/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очередность'!$U$15:$W$15</c:f>
              <c:numCache>
                <c:formatCode>0.0%</c:formatCode>
                <c:ptCount val="2"/>
                <c:pt idx="0">
                  <c:v>0.24170437471230427</c:v>
                </c:pt>
                <c:pt idx="1">
                  <c:v>0.23322321274583852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5-4105-AEB0-813C81AAC781}"/>
            </c:ext>
          </c:extLst>
        </c:ser>
        <c:ser>
          <c:idx val="2"/>
          <c:order val="1"/>
          <c:tx>
            <c:strRef>
              <c:f>'СВур очередность'!$B$16</c:f>
              <c:strCache>
                <c:ptCount val="1"/>
                <c:pt idx="0">
                  <c:v>на 2 ребенка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очередность'!$U$16:$W$16</c:f>
              <c:numCache>
                <c:formatCode>0.0%</c:formatCode>
                <c:ptCount val="2"/>
                <c:pt idx="0">
                  <c:v>0.24388782254492397</c:v>
                </c:pt>
                <c:pt idx="1">
                  <c:v>0.24074332883335614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5-4105-AEB0-813C81AAC781}"/>
            </c:ext>
          </c:extLst>
        </c:ser>
        <c:ser>
          <c:idx val="3"/>
          <c:order val="2"/>
          <c:tx>
            <c:strRef>
              <c:f>'СВур очередность'!$B$17</c:f>
              <c:strCache>
                <c:ptCount val="1"/>
                <c:pt idx="0">
                  <c:v>на 3 ребенка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очередность'!$U$17:$W$17</c:f>
              <c:numCache>
                <c:formatCode>0.0%</c:formatCode>
                <c:ptCount val="2"/>
                <c:pt idx="0">
                  <c:v>0.21924803932637943</c:v>
                </c:pt>
                <c:pt idx="1">
                  <c:v>0.21850709787153061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5-4105-AEB0-813C81AAC781}"/>
            </c:ext>
          </c:extLst>
        </c:ser>
        <c:ser>
          <c:idx val="4"/>
          <c:order val="3"/>
          <c:tx>
            <c:strRef>
              <c:f>'СВур очередность'!$B$18</c:f>
              <c:strCache>
                <c:ptCount val="1"/>
                <c:pt idx="0">
                  <c:v>на 4 и более ребенка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'СВур очередность'!$U$13:$W$13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'СВур очередность'!$U$18:$W$18</c:f>
              <c:numCache>
                <c:formatCode>0.0%</c:formatCode>
                <c:ptCount val="2"/>
                <c:pt idx="0">
                  <c:v>0.29515976341639238</c:v>
                </c:pt>
                <c:pt idx="1">
                  <c:v>0.30752636054927474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565-4105-AEB0-813C81AAC78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9810048"/>
        <c:axId val="109811584"/>
      </c:barChart>
      <c:catAx>
        <c:axId val="10981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9811584"/>
        <c:crosses val="autoZero"/>
        <c:auto val="1"/>
        <c:lblAlgn val="ctr"/>
        <c:lblOffset val="100"/>
        <c:noMultiLvlLbl val="0"/>
      </c:catAx>
      <c:valAx>
        <c:axId val="10981158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09810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292905115022005E-2"/>
          <c:y val="0.838885035833416"/>
          <c:w val="0.84685911048859708"/>
          <c:h val="0.139615346372816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48293323914974"/>
          <c:y val="0.15844692852943992"/>
          <c:w val="0.74206099237595302"/>
          <c:h val="0.6402732723876929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'СВур работод '!$C$46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'СВур работод '!$B$47:$B$50</c:f>
              <c:strCache>
                <c:ptCount val="4"/>
                <c:pt idx="0">
                  <c:v>1 работодатель</c:v>
                </c:pt>
                <c:pt idx="1">
                  <c:v>2 работодателя</c:v>
                </c:pt>
                <c:pt idx="2">
                  <c:v>3 работодателя</c:v>
                </c:pt>
                <c:pt idx="3">
                  <c:v>4 и более работодателя</c:v>
                </c:pt>
              </c:strCache>
            </c:strRef>
          </c:cat>
          <c:val>
            <c:numRef>
              <c:f>'СВур работод '!$C$47:$C$50</c:f>
              <c:numCache>
                <c:formatCode>0.0</c:formatCode>
                <c:ptCount val="4"/>
                <c:pt idx="0">
                  <c:v>48.963307590611251</c:v>
                </c:pt>
                <c:pt idx="1">
                  <c:v>33.366685690755013</c:v>
                </c:pt>
                <c:pt idx="2">
                  <c:v>11.773863792343647</c:v>
                </c:pt>
                <c:pt idx="3">
                  <c:v>5.8961429262900866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00-4BB0-9996-845E8B9A8FFD}"/>
            </c:ext>
          </c:extLst>
        </c:ser>
        <c:ser>
          <c:idx val="1"/>
          <c:order val="1"/>
          <c:tx>
            <c:strRef>
              <c:f>'СВур работод '!$D$46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'СВур работод '!$B$47:$B$50</c:f>
              <c:strCache>
                <c:ptCount val="4"/>
                <c:pt idx="0">
                  <c:v>1 работодатель</c:v>
                </c:pt>
                <c:pt idx="1">
                  <c:v>2 работодателя</c:v>
                </c:pt>
                <c:pt idx="2">
                  <c:v>3 работодателя</c:v>
                </c:pt>
                <c:pt idx="3">
                  <c:v>4 и более работодателя</c:v>
                </c:pt>
              </c:strCache>
            </c:strRef>
          </c:cat>
          <c:val>
            <c:numRef>
              <c:f>'СВур работод '!$D$47:$D$50</c:f>
              <c:numCache>
                <c:formatCode>0.0</c:formatCode>
                <c:ptCount val="4"/>
                <c:pt idx="0">
                  <c:v>48.075520933266816</c:v>
                </c:pt>
                <c:pt idx="1">
                  <c:v>35.757319927856017</c:v>
                </c:pt>
                <c:pt idx="2">
                  <c:v>11.761451577829797</c:v>
                </c:pt>
                <c:pt idx="3">
                  <c:v>4.4057075610473664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00-4BB0-9996-845E8B9A8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7210624"/>
        <c:axId val="127212160"/>
      </c:barChart>
      <c:catAx>
        <c:axId val="127210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212160"/>
        <c:crosses val="autoZero"/>
        <c:auto val="1"/>
        <c:lblAlgn val="ctr"/>
        <c:lblOffset val="100"/>
        <c:noMultiLvlLbl val="0"/>
      </c:catAx>
      <c:valAx>
        <c:axId val="12721216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2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299508852481527E-2"/>
          <c:y val="6.32365932405725E-2"/>
          <c:w val="0.94078423377045051"/>
          <c:h val="0.8352599609045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8B8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Лист1!$A$2:$A$16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Лист1!$B$2:$B$16</c:f>
              <c:numCache>
                <c:formatCode>#,##0</c:formatCode>
                <c:ptCount val="3"/>
                <c:pt idx="0">
                  <c:v>45997</c:v>
                </c:pt>
                <c:pt idx="1">
                  <c:v>68957</c:v>
                </c:pt>
                <c:pt idx="2">
                  <c:v>86758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D3-4E04-B0DD-A072734BA4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748890336"/>
        <c:axId val="1171503728"/>
      </c:barChart>
      <c:catAx>
        <c:axId val="748890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71503728"/>
        <c:crosses val="autoZero"/>
        <c:auto val="1"/>
        <c:lblAlgn val="ctr"/>
        <c:lblOffset val="100"/>
        <c:noMultiLvlLbl val="0"/>
      </c:catAx>
      <c:valAx>
        <c:axId val="1171503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48890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за 1 ребенком</c:v>
                </c:pt>
                <c:pt idx="1">
                  <c:v>за 2 ребенком</c:v>
                </c:pt>
                <c:pt idx="2">
                  <c:v>за 3 ребенком</c:v>
                </c:pt>
                <c:pt idx="3">
                  <c:v>за 4 и более ребенком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82975</c:v>
                </c:pt>
                <c:pt idx="1">
                  <c:v>83570</c:v>
                </c:pt>
                <c:pt idx="2">
                  <c:v>90814</c:v>
                </c:pt>
                <c:pt idx="3">
                  <c:v>89410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4-4236-8956-310D0457AEA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7"/>
        <c:axId val="251485088"/>
        <c:axId val="75430816"/>
      </c:barChart>
      <c:catAx>
        <c:axId val="25148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5430816"/>
        <c:crosses val="autoZero"/>
        <c:auto val="1"/>
        <c:lblAlgn val="ctr"/>
        <c:lblOffset val="100"/>
        <c:noMultiLvlLbl val="0"/>
      </c:catAx>
      <c:valAx>
        <c:axId val="754308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5148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367614070430008E-2"/>
          <c:y val="7.0089777127553363E-2"/>
          <c:w val="0.93764360684933523"/>
          <c:h val="0.5792270356890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потеря кормильца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0%</c:formatCode>
                <c:ptCount val="2"/>
                <c:pt idx="0">
                  <c:v>0.01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93-4676-8F19-D94D976EED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утрата трудоспособности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0%</c:formatCode>
                <c:ptCount val="2"/>
                <c:pt idx="0">
                  <c:v>0.02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93-4676-8F19-D94D976EED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потеря работы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0%</c:formatCode>
                <c:ptCount val="2"/>
                <c:pt idx="0">
                  <c:v>0.26</c:v>
                </c:pt>
                <c:pt idx="1">
                  <c:v>0.34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93-4676-8F19-D94D976EED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беременность и рода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Лист1!$E$2:$E$3</c:f>
              <c:numCache>
                <c:formatCode>0%</c:formatCode>
                <c:ptCount val="2"/>
                <c:pt idx="0">
                  <c:v>0.34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93-4676-8F19-D94D976EED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уход за ребенком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Лист1!$F$2:$F$3</c:f>
              <c:numCache>
                <c:formatCode>0%</c:formatCode>
                <c:ptCount val="2"/>
                <c:pt idx="0">
                  <c:v>0.37</c:v>
                </c:pt>
                <c:pt idx="1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93-4676-8F19-D94D976EED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23809071"/>
        <c:axId val="732924879"/>
      </c:barChart>
      <c:catAx>
        <c:axId val="82380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2924879"/>
        <c:crosses val="autoZero"/>
        <c:auto val="1"/>
        <c:lblAlgn val="ctr"/>
        <c:lblOffset val="100"/>
        <c:noMultiLvlLbl val="0"/>
      </c:catAx>
      <c:valAx>
        <c:axId val="732924879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2380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98374280445138E-2"/>
          <c:y val="0.77042060890305741"/>
          <c:w val="0.97329314044640391"/>
          <c:h val="0.21046399733488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588451399200548E-2"/>
          <c:y val="8.459466720546735E-2"/>
          <c:w val="0.94482309720159896"/>
          <c:h val="0.69021699309254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Лист1!$D$9</c:f>
              <c:strCache>
                <c:ptCount val="1"/>
                <c:pt idx="0">
                  <c:v>традиционно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Лист1!$E$9:$F$9</c:f>
              <c:numCache>
                <c:formatCode>0.0%</c:formatCode>
                <c:ptCount val="2"/>
                <c:pt idx="0">
                  <c:v>0.39</c:v>
                </c:pt>
                <c:pt idx="1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64-46F4-A564-9FDECEF5430E}"/>
            </c:ext>
          </c:extLst>
        </c:ser>
        <c:ser>
          <c:idx val="1"/>
          <c:order val="1"/>
          <c:tx>
            <c:strRef>
              <c:f>Лист1!$D$10</c:f>
              <c:strCache>
                <c:ptCount val="1"/>
                <c:pt idx="0">
                  <c:v>электронно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Лист1!$E$10:$F$10</c:f>
              <c:numCache>
                <c:formatCode>0.0%</c:formatCode>
                <c:ptCount val="2"/>
                <c:pt idx="0">
                  <c:v>0.59599999999999997</c:v>
                </c:pt>
                <c:pt idx="1">
                  <c:v>0.70499999999999996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64-46F4-A564-9FDECEF5430E}"/>
            </c:ext>
          </c:extLst>
        </c:ser>
        <c:ser>
          <c:idx val="2"/>
          <c:order val="2"/>
          <c:tx>
            <c:strRef>
              <c:f>Лист1!$D$11</c:f>
              <c:strCache>
                <c:ptCount val="1"/>
                <c:pt idx="0">
                  <c:v>композитно</c:v>
                </c:pt>
              </c:strCache>
            </c:strRef>
          </c:tx>
          <c:spPr>
            <a:solidFill>
              <a:srgbClr val="0D5369"/>
            </a:solidFill>
            <a:ln>
              <a:solidFill>
                <a:srgbClr val="0D5369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Лист1!$E$8:$F$8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Лист1!$E$11:$F$11</c:f>
              <c:numCache>
                <c:formatCode>0.0%</c:formatCode>
                <c:ptCount val="2"/>
                <c:pt idx="0">
                  <c:v>1.4E-2</c:v>
                </c:pt>
                <c:pt idx="1">
                  <c:v>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564-46F4-A564-9FDECEF5430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8307088"/>
        <c:axId val="1968061008"/>
      </c:barChart>
      <c:catAx>
        <c:axId val="1968307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68061008"/>
        <c:crosses val="autoZero"/>
        <c:auto val="1"/>
        <c:lblAlgn val="ctr"/>
        <c:lblOffset val="100"/>
        <c:noMultiLvlLbl val="0"/>
      </c:catAx>
      <c:valAx>
        <c:axId val="19680610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96830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245689477266979"/>
          <c:y val="0.87057282357460219"/>
          <c:w val="0.53508601297111424"/>
          <c:h val="8.9949665062846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593147614383E-2"/>
          <c:y val="3.6835394492908222E-2"/>
          <c:w val="0.8882087785407502"/>
          <c:h val="0.705937432753877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заявок на возврат (тыс.)</c:v>
                </c:pt>
              </c:strCache>
            </c:strRef>
          </c:tx>
          <c:spPr>
            <a:solidFill>
              <a:srgbClr val="00669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12 месяцев 2023 года</c:v>
                </c:pt>
                <c:pt idx="1">
                  <c:v>12 месяцев 2024 года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2"/>
                <c:pt idx="0">
                  <c:v>84.2</c:v>
                </c:pt>
                <c:pt idx="1">
                  <c:v>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E2-4949-92EF-DC576B26E87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 (тыс.чел.)</c:v>
                </c:pt>
              </c:strCache>
            </c:strRef>
          </c:tx>
          <c:spPr>
            <a:solidFill>
              <a:srgbClr val="7F6000">
                <a:alpha val="70000"/>
              </a:srgb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12 месяцев 2023 года</c:v>
                </c:pt>
                <c:pt idx="1">
                  <c:v>12 месяцев 2024 года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2"/>
                <c:pt idx="0">
                  <c:v>134.80000000000001</c:v>
                </c:pt>
                <c:pt idx="1">
                  <c:v>402.4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E2-4949-92EF-DC576B26E87D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415704608"/>
        <c:axId val="415701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возврата СО (млрд.тг)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8482984818265544E-2"/>
                  <c:y val="-4.01542143501646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E2-4949-92EF-DC576B26E87D}"/>
                </c:ext>
              </c:extLst>
            </c:dLbl>
            <c:dLbl>
              <c:idx val="1"/>
              <c:layout>
                <c:manualLayout>
                  <c:x val="-7.8482984818265544E-2"/>
                  <c:y val="-4.394413311319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E2-4949-92EF-DC576B26E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12 месяцев 2023 года</c:v>
                </c:pt>
                <c:pt idx="1">
                  <c:v>12 месяцев 2024 года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2"/>
                <c:pt idx="0" formatCode="0.0">
                  <c:v>1</c:v>
                </c:pt>
                <c:pt idx="1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E2-4949-92EF-DC576B26E8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5719168"/>
        <c:axId val="415726656"/>
      </c:lineChart>
      <c:catAx>
        <c:axId val="41570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15701696"/>
        <c:crosses val="autoZero"/>
        <c:auto val="1"/>
        <c:lblAlgn val="ctr"/>
        <c:lblOffset val="100"/>
        <c:noMultiLvlLbl val="0"/>
      </c:catAx>
      <c:valAx>
        <c:axId val="415701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04608"/>
        <c:crosses val="autoZero"/>
        <c:crossBetween val="between"/>
      </c:valAx>
      <c:valAx>
        <c:axId val="415726656"/>
        <c:scaling>
          <c:orientation val="minMax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19168"/>
        <c:crosses val="max"/>
        <c:crossBetween val="between"/>
      </c:valAx>
      <c:catAx>
        <c:axId val="4157191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57266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710846436784208E-2"/>
          <c:y val="0.83594874101685335"/>
          <c:w val="0.96009356513681654"/>
          <c:h val="0.13225950171703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B2B2B2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9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F76-4287-B5A4-A7161C2C06E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F76-4287-B5A4-A7161C2C06E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0.95299999999999996</c:v>
                </c:pt>
                <c:pt idx="1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76-4287-B5A4-A7161C2C0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Лист1!$E$8</c:f>
              <c:strCache>
                <c:ptCount val="1"/>
                <c:pt idx="0">
                  <c:v>СО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Лист1!$D$9:$D$11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Лист1!$E$9:$E$11</c:f>
              <c:numCache>
                <c:formatCode>General</c:formatCode>
                <c:ptCount val="3"/>
                <c:pt idx="0">
                  <c:v>432.3</c:v>
                </c:pt>
                <c:pt idx="1">
                  <c:v>538</c:v>
                </c:pt>
                <c:pt idx="2">
                  <c:v>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EF-4FE7-927C-F9984E445A6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3266895"/>
        <c:axId val="773019391"/>
      </c:barChart>
      <c:catAx>
        <c:axId val="7932668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73019391"/>
        <c:crosses val="autoZero"/>
        <c:auto val="1"/>
        <c:lblAlgn val="ctr"/>
        <c:lblOffset val="100"/>
        <c:noMultiLvlLbl val="0"/>
      </c:catAx>
      <c:valAx>
        <c:axId val="77301939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932668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2056371906615"/>
          <c:y val="0.17914418924700828"/>
          <c:w val="0.5518302811845569"/>
          <c:h val="0.7404705297687049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66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51C-4902-88F7-CBC0698E17F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51C-4902-88F7-CBC0698E17F7}"/>
              </c:ext>
            </c:extLst>
          </c:dPt>
          <c:dPt>
            <c:idx val="2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51C-4902-88F7-CBC0698E17F7}"/>
              </c:ext>
            </c:extLst>
          </c:dPt>
          <c:dPt>
            <c:idx val="3"/>
            <c:bubble3D val="0"/>
            <c:spPr>
              <a:solidFill>
                <a:srgbClr val="FFCA2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51C-4902-88F7-CBC0698E17F7}"/>
              </c:ext>
            </c:extLst>
          </c:dPt>
          <c:dPt>
            <c:idx val="4"/>
            <c:bubble3D val="0"/>
            <c:spPr>
              <a:solidFill>
                <a:srgbClr val="F9D9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51C-4902-88F7-CBC0698E17F7}"/>
              </c:ext>
            </c:extLst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51C-4902-88F7-CBC0698E17F7}"/>
              </c:ext>
            </c:extLst>
          </c:dPt>
          <c:dPt>
            <c:idx val="6"/>
            <c:bubble3D val="0"/>
            <c:spPr>
              <a:solidFill>
                <a:srgbClr val="9DC3E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51C-4902-88F7-CBC0698E17F7}"/>
              </c:ext>
            </c:extLst>
          </c:dPt>
          <c:dLbls>
            <c:dLbl>
              <c:idx val="0"/>
              <c:layout>
                <c:manualLayout>
                  <c:x val="0.24132371545037745"/>
                  <c:y val="0.12571953008889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6C223E95-F6FE-4596-BD16-DC634FDB9019}" type="CATEGORYNAME">
                      <a:rPr lang="ru-RU" sz="100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000" baseline="0" dirty="0"/>
                      <a:t>; </a:t>
                    </a:r>
                    <a:fld id="{A50A7055-29EF-4BE1-A278-81109CAAA8DC}" type="VALUE">
                      <a:rPr lang="ru-RU" sz="1000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84346419858785"/>
                      <c:h val="0.2367427526970351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51C-4902-88F7-CBC0698E17F7}"/>
                </c:ext>
              </c:extLst>
            </c:dLbl>
            <c:dLbl>
              <c:idx val="1"/>
              <c:layout>
                <c:manualLayout>
                  <c:x val="-0.15580296268691826"/>
                  <c:y val="0.275253017603218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026268480675557"/>
                      <c:h val="0.24959391466265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51C-4902-88F7-CBC0698E17F7}"/>
                </c:ext>
              </c:extLst>
            </c:dLbl>
            <c:dLbl>
              <c:idx val="2"/>
              <c:layout>
                <c:manualLayout>
                  <c:x val="-0.17171845521358375"/>
                  <c:y val="-2.5134085369791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89218032833047"/>
                      <c:h val="0.1743195594469315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51C-4902-88F7-CBC0698E17F7}"/>
                </c:ext>
              </c:extLst>
            </c:dLbl>
            <c:dLbl>
              <c:idx val="3"/>
              <c:layout>
                <c:manualLayout>
                  <c:x val="-0.21825247092613972"/>
                  <c:y val="-0.23817548439343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1" u="none" strike="noStrike" kern="1200" baseline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3053A63-AEFB-437D-B303-454FE5DF3B0F}" type="CATEGORYNAME">
                      <a:rPr lang="ru-RU" sz="100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[ИМЯ КАТЕГОРИИ]</a:t>
                    </a:fld>
                    <a:r>
                      <a:rPr lang="ru-RU" sz="1000" baseline="0" dirty="0"/>
                      <a:t>; </a:t>
                    </a:r>
                    <a:fld id="{EDF9CC6B-A744-4FC7-A240-F26970CECA99}" type="VALUE">
                      <a:rPr lang="ru-RU" sz="1000" baseline="0"/>
                      <a:pPr>
                        <a:defRPr sz="1000" i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pPr>
                      <a:t>[ЗНАЧЕНИЕ]</a:t>
                    </a:fld>
                    <a:endParaRPr lang="ru-RU" sz="10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268465069129614"/>
                      <c:h val="0.284804718731896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51C-4902-88F7-CBC0698E17F7}"/>
                </c:ext>
              </c:extLst>
            </c:dLbl>
            <c:dLbl>
              <c:idx val="4"/>
              <c:layout>
                <c:manualLayout>
                  <c:x val="4.0407386027651843E-2"/>
                  <c:y val="-0.144790050683068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507706401423369"/>
                      <c:h val="0.2241260391557667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D51C-4902-88F7-CBC0698E17F7}"/>
                </c:ext>
              </c:extLst>
            </c:dLbl>
            <c:dLbl>
              <c:idx val="5"/>
              <c:layout>
                <c:manualLayout>
                  <c:x val="0.32012821590889301"/>
                  <c:y val="-0.218197052851456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437636251629466"/>
                      <c:h val="0.18422407987005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51C-4902-88F7-CBC0698E17F7}"/>
                </c:ext>
              </c:extLst>
            </c:dLbl>
            <c:dLbl>
              <c:idx val="6"/>
              <c:layout>
                <c:manualLayout>
                  <c:x val="0.32175406415144392"/>
                  <c:y val="-2.744144584494352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1" u="none" strike="noStrike" kern="1200" baseline="0">
                      <a:solidFill>
                        <a:srgbClr val="00206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52115329120963"/>
                      <c:h val="0.12281605324670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D51C-4902-88F7-CBC0698E17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1" u="none" strike="noStrike" kern="1200" baseline="0">
                    <a:solidFill>
                      <a:srgbClr val="00206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7"/>
                <c:pt idx="0">
                  <c:v>по беременности и родам</c:v>
                </c:pt>
                <c:pt idx="1">
                  <c:v>по потере работы</c:v>
                </c:pt>
                <c:pt idx="2">
                  <c:v>по уходу за ребенком</c:v>
                </c:pt>
                <c:pt idx="3">
                  <c:v>социальные отчисления</c:v>
                </c:pt>
                <c:pt idx="4">
                  <c:v>по утрате трудоспособности</c:v>
                </c:pt>
                <c:pt idx="5">
                  <c:v>по потере кормильца</c:v>
                </c:pt>
                <c:pt idx="6">
                  <c:v>прочее</c:v>
                </c:pt>
              </c:strCache>
            </c:strRef>
          </c:cat>
          <c:val>
            <c:numRef>
              <c:f>Лист1!$B$2:$B$10</c:f>
              <c:numCache>
                <c:formatCode>0.0%</c:formatCode>
                <c:ptCount val="7"/>
                <c:pt idx="0">
                  <c:v>0.8</c:v>
                </c:pt>
                <c:pt idx="1">
                  <c:v>5.3999999999999999E-2</c:v>
                </c:pt>
                <c:pt idx="2">
                  <c:v>5.2999999999999999E-2</c:v>
                </c:pt>
                <c:pt idx="3">
                  <c:v>3.5000000000000003E-2</c:v>
                </c:pt>
                <c:pt idx="4">
                  <c:v>5.0000000000000001E-3</c:v>
                </c:pt>
                <c:pt idx="5">
                  <c:v>2E-3</c:v>
                </c:pt>
                <c:pt idx="6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51C-4902-88F7-CBC0698E17F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86177967495061"/>
          <c:y val="0.10027098735171967"/>
          <c:w val="0.4653193279016245"/>
          <c:h val="0.7074913976392268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4CB-4EB4-8F86-2B5DC90DC5F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AC-4D9C-A59E-36CE19825C2D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4CB-4EB4-8F86-2B5DC90DC5F8}"/>
              </c:ext>
            </c:extLst>
          </c:dPt>
          <c:dPt>
            <c:idx val="3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AC-4D9C-A59E-36CE19825C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BAC-4D9C-A59E-36CE19825C2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4CB-4EB4-8F86-2B5DC90DC5F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4CB-4EB4-8F86-2B5DC90DC5F8}"/>
              </c:ext>
            </c:extLst>
          </c:dPt>
          <c:dPt>
            <c:idx val="7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4CB-4EB4-8F86-2B5DC90DC5F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9BD-4CB2-85B6-D3B4DF192845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BAC-4D9C-A59E-36CE19825C2D}"/>
                </c:ext>
              </c:extLst>
            </c:dLbl>
            <c:dLbl>
              <c:idx val="3"/>
              <c:layout>
                <c:manualLayout>
                  <c:x val="-1.6065457605349987E-2"/>
                  <c:y val="-7.00686047041964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AC-4D9C-A59E-36CE19825C2D}"/>
                </c:ext>
              </c:extLst>
            </c:dLbl>
            <c:dLbl>
              <c:idx val="4"/>
              <c:layout>
                <c:manualLayout>
                  <c:x val="2.8122854801922097E-2"/>
                  <c:y val="2.802744188167858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AC-4D9C-A59E-36CE19825C2D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F-54CB-4EB4-8F86-2B5DC90DC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решения вынесены в пользу ГФСС</c:v>
                </c:pt>
                <c:pt idx="1">
                  <c:v>отказано в иске</c:v>
                </c:pt>
                <c:pt idx="2">
                  <c:v>заключены медиативные соглашения</c:v>
                </c:pt>
                <c:pt idx="3">
                  <c:v>заключено мировое соглашение </c:v>
                </c:pt>
                <c:pt idx="4">
                  <c:v>прекращено производство по делу в связи с погашением сумм переплаты</c:v>
                </c:pt>
                <c:pt idx="5">
                  <c:v>оставлены судом без рассмотрения в связи с погашением сумм переплаты </c:v>
                </c:pt>
                <c:pt idx="6">
                  <c:v>возвращены в связи с полным погашением сумм переплаты</c:v>
                </c:pt>
                <c:pt idx="7">
                  <c:v>на рассмотрении</c:v>
                </c:pt>
                <c:pt idx="8">
                  <c:v>производство прекращено, в связи с исполнением поставщиком договорных обязательств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200</c:v>
                </c:pt>
                <c:pt idx="1">
                  <c:v>1</c:v>
                </c:pt>
                <c:pt idx="2">
                  <c:v>116</c:v>
                </c:pt>
                <c:pt idx="3">
                  <c:v>7</c:v>
                </c:pt>
                <c:pt idx="4">
                  <c:v>12</c:v>
                </c:pt>
                <c:pt idx="5">
                  <c:v>11</c:v>
                </c:pt>
                <c:pt idx="6">
                  <c:v>8</c:v>
                </c:pt>
                <c:pt idx="7">
                  <c:v>45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C-4D9C-A59E-36CE19825C2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41230614790699"/>
          <c:y val="5.1866951305813966E-2"/>
          <c:w val="0.33963384928807105"/>
          <c:h val="0.91192247653713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13781725807693E-2"/>
          <c:y val="6.6018173191612434E-2"/>
          <c:w val="0.86455593663997898"/>
          <c:h val="0.59776617117277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'ИУ с переоценкой'!$B$5</c:f>
              <c:strCache>
                <c:ptCount val="1"/>
                <c:pt idx="0">
                  <c:v>Активы ГФСС, размещенные в финансовые инструменты,  на конец периода (млрд.тг)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0.3144805336832895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переоценкой'!$D$4:$K$4</c:f>
              <c:numCache>
                <c:formatCode>General</c:formatCode>
                <c:ptCount val="4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'ИУ с переоценкой'!$D$5:$K$5</c:f>
              <c:numCache>
                <c:formatCode>_ * #\ ##0.0_)\ _₽_ ;_ * \(#\ ##0.0\)\ _₽_ ;_ * "-"??_)\ _₽_ ;_ @_ </c:formatCode>
                <c:ptCount val="4"/>
                <c:pt idx="0">
                  <c:v>1215.5957601077623</c:v>
                </c:pt>
                <c:pt idx="1">
                  <c:v>1314.1</c:v>
                </c:pt>
                <c:pt idx="2" formatCode="General">
                  <c:v>1150.3</c:v>
                </c:pt>
                <c:pt idx="3" formatCode="General">
                  <c:v>938.2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20-420D-A2CC-5257004EFB36}"/>
            </c:ext>
          </c:extLst>
        </c:ser>
        <c:ser>
          <c:idx val="1"/>
          <c:order val="1"/>
          <c:tx>
            <c:strRef>
              <c:f>'ИУ с переоценкой'!$B$6</c:f>
              <c:strCache>
                <c:ptCount val="1"/>
                <c:pt idx="0">
                  <c:v>Инвестиционный доход за отчетный период (млрд.тг)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1.38888888888888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0-420D-A2CC-5257004EFB36}"/>
                </c:ext>
              </c:extLst>
            </c:dLbl>
            <c:dLbl>
              <c:idx val="1"/>
              <c:layout>
                <c:manualLayout>
                  <c:x val="0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20-420D-A2CC-5257004EFB3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переоценкой'!$D$4:$K$4</c:f>
              <c:numCache>
                <c:formatCode>General</c:formatCode>
                <c:ptCount val="4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'ИУ с переоценкой'!$D$6:$K$6</c:f>
              <c:numCache>
                <c:formatCode>_ * #\ ##0.0_)\ _₽_ ;_ * \(#\ ##0.0\)\ _₽_ ;_ * "-"??_)\ _₽_ ;_ @_ </c:formatCode>
                <c:ptCount val="4"/>
                <c:pt idx="0" formatCode="General">
                  <c:v>122.9</c:v>
                </c:pt>
                <c:pt idx="1">
                  <c:v>130.5</c:v>
                </c:pt>
                <c:pt idx="2" formatCode="General">
                  <c:v>95.9</c:v>
                </c:pt>
                <c:pt idx="3" formatCode="General">
                  <c:v>146.9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99266655"/>
        <c:axId val="1"/>
      </c:barChart>
      <c:lineChart>
        <c:grouping val="standard"/>
        <c:varyColors val="0"/>
        <c:ser>
          <c:idx val="2"/>
          <c:order val="2"/>
          <c:tx>
            <c:strRef>
              <c:f>'ИУ с переоценкой'!$B$7</c:f>
              <c:strCache>
                <c:ptCount val="1"/>
                <c:pt idx="0">
                  <c:v>Доходность активов за отчетный период, в %</c:v>
                </c:pt>
              </c:strCache>
            </c:strRef>
          </c:tx>
          <c:spPr>
            <a:ln w="19050" cap="rnd" cmpd="sng" algn="ctr">
              <a:solidFill>
                <a:srgbClr val="FFC000"/>
              </a:solidFill>
              <a:prstDash val="solid"/>
              <a:round/>
            </a:ln>
            <a:effectLst/>
          </c:spPr>
          <c:marker>
            <c:symbol val="diamond"/>
            <c:size val="7"/>
            <c:spPr>
              <a:solidFill>
                <a:srgbClr val="FFC000"/>
              </a:solidFill>
              <a:ln w="6350" cap="flat" cmpd="sng" algn="ctr">
                <a:solidFill>
                  <a:srgbClr val="FFC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1.3888888888888888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0-420D-A2CC-5257004EFB36}"/>
                </c:ext>
              </c:extLst>
            </c:dLbl>
            <c:dLbl>
              <c:idx val="1"/>
              <c:layout>
                <c:manualLayout>
                  <c:x val="-1.1111111111111162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0-420D-A2CC-5257004EFB36}"/>
                </c:ext>
              </c:extLst>
            </c:dLbl>
            <c:dLbl>
              <c:idx val="2"/>
              <c:layout>
                <c:manualLayout>
                  <c:x val="-9.544764224194115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0-420D-A2CC-5257004EFB3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'ИУ с переоценкой'!$D$4:$K$4</c:f>
              <c:numCache>
                <c:formatCode>General</c:formatCode>
                <c:ptCount val="4"/>
                <c:pt idx="0" formatCode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'ИУ с переоценкой'!$D$7:$K$7</c:f>
              <c:numCache>
                <c:formatCode>_ * #\ ##0.00_)\ _₽_ ;_ * \(#\ ##0.00\)\ _₽_ ;_ * "-"??_)\ _₽_ ;_ @_ </c:formatCode>
                <c:ptCount val="4"/>
                <c:pt idx="0" formatCode="General">
                  <c:v>11.02</c:v>
                </c:pt>
                <c:pt idx="1">
                  <c:v>10.7</c:v>
                </c:pt>
                <c:pt idx="2" formatCode="General">
                  <c:v>7.3</c:v>
                </c:pt>
                <c:pt idx="3" formatCode="General">
                  <c:v>12.8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E20-420D-A2CC-5257004EFB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1999266655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999266655"/>
        <c:crosses val="autoZero"/>
        <c:crossBetween val="between"/>
      </c:valAx>
      <c:catAx>
        <c:axId val="3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3"/>
        <c:crosses val="max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380714349629018"/>
          <c:w val="0.99876579646956543"/>
          <c:h val="0.247278706020167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690540025056901E-2"/>
          <c:y val="5.0673639687803876E-2"/>
          <c:w val="0.89232719213300127"/>
          <c:h val="0.94932624477300709"/>
        </c:manualLayout>
      </c:layout>
      <c:pie3DChart>
        <c:varyColors val="1"/>
        <c:ser>
          <c:idx val="0"/>
          <c:order val="0"/>
          <c:tx>
            <c:strRef>
              <c:f>'диаграмма 3'!$AD$6</c:f>
              <c:strCache>
                <c:ptCount val="1"/>
                <c:pt idx="0">
                  <c:v>на 01.01.2022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6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3'!$AD$7:$AD$13</c:f>
            </c:numRef>
          </c:val>
          <c:extLst>
            <c:ext xmlns:c16="http://schemas.microsoft.com/office/drawing/2014/chart" uri="{C3380CC4-5D6E-409C-BE32-E72D297353CC}">
              <c16:uniqueId val="{00000007-4352-4055-A333-ABE64EB98876}"/>
            </c:ext>
          </c:extLst>
        </c:ser>
        <c:ser>
          <c:idx val="1"/>
          <c:order val="1"/>
          <c:tx>
            <c:strRef>
              <c:f>'диаграмма 3'!$AE$6</c:f>
              <c:strCache>
                <c:ptCount val="1"/>
                <c:pt idx="0">
                  <c:v>на 01.04.2022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8-4352-4055-A333-ABE64EB9887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352-4055-A333-ABE64EB9887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A-4352-4055-A333-ABE64EB98876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B-4352-4055-A333-ABE64EB98876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C-4352-4055-A333-ABE64EB98876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D-4352-4055-A333-ABE64EB98876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E-4352-4055-A333-ABE64EB9887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3'!$AE$7:$AE$13</c:f>
            </c:numRef>
          </c:val>
          <c:extLst>
            <c:ext xmlns:c16="http://schemas.microsoft.com/office/drawing/2014/chart" uri="{C3380CC4-5D6E-409C-BE32-E72D297353CC}">
              <c16:uniqueId val="{0000000F-4352-4055-A333-ABE64EB98876}"/>
            </c:ext>
          </c:extLst>
        </c:ser>
        <c:ser>
          <c:idx val="2"/>
          <c:order val="2"/>
          <c:tx>
            <c:strRef>
              <c:f>'диаграмма 3'!$AF$6</c:f>
              <c:strCache>
                <c:ptCount val="1"/>
                <c:pt idx="0">
                  <c:v>на 01.01.2024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4352-4055-A333-ABE64EB98876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4352-4055-A333-ABE64EB9887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4352-4055-A333-ABE64EB98876}"/>
              </c:ext>
            </c:extLst>
          </c:dPt>
          <c:dPt>
            <c:idx val="3"/>
            <c:bubble3D val="0"/>
            <c:spPr>
              <a:solidFill>
                <a:srgbClr val="0D536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4352-4055-A333-ABE64EB98876}"/>
              </c:ext>
            </c:extLst>
          </c:dPt>
          <c:dPt>
            <c:idx val="4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4352-4055-A333-ABE64EB9887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4352-4055-A333-ABE64EB9887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4352-4055-A333-ABE64EB98876}"/>
              </c:ext>
            </c:extLst>
          </c:dPt>
          <c:dLbls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3-4352-4055-A333-ABE64EB9887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7-4352-4055-A333-ABE64EB98876}"/>
                </c:ext>
              </c:extLst>
            </c:dLbl>
            <c:dLbl>
              <c:idx val="4"/>
              <c:layout>
                <c:manualLayout>
                  <c:x val="2.0663809046879505E-2"/>
                  <c:y val="2.6218383856309892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050" b="1"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0,1%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876490804333797"/>
                      <c:h val="0.111958860654192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4352-4055-A333-ABE64EB9887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'диаграмма 3'!$A$7:$AC$13</c:f>
              <c:strCache>
                <c:ptCount val="7"/>
                <c:pt idx="0">
                  <c:v>Ноты НБ РК</c:v>
                </c:pt>
                <c:pt idx="1">
                  <c:v>ГЦБ (МФ РК)</c:v>
                </c:pt>
                <c:pt idx="2">
                  <c:v>Агентские облигации</c:v>
                </c:pt>
                <c:pt idx="3">
                  <c:v>Облигации МФО</c:v>
                </c:pt>
                <c:pt idx="4">
                  <c:v>Депозиты НБРК</c:v>
                </c:pt>
                <c:pt idx="5">
                  <c:v>Наличные</c:v>
                </c:pt>
                <c:pt idx="6">
                  <c:v>Обратное репо</c:v>
                </c:pt>
              </c:strCache>
            </c:strRef>
          </c:cat>
          <c:val>
            <c:numRef>
              <c:f>'диаграмма 3'!$AF$7:$AF$13</c:f>
              <c:numCache>
                <c:formatCode>0.0%</c:formatCode>
                <c:ptCount val="7"/>
                <c:pt idx="1">
                  <c:v>0.60599999999999998</c:v>
                </c:pt>
                <c:pt idx="2">
                  <c:v>0.25</c:v>
                </c:pt>
                <c:pt idx="3">
                  <c:v>0.14199999999999999</c:v>
                </c:pt>
                <c:pt idx="4">
                  <c:v>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4352-4055-A333-ABE64EB9887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42831080254435E-2"/>
          <c:y val="2.2668583084149974E-2"/>
          <c:w val="0.36258966912958263"/>
          <c:h val="0.97733141691585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 государственной закупки по плану  (млн. тенге)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FC00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2520-443B-A694-1B2BF55C8FB2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19050">
                <a:solidFill>
                  <a:srgbClr val="FF66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520-443B-A694-1B2BF55C8FB2}"/>
              </c:ext>
            </c:extLst>
          </c:dPt>
          <c:dPt>
            <c:idx val="2"/>
            <c:bubble3D val="0"/>
            <c:spPr>
              <a:solidFill>
                <a:srgbClr val="0088B8"/>
              </a:solidFill>
              <a:ln w="28575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520-443B-A694-1B2BF55C8FB2}"/>
              </c:ext>
            </c:extLst>
          </c:dPt>
          <c:dLbls>
            <c:dLbl>
              <c:idx val="1"/>
              <c:layout>
                <c:manualLayout>
                  <c:x val="1.4291857740552142E-2"/>
                  <c:y val="0.12996268126724042"/>
                </c:manualLayout>
              </c:layout>
              <c:spPr>
                <a:solidFill>
                  <a:srgbClr val="FF66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20-443B-A694-1B2BF55C8FB2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520-443B-A694-1B2BF55C8F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товары</c:v>
                </c:pt>
                <c:pt idx="1">
                  <c:v>работы</c:v>
                </c:pt>
                <c:pt idx="2">
                  <c:v>услуги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</c:v>
                </c:pt>
                <c:pt idx="1">
                  <c:v>14.8</c:v>
                </c:pt>
                <c:pt idx="2">
                  <c:v>605.79999999999995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0-443B-A694-1B2BF55C8F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10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346790561586418"/>
          <c:y val="0.71829555459268613"/>
          <c:w val="0.30432155876099726"/>
          <c:h val="0.260910036515160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835166930942676E-2"/>
          <c:y val="0"/>
          <c:w val="0.48087180290318432"/>
          <c:h val="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закупок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CBD-4545-B7D2-D9EF84E3F414}"/>
              </c:ext>
            </c:extLst>
          </c:dPt>
          <c:dPt>
            <c:idx val="1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BD-4545-B7D2-D9EF84E3F414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CBD-4545-B7D2-D9EF84E3F414}"/>
              </c:ext>
            </c:extLst>
          </c:dPt>
          <c:dPt>
            <c:idx val="3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BD-4545-B7D2-D9EF84E3F41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BD-4545-B7D2-D9EF84E3F41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CBD-4545-B7D2-D9EF84E3F414}"/>
              </c:ext>
            </c:extLst>
          </c:dPt>
          <c:dPt>
            <c:idx val="6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BD-4545-B7D2-D9EF84E3F414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CBD-4545-B7D2-D9EF84E3F414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CBD-4545-B7D2-D9EF84E3F414}"/>
                </c:ext>
              </c:extLst>
            </c:dLbl>
            <c:dLbl>
              <c:idx val="4"/>
              <c:layout>
                <c:manualLayout>
                  <c:x val="-4.6461864960967887E-3"/>
                  <c:y val="-4.923436682859733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BD-4545-B7D2-D9EF84E3F414}"/>
                </c:ext>
              </c:extLst>
            </c:dLbl>
            <c:dLbl>
              <c:idx val="6"/>
              <c:layout>
                <c:manualLayout>
                  <c:x val="6.6733470198250952E-3"/>
                  <c:y val="7.965438800722228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BD-4545-B7D2-D9EF84E3F4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открытый конкурс</c:v>
                </c:pt>
                <c:pt idx="1">
                  <c:v>запрос ценовых предложений</c:v>
                </c:pt>
                <c:pt idx="2">
                  <c:v>из одного источника, путем прямого заключения договора</c:v>
                </c:pt>
                <c:pt idx="3">
                  <c:v>из одного источника  по несостоявшимся закупкам</c:v>
                </c:pt>
                <c:pt idx="4">
                  <c:v>электронный магазин</c:v>
                </c:pt>
                <c:pt idx="5">
                  <c:v>второй этап конкурса с использованием рамочн. Соглашения</c:v>
                </c:pt>
                <c:pt idx="6">
                  <c:v>конкурс с предварительным квалификационым отбором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35</c:v>
                </c:pt>
                <c:pt idx="1">
                  <c:v>101</c:v>
                </c:pt>
                <c:pt idx="2">
                  <c:v>4</c:v>
                </c:pt>
                <c:pt idx="3">
                  <c:v>52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D-4545-B7D2-D9EF84E3F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20536043953914"/>
          <c:y val="0"/>
          <c:w val="0.47265317851914146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31062000486957"/>
          <c:y val="9.904210593064626E-2"/>
          <c:w val="0.32707150396771029"/>
          <c:h val="0.704036097127922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0D536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81-4D3F-ADAC-F0BD2CF20118}"/>
              </c:ext>
            </c:extLst>
          </c:dPt>
          <c:dPt>
            <c:idx val="1"/>
            <c:bubble3D val="0"/>
            <c:spPr>
              <a:solidFill>
                <a:srgbClr val="0088B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81-4D3F-ADAC-F0BD2CF20118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81-4D3F-ADAC-F0BD2CF20118}"/>
              </c:ext>
            </c:extLst>
          </c:dPt>
          <c:dLbls>
            <c:dLbl>
              <c:idx val="0"/>
              <c:layout>
                <c:manualLayout>
                  <c:x val="6.6695550566518306E-3"/>
                  <c:y val="-1.119589331107084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81-4D3F-ADAC-F0BD2CF20118}"/>
                </c:ext>
              </c:extLst>
            </c:dLbl>
            <c:dLbl>
              <c:idx val="1"/>
              <c:layout>
                <c:manualLayout>
                  <c:x val="6.6695550566518306E-3"/>
                  <c:y val="0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81-4D3F-ADAC-F0BD2CF20118}"/>
                </c:ext>
              </c:extLst>
            </c:dLbl>
            <c:dLbl>
              <c:idx val="2"/>
              <c:layout>
                <c:manualLayout>
                  <c:x val="0"/>
                  <c:y val="1.119589331107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81-4D3F-ADAC-F0BD2CF201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от 25 до 35 лет</c:v>
                </c:pt>
                <c:pt idx="1">
                  <c:v>от 36 до 50 лет</c:v>
                </c:pt>
                <c:pt idx="2">
                  <c:v>от 51 и выше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0.3</c:v>
                </c:pt>
                <c:pt idx="1">
                  <c:v>0.53</c:v>
                </c:pt>
                <c:pt idx="2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3-49BD-AC59-AFF86E5CC1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479196946223499"/>
          <c:y val="0.24824186175857371"/>
          <c:w val="0.26889187026063932"/>
          <c:h val="0.48975027370039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882538646998723E-2"/>
          <c:y val="7.3653804084825428E-2"/>
          <c:w val="0.93378812902675457"/>
          <c:h val="0.6262583843686204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4963507036744789E-2"/>
                </c:manualLayout>
              </c:layout>
              <c:numFmt formatCode="#,##0" sourceLinked="0"/>
              <c:spPr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lang="ru-KZ"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C-422C-A700-6AFB04B039A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Абай</c:v>
                </c:pt>
                <c:pt idx="5">
                  <c:v>ЗКО</c:v>
                </c:pt>
                <c:pt idx="6">
                  <c:v>Акмолинская</c:v>
                </c:pt>
                <c:pt idx="7">
                  <c:v>Жамбылская</c:v>
                </c:pt>
                <c:pt idx="8">
                  <c:v>Костанайская</c:v>
                </c:pt>
                <c:pt idx="9">
                  <c:v>ВКО</c:v>
                </c:pt>
                <c:pt idx="10">
                  <c:v>Алматинская</c:v>
                </c:pt>
                <c:pt idx="11">
                  <c:v>г. Шымкент</c:v>
                </c:pt>
                <c:pt idx="12">
                  <c:v>Павлодарская</c:v>
                </c:pt>
                <c:pt idx="13">
                  <c:v>Мангистауская</c:v>
                </c:pt>
                <c:pt idx="14">
                  <c:v>Актюбинская</c:v>
                </c:pt>
                <c:pt idx="15">
                  <c:v>Атырауская</c:v>
                </c:pt>
                <c:pt idx="16">
                  <c:v>Туркестанская </c:v>
                </c:pt>
                <c:pt idx="17">
                  <c:v>Карагандинская</c:v>
                </c:pt>
                <c:pt idx="18">
                  <c:v>г. Астана</c:v>
                </c:pt>
                <c:pt idx="19">
                  <c:v>г. Алматы</c:v>
                </c:pt>
              </c:strCache>
            </c:strRef>
          </c:cat>
          <c:val>
            <c:numRef>
              <c:f>'СО и СВ '!$B$5:$B$24</c:f>
              <c:numCache>
                <c:formatCode>0.00</c:formatCode>
                <c:ptCount val="20"/>
                <c:pt idx="0">
                  <c:v>11.658645789999998</c:v>
                </c:pt>
                <c:pt idx="1">
                  <c:v>12.782084671749999</c:v>
                </c:pt>
                <c:pt idx="2">
                  <c:v>14.221210779209999</c:v>
                </c:pt>
                <c:pt idx="3">
                  <c:v>16.019436837840001</c:v>
                </c:pt>
                <c:pt idx="4">
                  <c:v>16.49143904364</c:v>
                </c:pt>
                <c:pt idx="5">
                  <c:v>19.536994648080004</c:v>
                </c:pt>
                <c:pt idx="6">
                  <c:v>21.683051420269997</c:v>
                </c:pt>
                <c:pt idx="7">
                  <c:v>22.829251296040002</c:v>
                </c:pt>
                <c:pt idx="8">
                  <c:v>23.850189726979998</c:v>
                </c:pt>
                <c:pt idx="9">
                  <c:v>24.505606978269999</c:v>
                </c:pt>
                <c:pt idx="10">
                  <c:v>25.186476555149998</c:v>
                </c:pt>
                <c:pt idx="11">
                  <c:v>25.51163112767</c:v>
                </c:pt>
                <c:pt idx="12">
                  <c:v>26.609092521190004</c:v>
                </c:pt>
                <c:pt idx="13">
                  <c:v>28.371567523350002</c:v>
                </c:pt>
                <c:pt idx="14">
                  <c:v>29.464620957090002</c:v>
                </c:pt>
                <c:pt idx="15">
                  <c:v>29.810567689840003</c:v>
                </c:pt>
                <c:pt idx="16">
                  <c:v>33.31703747817</c:v>
                </c:pt>
                <c:pt idx="17">
                  <c:v>38.604348893400001</c:v>
                </c:pt>
                <c:pt idx="18">
                  <c:v>82.04729522113</c:v>
                </c:pt>
                <c:pt idx="19">
                  <c:v>123.29359070460001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3-41C1-B67E-C7E12C83C9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9056975"/>
        <c:axId val="75435871"/>
      </c:barChart>
      <c:lineChart>
        <c:grouping val="standard"/>
        <c:varyColors val="0"/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3255286959518971E-2"/>
                  <c:y val="-7.8285195325188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89F-458C-8EAB-53A2271E8FC0}"/>
                </c:ext>
              </c:extLst>
            </c:dLbl>
            <c:dLbl>
              <c:idx val="1"/>
              <c:layout>
                <c:manualLayout>
                  <c:x val="-2.7042015994904928E-2"/>
                  <c:y val="-6.14473884826748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9F-458C-8EAB-53A2271E8FC0}"/>
                </c:ext>
              </c:extLst>
            </c:dLbl>
            <c:dLbl>
              <c:idx val="2"/>
              <c:layout>
                <c:manualLayout>
                  <c:x val="-2.5148651477211941E-2"/>
                  <c:y val="-6.14473884826749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9F-458C-8EAB-53A2271E8FC0}"/>
                </c:ext>
              </c:extLst>
            </c:dLbl>
            <c:dLbl>
              <c:idx val="3"/>
              <c:layout>
                <c:manualLayout>
                  <c:x val="-2.7042015994904911E-2"/>
                  <c:y val="-7.8285195325188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89F-458C-8EAB-53A2271E8FC0}"/>
                </c:ext>
              </c:extLst>
            </c:dLbl>
            <c:dLbl>
              <c:idx val="4"/>
              <c:layout>
                <c:manualLayout>
                  <c:x val="-2.3255286959518971E-2"/>
                  <c:y val="-8.249464703581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89F-458C-8EAB-53A2271E8FC0}"/>
                </c:ext>
              </c:extLst>
            </c:dLbl>
            <c:dLbl>
              <c:idx val="5"/>
              <c:layout>
                <c:manualLayout>
                  <c:x val="-2.7042015994904911E-2"/>
                  <c:y val="-8.24946470358167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89F-458C-8EAB-53A2271E8FC0}"/>
                </c:ext>
              </c:extLst>
            </c:dLbl>
            <c:dLbl>
              <c:idx val="6"/>
              <c:layout>
                <c:manualLayout>
                  <c:x val="-2.7042015994904911E-2"/>
                  <c:y val="-8.670409874644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9F-458C-8EAB-53A2271E8FC0}"/>
                </c:ext>
              </c:extLst>
            </c:dLbl>
            <c:dLbl>
              <c:idx val="7"/>
              <c:layout>
                <c:manualLayout>
                  <c:x val="-2.7042015994904911E-2"/>
                  <c:y val="-8.670409874644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89F-458C-8EAB-53A2271E8FC0}"/>
                </c:ext>
              </c:extLst>
            </c:dLbl>
            <c:dLbl>
              <c:idx val="8"/>
              <c:layout>
                <c:manualLayout>
                  <c:x val="-2.3255286959519041E-2"/>
                  <c:y val="-9.5123002167701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9F-458C-8EAB-53A2271E8FC0}"/>
                </c:ext>
              </c:extLst>
            </c:dLbl>
            <c:dLbl>
              <c:idx val="9"/>
              <c:layout>
                <c:manualLayout>
                  <c:x val="-2.7042015994904842E-2"/>
                  <c:y val="-9.091355045707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9F-458C-8EAB-53A2271E8FC0}"/>
                </c:ext>
              </c:extLst>
            </c:dLbl>
            <c:dLbl>
              <c:idx val="10"/>
              <c:layout>
                <c:manualLayout>
                  <c:x val="-2.704201599490498E-2"/>
                  <c:y val="-9.5123002167701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9F-458C-8EAB-53A2271E8FC0}"/>
                </c:ext>
              </c:extLst>
            </c:dLbl>
            <c:dLbl>
              <c:idx val="11"/>
              <c:layout>
                <c:manualLayout>
                  <c:x val="-2.704201599490498E-2"/>
                  <c:y val="-8.67040987464451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9F-458C-8EAB-53A2271E8FC0}"/>
                </c:ext>
              </c:extLst>
            </c:dLbl>
            <c:dLbl>
              <c:idx val="12"/>
              <c:layout>
                <c:manualLayout>
                  <c:x val="-2.704201599490498E-2"/>
                  <c:y val="-9.51230021677019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89F-458C-8EAB-53A2271E8FC0}"/>
                </c:ext>
              </c:extLst>
            </c:dLbl>
            <c:dLbl>
              <c:idx val="13"/>
              <c:layout>
                <c:manualLayout>
                  <c:x val="-3.2722109547983817E-2"/>
                  <c:y val="-9.091355045707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9F-458C-8EAB-53A2271E8FC0}"/>
                </c:ext>
              </c:extLst>
            </c:dLbl>
            <c:dLbl>
              <c:idx val="14"/>
              <c:layout>
                <c:manualLayout>
                  <c:x val="-2.7042015994904911E-2"/>
                  <c:y val="-9.09135504570736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89F-458C-8EAB-53A2271E8FC0}"/>
                </c:ext>
              </c:extLst>
            </c:dLbl>
            <c:dLbl>
              <c:idx val="15"/>
              <c:layout>
                <c:manualLayout>
                  <c:x val="-2.7042015994904911E-2"/>
                  <c:y val="-0.1035419055889586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89F-458C-8EAB-53A2271E8FC0}"/>
                </c:ext>
              </c:extLst>
            </c:dLbl>
            <c:dLbl>
              <c:idx val="16"/>
              <c:layout>
                <c:manualLayout>
                  <c:x val="-2.7042015994904911E-2"/>
                  <c:y val="-9.9332453878330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89F-458C-8EAB-53A2271E8FC0}"/>
                </c:ext>
              </c:extLst>
            </c:dLbl>
            <c:dLbl>
              <c:idx val="17"/>
              <c:layout>
                <c:manualLayout>
                  <c:x val="-2.7042015994904911E-2"/>
                  <c:y val="-0.1287986158527289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9F-458C-8EAB-53A2271E8FC0}"/>
                </c:ext>
              </c:extLst>
            </c:dLbl>
            <c:dLbl>
              <c:idx val="18"/>
              <c:layout>
                <c:manualLayout>
                  <c:x val="-2.9361312987168792E-2"/>
                  <c:y val="-0.229825456907809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89F-458C-8EAB-53A2271E8FC0}"/>
                </c:ext>
              </c:extLst>
            </c:dLbl>
            <c:dLbl>
              <c:idx val="19"/>
              <c:layout>
                <c:manualLayout>
                  <c:x val="-4.9533099291627209E-4"/>
                  <c:y val="-9.85498936036221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lang="ru-KZ" sz="800" b="1" i="0" u="none" strike="noStrike" kern="1200" baseline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Verdana" panose="020B060403050404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1699267809693754E-2"/>
                      <c:h val="8.10184283501664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A83-41C1-B67E-C7E12C83C9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'СО и СВ '!$A$5:$A$24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СКО</c:v>
                </c:pt>
                <c:pt idx="3">
                  <c:v>Кызылординская</c:v>
                </c:pt>
                <c:pt idx="4">
                  <c:v>Абай</c:v>
                </c:pt>
                <c:pt idx="5">
                  <c:v>ЗКО</c:v>
                </c:pt>
                <c:pt idx="6">
                  <c:v>Акмолинская</c:v>
                </c:pt>
                <c:pt idx="7">
                  <c:v>Жамбылская</c:v>
                </c:pt>
                <c:pt idx="8">
                  <c:v>Костанайская</c:v>
                </c:pt>
                <c:pt idx="9">
                  <c:v>ВКО</c:v>
                </c:pt>
                <c:pt idx="10">
                  <c:v>Алматинская</c:v>
                </c:pt>
                <c:pt idx="11">
                  <c:v>г. Шымкент</c:v>
                </c:pt>
                <c:pt idx="12">
                  <c:v>Павлодарская</c:v>
                </c:pt>
                <c:pt idx="13">
                  <c:v>Мангистауская</c:v>
                </c:pt>
                <c:pt idx="14">
                  <c:v>Актюбинская</c:v>
                </c:pt>
                <c:pt idx="15">
                  <c:v>Атырауская</c:v>
                </c:pt>
                <c:pt idx="16">
                  <c:v>Туркестанская </c:v>
                </c:pt>
                <c:pt idx="17">
                  <c:v>Карагандинская</c:v>
                </c:pt>
                <c:pt idx="18">
                  <c:v>г. Астана</c:v>
                </c:pt>
                <c:pt idx="19">
                  <c:v>г. Алматы</c:v>
                </c:pt>
              </c:strCache>
            </c:strRef>
          </c:cat>
          <c:val>
            <c:numRef>
              <c:f>'СО и СВ '!$C$5:$C$24</c:f>
              <c:numCache>
                <c:formatCode>0%</c:formatCode>
                <c:ptCount val="20"/>
                <c:pt idx="0">
                  <c:v>1.6809747561713689E-2</c:v>
                </c:pt>
                <c:pt idx="1">
                  <c:v>1.8429551812000584E-2</c:v>
                </c:pt>
                <c:pt idx="2">
                  <c:v>2.0504522354173153E-2</c:v>
                </c:pt>
                <c:pt idx="3">
                  <c:v>2.3097252817808393E-2</c:v>
                </c:pt>
                <c:pt idx="4">
                  <c:v>2.3777798232000102E-2</c:v>
                </c:pt>
                <c:pt idx="5">
                  <c:v>2.8168961821489241E-2</c:v>
                </c:pt>
                <c:pt idx="6">
                  <c:v>3.1263203918162452E-2</c:v>
                </c:pt>
                <c:pt idx="7">
                  <c:v>3.2915825578860608E-2</c:v>
                </c:pt>
                <c:pt idx="8">
                  <c:v>3.4387841935586499E-2</c:v>
                </c:pt>
                <c:pt idx="9">
                  <c:v>3.5332840071753149E-2</c:v>
                </c:pt>
                <c:pt idx="10">
                  <c:v>3.6314536052226329E-2</c:v>
                </c:pt>
                <c:pt idx="11">
                  <c:v>3.6783352618150848E-2</c:v>
                </c:pt>
                <c:pt idx="12">
                  <c:v>3.8365701830580072E-2</c:v>
                </c:pt>
                <c:pt idx="13">
                  <c:v>4.090688546406452E-2</c:v>
                </c:pt>
                <c:pt idx="14">
                  <c:v>4.2482879162097073E-2</c:v>
                </c:pt>
                <c:pt idx="15">
                  <c:v>4.2981674421175543E-2</c:v>
                </c:pt>
                <c:pt idx="16">
                  <c:v>4.8037396418078485E-2</c:v>
                </c:pt>
                <c:pt idx="17">
                  <c:v>5.5660783539627147E-2</c:v>
                </c:pt>
                <c:pt idx="18">
                  <c:v>0.11829798637261742</c:v>
                </c:pt>
                <c:pt idx="19">
                  <c:v>0.17776799922159534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83-41C1-B67E-C7E12C83C9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8849215"/>
        <c:axId val="120145439"/>
      </c:lineChart>
      <c:catAx>
        <c:axId val="199056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75435871"/>
        <c:crosses val="autoZero"/>
        <c:auto val="1"/>
        <c:lblAlgn val="ctr"/>
        <c:lblOffset val="100"/>
        <c:noMultiLvlLbl val="0"/>
      </c:catAx>
      <c:valAx>
        <c:axId val="75435871"/>
        <c:scaling>
          <c:orientation val="minMax"/>
          <c:max val="90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56975"/>
        <c:crosses val="autoZero"/>
        <c:crossBetween val="between"/>
      </c:valAx>
      <c:valAx>
        <c:axId val="120145439"/>
        <c:scaling>
          <c:orientation val="minMax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8849215"/>
        <c:crosses val="max"/>
        <c:crossBetween val="between"/>
      </c:valAx>
      <c:catAx>
        <c:axId val="268849215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1454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задолжников (тыс.плательщиков)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-1.4378918860822581E-16"/>
                  <c:y val="5.5381868942299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DA-43BF-BEC1-96EE5A32B0EA}"/>
                </c:ext>
              </c:extLst>
            </c:dLbl>
            <c:numFmt formatCode="#,##0.0" sourceLinked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Павлодарская</c:v>
                </c:pt>
                <c:pt idx="3">
                  <c:v>Кызылординская</c:v>
                </c:pt>
                <c:pt idx="4">
                  <c:v>Костанайская</c:v>
                </c:pt>
                <c:pt idx="5">
                  <c:v>Атырауская</c:v>
                </c:pt>
                <c:pt idx="6">
                  <c:v>Жамбылская</c:v>
                </c:pt>
                <c:pt idx="7">
                  <c:v>Алматинская</c:v>
                </c:pt>
                <c:pt idx="8">
                  <c:v>СКО</c:v>
                </c:pt>
                <c:pt idx="9">
                  <c:v>г.Шымкент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Мангистауская</c:v>
                </c:pt>
                <c:pt idx="13">
                  <c:v>Акмолинская</c:v>
                </c:pt>
                <c:pt idx="14">
                  <c:v>ВКО</c:v>
                </c:pt>
                <c:pt idx="15">
                  <c:v>Туркестанская</c:v>
                </c:pt>
                <c:pt idx="16">
                  <c:v>г.Алматы</c:v>
                </c:pt>
                <c:pt idx="17">
                  <c:v>Абай</c:v>
                </c:pt>
                <c:pt idx="18">
                  <c:v>г.Астана</c:v>
                </c:pt>
                <c:pt idx="19">
                  <c:v>Карагандинская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0.7</c:v>
                </c:pt>
                <c:pt idx="1">
                  <c:v>3</c:v>
                </c:pt>
                <c:pt idx="2">
                  <c:v>1.9</c:v>
                </c:pt>
                <c:pt idx="3">
                  <c:v>3.1</c:v>
                </c:pt>
                <c:pt idx="4">
                  <c:v>1.8</c:v>
                </c:pt>
                <c:pt idx="5">
                  <c:v>3</c:v>
                </c:pt>
                <c:pt idx="6">
                  <c:v>5.0999999999999996</c:v>
                </c:pt>
                <c:pt idx="7">
                  <c:v>7.9</c:v>
                </c:pt>
                <c:pt idx="8">
                  <c:v>1.4</c:v>
                </c:pt>
                <c:pt idx="9">
                  <c:v>7.3</c:v>
                </c:pt>
                <c:pt idx="10">
                  <c:v>1.8</c:v>
                </c:pt>
                <c:pt idx="11">
                  <c:v>4</c:v>
                </c:pt>
                <c:pt idx="12">
                  <c:v>4.5</c:v>
                </c:pt>
                <c:pt idx="13">
                  <c:v>2.8</c:v>
                </c:pt>
                <c:pt idx="14">
                  <c:v>2.9</c:v>
                </c:pt>
                <c:pt idx="15">
                  <c:v>15.7</c:v>
                </c:pt>
                <c:pt idx="16">
                  <c:v>12.3</c:v>
                </c:pt>
                <c:pt idx="17">
                  <c:v>2</c:v>
                </c:pt>
                <c:pt idx="18">
                  <c:v>11</c:v>
                </c:pt>
                <c:pt idx="19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3-4C2D-B00B-F5360723FBB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"/>
        <c:axId val="1756677807"/>
        <c:axId val="1376728703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задолженности (млн.тенге)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487496851423931E-2"/>
                  <c:y val="-8.8247328519266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BE5-48AD-982F-4EDE8385FA45}"/>
                </c:ext>
              </c:extLst>
            </c:dLbl>
            <c:numFmt formatCode="#,##0" sourceLinked="0"/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Лист1!$A$2:$A$21</c:f>
              <c:strCache>
                <c:ptCount val="20"/>
                <c:pt idx="0">
                  <c:v>Ұлытау</c:v>
                </c:pt>
                <c:pt idx="1">
                  <c:v>Жетісу</c:v>
                </c:pt>
                <c:pt idx="2">
                  <c:v>Павлодарская</c:v>
                </c:pt>
                <c:pt idx="3">
                  <c:v>Кызылординская</c:v>
                </c:pt>
                <c:pt idx="4">
                  <c:v>Костанайская</c:v>
                </c:pt>
                <c:pt idx="5">
                  <c:v>Атырауская</c:v>
                </c:pt>
                <c:pt idx="6">
                  <c:v>Жамбылская</c:v>
                </c:pt>
                <c:pt idx="7">
                  <c:v>Алматинская</c:v>
                </c:pt>
                <c:pt idx="8">
                  <c:v>СКО</c:v>
                </c:pt>
                <c:pt idx="9">
                  <c:v>г.Шымкент</c:v>
                </c:pt>
                <c:pt idx="10">
                  <c:v>ЗКО</c:v>
                </c:pt>
                <c:pt idx="11">
                  <c:v>Актюбинская</c:v>
                </c:pt>
                <c:pt idx="12">
                  <c:v>Мангистауская</c:v>
                </c:pt>
                <c:pt idx="13">
                  <c:v>Акмолинская</c:v>
                </c:pt>
                <c:pt idx="14">
                  <c:v>ВКО</c:v>
                </c:pt>
                <c:pt idx="15">
                  <c:v>Туркестанская</c:v>
                </c:pt>
                <c:pt idx="16">
                  <c:v>г.Алматы</c:v>
                </c:pt>
                <c:pt idx="17">
                  <c:v>Абай</c:v>
                </c:pt>
                <c:pt idx="18">
                  <c:v>г.Астана</c:v>
                </c:pt>
                <c:pt idx="19">
                  <c:v>Карагандинская</c:v>
                </c:pt>
              </c:strCache>
            </c:strRef>
          </c:cat>
          <c:val>
            <c:numRef>
              <c:f>Лист1!$C$2:$C$21</c:f>
              <c:numCache>
                <c:formatCode>General</c:formatCode>
                <c:ptCount val="20"/>
                <c:pt idx="0">
                  <c:v>10.7</c:v>
                </c:pt>
                <c:pt idx="1">
                  <c:v>30.8</c:v>
                </c:pt>
                <c:pt idx="2">
                  <c:v>31.4</c:v>
                </c:pt>
                <c:pt idx="3">
                  <c:v>42.5</c:v>
                </c:pt>
                <c:pt idx="4">
                  <c:v>50.3</c:v>
                </c:pt>
                <c:pt idx="5">
                  <c:v>51.5</c:v>
                </c:pt>
                <c:pt idx="6">
                  <c:v>61.1</c:v>
                </c:pt>
                <c:pt idx="7">
                  <c:v>68.5</c:v>
                </c:pt>
                <c:pt idx="8">
                  <c:v>69.5</c:v>
                </c:pt>
                <c:pt idx="9">
                  <c:v>78.400000000000006</c:v>
                </c:pt>
                <c:pt idx="10">
                  <c:v>78.7</c:v>
                </c:pt>
                <c:pt idx="11">
                  <c:v>95.5</c:v>
                </c:pt>
                <c:pt idx="12">
                  <c:v>100.9</c:v>
                </c:pt>
                <c:pt idx="13">
                  <c:v>109.1</c:v>
                </c:pt>
                <c:pt idx="14">
                  <c:v>111.4</c:v>
                </c:pt>
                <c:pt idx="15">
                  <c:v>168.9</c:v>
                </c:pt>
                <c:pt idx="16">
                  <c:v>185.9</c:v>
                </c:pt>
                <c:pt idx="17">
                  <c:v>225.5</c:v>
                </c:pt>
                <c:pt idx="18">
                  <c:v>309.39999999999998</c:v>
                </c:pt>
                <c:pt idx="19">
                  <c:v>601.9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C3-4C2D-B00B-F5360723F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94572863"/>
        <c:axId val="2003633567"/>
      </c:lineChart>
      <c:catAx>
        <c:axId val="17566778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728703"/>
        <c:crosses val="autoZero"/>
        <c:auto val="1"/>
        <c:lblAlgn val="ctr"/>
        <c:lblOffset val="100"/>
        <c:noMultiLvlLbl val="0"/>
      </c:catAx>
      <c:valAx>
        <c:axId val="13767287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56677807"/>
        <c:crosses val="autoZero"/>
        <c:crossBetween val="between"/>
      </c:valAx>
      <c:valAx>
        <c:axId val="2003633567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94572863"/>
        <c:crosses val="max"/>
        <c:crossBetween val="between"/>
      </c:valAx>
      <c:catAx>
        <c:axId val="159457286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036335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6.5832505518243656E-2"/>
          <c:w val="0.93888888888888888"/>
          <c:h val="0.595678145493135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основная задолженность (млн.тенге)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1.01.2023</c:v>
                </c:pt>
                <c:pt idx="1">
                  <c:v>на 1.01.2024</c:v>
                </c:pt>
                <c:pt idx="2">
                  <c:v>на 1.01.2025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875</c:v>
                </c:pt>
                <c:pt idx="1">
                  <c:v>750.1</c:v>
                </c:pt>
                <c:pt idx="2">
                  <c:v>1752.3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7B-4D6A-ABFF-BAE94781F2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пеня (млн. тенге)</c:v>
                </c:pt>
              </c:strCache>
            </c:strRef>
          </c:tx>
          <c:spPr>
            <a:solidFill>
              <a:srgbClr val="9DC3E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1.01.2023</c:v>
                </c:pt>
                <c:pt idx="1">
                  <c:v>на 1.01.2024</c:v>
                </c:pt>
                <c:pt idx="2">
                  <c:v>на 1.01.2025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404.4</c:v>
                </c:pt>
                <c:pt idx="1">
                  <c:v>433.6</c:v>
                </c:pt>
                <c:pt idx="2">
                  <c:v>729.7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241054127"/>
        <c:axId val="1152801679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кол-во плательщиков 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на 1.01.2023</c:v>
                </c:pt>
                <c:pt idx="1">
                  <c:v>на 1.01.2024</c:v>
                </c:pt>
                <c:pt idx="2">
                  <c:v>на 1.01.2025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56181</c:v>
                </c:pt>
                <c:pt idx="1">
                  <c:v>61023</c:v>
                </c:pt>
                <c:pt idx="2">
                  <c:v>96220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7B-4D6A-ABFF-BAE94781F29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41066127"/>
        <c:axId val="1167932447"/>
      </c:lineChart>
      <c:catAx>
        <c:axId val="124105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KZ" sz="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52801679"/>
        <c:crosses val="autoZero"/>
        <c:auto val="1"/>
        <c:lblAlgn val="ctr"/>
        <c:lblOffset val="100"/>
        <c:noMultiLvlLbl val="0"/>
      </c:catAx>
      <c:valAx>
        <c:axId val="115280167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54127"/>
        <c:crosses val="autoZero"/>
        <c:crossBetween val="between"/>
      </c:valAx>
      <c:valAx>
        <c:axId val="1167932447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41066127"/>
        <c:crosses val="max"/>
        <c:crossBetween val="between"/>
      </c:valAx>
      <c:catAx>
        <c:axId val="1241066127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679324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631889763779529E-2"/>
          <c:y val="0.80228241343755957"/>
          <c:w val="0.94473622047244099"/>
          <c:h val="0.161808947188853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диаграмма!$B$3</c:f>
              <c:strCache>
                <c:ptCount val="1"/>
                <c:pt idx="0">
                  <c:v>Доля, 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>
                <a:bevelB prst="relaxedInset"/>
              </a:sp3d>
            </c:spPr>
            <c:extLst>
              <c:ext xmlns:c16="http://schemas.microsoft.com/office/drawing/2014/chart" uri="{C3380CC4-5D6E-409C-BE32-E72D297353CC}">
                <c16:uniqueId val="{00000001-C3CE-4B36-90CD-B1F6766B0339}"/>
              </c:ext>
            </c:extLst>
          </c:dPt>
          <c:dPt>
            <c:idx val="1"/>
            <c:bubble3D val="0"/>
            <c:spPr>
              <a:solidFill>
                <a:srgbClr val="99336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3CE-4B36-90CD-B1F6766B03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3CE-4B36-90CD-B1F6766B0339}"/>
              </c:ext>
            </c:extLst>
          </c:dPt>
          <c:dPt>
            <c:idx val="3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3CE-4B36-90CD-B1F6766B03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C3CE-4B36-90CD-B1F6766B03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C3CE-4B36-90CD-B1F6766B0339}"/>
              </c:ext>
            </c:extLst>
          </c:dPt>
          <c:dLbls>
            <c:dLbl>
              <c:idx val="2"/>
              <c:layout>
                <c:manualLayout>
                  <c:x val="-2.3011202469410092E-2"/>
                  <c:y val="0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CE-4B36-90CD-B1F6766B0339}"/>
                </c:ext>
              </c:extLst>
            </c:dLbl>
            <c:dLbl>
              <c:idx val="3"/>
              <c:layout>
                <c:manualLayout>
                  <c:x val="-1.6107841728587077E-2"/>
                  <c:y val="0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CE-4B36-90CD-B1F6766B0339}"/>
                </c:ext>
              </c:extLst>
            </c:dLbl>
            <c:dLbl>
              <c:idx val="4"/>
              <c:layout>
                <c:manualLayout>
                  <c:x val="-1.1532781200277448E-2"/>
                  <c:y val="-5.0980764979119842E-3"/>
                </c:manualLayout>
              </c:layout>
              <c:numFmt formatCode="0.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80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CE-4B36-90CD-B1F6766B0339}"/>
                </c:ext>
              </c:extLst>
            </c:dLbl>
            <c:dLbl>
              <c:idx val="5"/>
              <c:layout>
                <c:manualLayout>
                  <c:x val="2.3028209556706968E-3"/>
                  <c:y val="-1.416287247587920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CE-4B36-90CD-B1F6766B0339}"/>
                </c:ext>
              </c:extLst>
            </c:dLbl>
            <c:dLbl>
              <c:idx val="6"/>
              <c:layout>
                <c:manualLayout>
                  <c:x val="2.3028209556706966E-2"/>
                  <c:y val="-1.0622154356909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CE-4B36-90CD-B1F6766B0339}"/>
                </c:ext>
              </c:extLst>
            </c:dLbl>
            <c:numFmt formatCode="0.0%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диаграмма!$A$4:$A$10</c:f>
              <c:strCache>
                <c:ptCount val="7"/>
                <c:pt idx="0">
                  <c:v>уплата СО после 25-го числа месяца, следующего за отчетным месяцем</c:v>
                </c:pt>
                <c:pt idx="1">
                  <c:v>испытывают финансовые затруднения </c:v>
                </c:pt>
                <c:pt idx="2">
                  <c:v>в очередных трудовых отпусках</c:v>
                </c:pt>
                <c:pt idx="3">
                  <c:v>привлечение временных работников на договорной основе</c:v>
                </c:pt>
                <c:pt idx="4">
                  <c:v>финансирование своевременно не осуществлено</c:v>
                </c:pt>
                <c:pt idx="5">
                  <c:v>допущены ошибки при уплате СО</c:v>
                </c:pt>
                <c:pt idx="6">
                  <c:v>другие</c:v>
                </c:pt>
              </c:strCache>
            </c:strRef>
          </c:cat>
          <c:val>
            <c:numRef>
              <c:f>диаграмма!$B$4:$B$10</c:f>
              <c:numCache>
                <c:formatCode>0.0</c:formatCode>
                <c:ptCount val="7"/>
                <c:pt idx="0">
                  <c:v>54.340376927470011</c:v>
                </c:pt>
                <c:pt idx="1">
                  <c:v>16.005139920045689</c:v>
                </c:pt>
                <c:pt idx="2">
                  <c:v>11.750428326670471</c:v>
                </c:pt>
                <c:pt idx="3">
                  <c:v>5.1541976013706456</c:v>
                </c:pt>
                <c:pt idx="4">
                  <c:v>4.3546544831524843</c:v>
                </c:pt>
                <c:pt idx="5">
                  <c:v>2.8412335808109654</c:v>
                </c:pt>
                <c:pt idx="6">
                  <c:v>5.5539691604797383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3CE-4B36-90CD-B1F6766B03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445700116500982"/>
          <c:y val="4.9732219055440154E-2"/>
          <c:w val="0.33194946486611443"/>
          <c:h val="0.9502677809445598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/>
        <a:lstStyle/>
        <a:p>
          <a:pPr>
            <a:defRPr sz="825" b="0" i="0" u="none" strike="noStrike" baseline="0">
              <a:solidFill>
                <a:srgbClr val="333333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0693383487109366E-2"/>
          <c:y val="4.1180030426648105E-2"/>
          <c:w val="0.91727504957935235"/>
          <c:h val="0.7512165422234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заявок на возврат (тыс.)</c:v>
                </c:pt>
              </c:strCache>
            </c:strRef>
          </c:tx>
          <c:spPr>
            <a:solidFill>
              <a:srgbClr val="0088B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Лист1!$B$2:$B$8</c:f>
              <c:numCache>
                <c:formatCode>0.0</c:formatCode>
                <c:ptCount val="3"/>
                <c:pt idx="0">
                  <c:v>60.3</c:v>
                </c:pt>
                <c:pt idx="1">
                  <c:v>73.400000000000006</c:v>
                </c:pt>
                <c:pt idx="2">
                  <c:v>102.1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92-42A9-9CFA-42E65F4F71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участников (тыс.чел.)</c:v>
                </c:pt>
              </c:strCache>
            </c:strRef>
          </c:tx>
          <c:spPr>
            <a:solidFill>
              <a:srgbClr val="0D536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dkEdge"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KZ" sz="8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Verdana" panose="020B060403050404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Лист1!$C$2:$C$8</c:f>
              <c:numCache>
                <c:formatCode>0.0</c:formatCode>
                <c:ptCount val="3"/>
                <c:pt idx="0">
                  <c:v>87.2</c:v>
                </c:pt>
                <c:pt idx="1">
                  <c:v>120.6</c:v>
                </c:pt>
                <c:pt idx="2">
                  <c:v>359.1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92-42A9-9CFA-42E65F4F71C1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15704608"/>
        <c:axId val="415701696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сумма возврата СО (млн.тенге)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solidFill>
                <a:srgbClr val="FFC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Лист1!$A$2:$A$8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3"/>
                <c:pt idx="0">
                  <c:v>576.79999999999995</c:v>
                </c:pt>
                <c:pt idx="1">
                  <c:v>859.2</c:v>
                </c:pt>
                <c:pt idx="2">
                  <c:v>2000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8F-4AE2-8FEE-1F53B51B60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44666959"/>
        <c:axId val="1036914959"/>
      </c:lineChart>
      <c:catAx>
        <c:axId val="4157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accent3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415701696"/>
        <c:crosses val="autoZero"/>
        <c:auto val="1"/>
        <c:lblAlgn val="ctr"/>
        <c:lblOffset val="100"/>
        <c:noMultiLvlLbl val="0"/>
      </c:catAx>
      <c:valAx>
        <c:axId val="4157016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15704608"/>
        <c:crosses val="autoZero"/>
        <c:crossBetween val="between"/>
      </c:valAx>
      <c:valAx>
        <c:axId val="1036914959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KZ" sz="1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4666959"/>
        <c:crosses val="max"/>
        <c:crossBetween val="between"/>
      </c:valAx>
      <c:catAx>
        <c:axId val="104466695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3691495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710932860087208E-2"/>
          <c:y val="0.86657692612241666"/>
          <c:w val="0.8303309498990088"/>
          <c:h val="0.133423245242585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ru-KZ" sz="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7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F91C36-09DE-4D4F-AC86-7467A30E8F8D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44874697-1C83-4754-87AB-852F10FD0DA7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единственный акционер</a:t>
          </a:r>
          <a:endParaRPr lang="ru-KZ" sz="800" b="1" dirty="0"/>
        </a:p>
      </dgm:t>
    </dgm:pt>
    <dgm:pt modelId="{60422AAF-72D5-498A-A2E9-65F61C847FDF}" type="parTrans" cxnId="{5D96AE18-3571-4C45-8CE8-1ABF72C08FB2}">
      <dgm:prSet/>
      <dgm:spPr/>
      <dgm:t>
        <a:bodyPr/>
        <a:lstStyle/>
        <a:p>
          <a:endParaRPr lang="ru-KZ"/>
        </a:p>
      </dgm:t>
    </dgm:pt>
    <dgm:pt modelId="{1AA00A6D-8794-4C63-ADD9-C6DC4BCFEE38}" type="sibTrans" cxnId="{5D96AE18-3571-4C45-8CE8-1ABF72C08FB2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AF5C639-7AA7-4AF3-8A01-12E166F12AA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совет директоров</a:t>
          </a:r>
          <a:endParaRPr lang="ru-KZ" sz="800" dirty="0"/>
        </a:p>
      </dgm:t>
    </dgm:pt>
    <dgm:pt modelId="{730C1E40-F129-4358-B2A4-DC1FFA780148}" type="parTrans" cxnId="{4E7C22E2-FB0B-40A6-AF5C-B87925463355}">
      <dgm:prSet/>
      <dgm:spPr/>
      <dgm:t>
        <a:bodyPr/>
        <a:lstStyle/>
        <a:p>
          <a:endParaRPr lang="ru-KZ"/>
        </a:p>
      </dgm:t>
    </dgm:pt>
    <dgm:pt modelId="{C2DD9EE9-86DC-4442-810C-2EB980161A00}" type="sibTrans" cxnId="{4E7C22E2-FB0B-40A6-AF5C-B87925463355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4EFB69C8-2AA1-41B7-9D7B-BA707AA11463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исполнительный орган</a:t>
          </a:r>
          <a:endParaRPr lang="ru-KZ" sz="800" dirty="0"/>
        </a:p>
      </dgm:t>
    </dgm:pt>
    <dgm:pt modelId="{E1B22F5D-964D-40A9-8A4A-95D54369D0B4}" type="parTrans" cxnId="{67E063FD-6AE2-4CE2-91BD-B09841D5688C}">
      <dgm:prSet/>
      <dgm:spPr/>
      <dgm:t>
        <a:bodyPr/>
        <a:lstStyle/>
        <a:p>
          <a:endParaRPr lang="ru-KZ"/>
        </a:p>
      </dgm:t>
    </dgm:pt>
    <dgm:pt modelId="{70BC9043-73D1-45B1-B576-0DEE622C0A04}" type="sibTrans" cxnId="{67E063FD-6AE2-4CE2-91BD-B09841D5688C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0A52437E-8201-4654-AB51-D51A0161BFC1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заинтересованные стороны</a:t>
          </a:r>
          <a:endParaRPr lang="ru-KZ" sz="800" dirty="0"/>
        </a:p>
      </dgm:t>
    </dgm:pt>
    <dgm:pt modelId="{FBC68A9F-871C-4370-9D63-AEBC3E944E44}" type="parTrans" cxnId="{AF403422-8BA7-4900-9795-458835E4263F}">
      <dgm:prSet/>
      <dgm:spPr/>
      <dgm:t>
        <a:bodyPr/>
        <a:lstStyle/>
        <a:p>
          <a:endParaRPr lang="ru-KZ"/>
        </a:p>
      </dgm:t>
    </dgm:pt>
    <dgm:pt modelId="{8B190474-9CD2-4587-8E62-8427E89CCE3E}" type="sibTrans" cxnId="{AF403422-8BA7-4900-9795-458835E4263F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A6AC01A8-F8BC-4A61-8DC8-15BA3AB21600}">
      <dgm:prSet phldrT="[Текст]" custT="1"/>
      <dgm:spPr>
        <a:solidFill>
          <a:srgbClr val="0088B8"/>
        </a:solidFill>
      </dgm:spPr>
      <dgm:t>
        <a:bodyPr/>
        <a:lstStyle/>
        <a:p>
          <a:r>
            <a:rPr lang="ru-RU" sz="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иные органы, определяемые в соответствии с Уставом</a:t>
          </a:r>
          <a:endParaRPr lang="ru-KZ" sz="800" dirty="0"/>
        </a:p>
      </dgm:t>
    </dgm:pt>
    <dgm:pt modelId="{683F5B47-6D87-4184-9E31-CC324E5AF7DB}" type="parTrans" cxnId="{74F20EAC-6998-4FDA-BBA2-B1F73A2C1EC9}">
      <dgm:prSet/>
      <dgm:spPr/>
      <dgm:t>
        <a:bodyPr/>
        <a:lstStyle/>
        <a:p>
          <a:endParaRPr lang="ru-KZ"/>
        </a:p>
      </dgm:t>
    </dgm:pt>
    <dgm:pt modelId="{93CC51C4-909B-4C01-9F39-E304C3C1C9FE}" type="sibTrans" cxnId="{74F20EAC-6998-4FDA-BBA2-B1F73A2C1EC9}">
      <dgm:prSet/>
      <dgm:spPr>
        <a:ln w="19050">
          <a:solidFill>
            <a:srgbClr val="FFC000"/>
          </a:solidFill>
        </a:ln>
      </dgm:spPr>
      <dgm:t>
        <a:bodyPr/>
        <a:lstStyle/>
        <a:p>
          <a:endParaRPr lang="ru-KZ"/>
        </a:p>
      </dgm:t>
    </dgm:pt>
    <dgm:pt modelId="{142D7F69-64D3-4491-BD2A-3812F6757FF6}" type="pres">
      <dgm:prSet presAssocID="{5AF91C36-09DE-4D4F-AC86-7467A30E8F8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ACA683-2825-43CF-83A9-B4DD68B4F5E9}" type="pres">
      <dgm:prSet presAssocID="{44874697-1C83-4754-87AB-852F10FD0DA7}" presName="node" presStyleLbl="node1" presStyleIdx="0" presStyleCnt="5" custScaleX="118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E9F934-F8F3-415C-AE88-D590E7DDBC43}" type="pres">
      <dgm:prSet presAssocID="{44874697-1C83-4754-87AB-852F10FD0DA7}" presName="spNode" presStyleCnt="0"/>
      <dgm:spPr/>
    </dgm:pt>
    <dgm:pt modelId="{E6E9D93D-02DA-4A02-A307-73D0BA0BF541}" type="pres">
      <dgm:prSet presAssocID="{1AA00A6D-8794-4C63-ADD9-C6DC4BCFEE38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1C25522-0ACC-4B61-A161-BAB399E8849C}" type="pres">
      <dgm:prSet presAssocID="{1AF5C639-7AA7-4AF3-8A01-12E166F12AA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AFBFB-D0DD-4FA7-A030-2652800BF6E2}" type="pres">
      <dgm:prSet presAssocID="{1AF5C639-7AA7-4AF3-8A01-12E166F12AA0}" presName="spNode" presStyleCnt="0"/>
      <dgm:spPr/>
    </dgm:pt>
    <dgm:pt modelId="{C4CD14AA-DB7A-45E7-A53A-589E6B9CDAE1}" type="pres">
      <dgm:prSet presAssocID="{C2DD9EE9-86DC-4442-810C-2EB980161A00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C3EBD17-CBE7-4791-BECA-AA47692B93B9}" type="pres">
      <dgm:prSet presAssocID="{4EFB69C8-2AA1-41B7-9D7B-BA707AA11463}" presName="node" presStyleLbl="node1" presStyleIdx="2" presStyleCnt="5" custScaleX="134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3C2ECD-02A8-4059-BA37-588271C1B8BD}" type="pres">
      <dgm:prSet presAssocID="{4EFB69C8-2AA1-41B7-9D7B-BA707AA11463}" presName="spNode" presStyleCnt="0"/>
      <dgm:spPr/>
    </dgm:pt>
    <dgm:pt modelId="{09650EC4-AE17-4140-AEA6-DC312E488824}" type="pres">
      <dgm:prSet presAssocID="{70BC9043-73D1-45B1-B576-0DEE622C0A04}" presName="sibTrans" presStyleLbl="sibTrans1D1" presStyleIdx="2" presStyleCnt="5"/>
      <dgm:spPr/>
      <dgm:t>
        <a:bodyPr/>
        <a:lstStyle/>
        <a:p>
          <a:endParaRPr lang="ru-RU"/>
        </a:p>
      </dgm:t>
    </dgm:pt>
    <dgm:pt modelId="{D4AAF7A1-2AA8-4153-9E8F-057D1E501BBE}" type="pres">
      <dgm:prSet presAssocID="{0A52437E-8201-4654-AB51-D51A0161BFC1}" presName="node" presStyleLbl="node1" presStyleIdx="3" presStyleCnt="5" custScaleX="130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BB4B1-B2C1-46A9-81ED-CD05A2D38EE8}" type="pres">
      <dgm:prSet presAssocID="{0A52437E-8201-4654-AB51-D51A0161BFC1}" presName="spNode" presStyleCnt="0"/>
      <dgm:spPr/>
    </dgm:pt>
    <dgm:pt modelId="{142C839A-66CE-4F80-B7B8-67981B76B578}" type="pres">
      <dgm:prSet presAssocID="{8B190474-9CD2-4587-8E62-8427E89CCE3E}" presName="sibTrans" presStyleLbl="sibTrans1D1" presStyleIdx="3" presStyleCnt="5"/>
      <dgm:spPr/>
      <dgm:t>
        <a:bodyPr/>
        <a:lstStyle/>
        <a:p>
          <a:endParaRPr lang="ru-RU"/>
        </a:p>
      </dgm:t>
    </dgm:pt>
    <dgm:pt modelId="{62F08D00-AA2C-4727-816C-C93CCB87222D}" type="pres">
      <dgm:prSet presAssocID="{A6AC01A8-F8BC-4A61-8DC8-15BA3AB21600}" presName="node" presStyleLbl="node1" presStyleIdx="4" presStyleCnt="5" custScaleX="113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569E1C-8539-449A-8D07-099B331A86DE}" type="pres">
      <dgm:prSet presAssocID="{A6AC01A8-F8BC-4A61-8DC8-15BA3AB21600}" presName="spNode" presStyleCnt="0"/>
      <dgm:spPr/>
    </dgm:pt>
    <dgm:pt modelId="{877ECB67-FCD8-4955-9108-B691B1F88D59}" type="pres">
      <dgm:prSet presAssocID="{93CC51C4-909B-4C01-9F39-E304C3C1C9FE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77C680CA-7E2F-484A-8644-F96B5500CA82}" type="presOf" srcId="{70BC9043-73D1-45B1-B576-0DEE622C0A04}" destId="{09650EC4-AE17-4140-AEA6-DC312E488824}" srcOrd="0" destOrd="0" presId="urn:microsoft.com/office/officeart/2005/8/layout/cycle6"/>
    <dgm:cxn modelId="{E4F95CC4-AB95-46A5-8250-29329D0B9BC5}" type="presOf" srcId="{A6AC01A8-F8BC-4A61-8DC8-15BA3AB21600}" destId="{62F08D00-AA2C-4727-816C-C93CCB87222D}" srcOrd="0" destOrd="0" presId="urn:microsoft.com/office/officeart/2005/8/layout/cycle6"/>
    <dgm:cxn modelId="{5D96AE18-3571-4C45-8CE8-1ABF72C08FB2}" srcId="{5AF91C36-09DE-4D4F-AC86-7467A30E8F8D}" destId="{44874697-1C83-4754-87AB-852F10FD0DA7}" srcOrd="0" destOrd="0" parTransId="{60422AAF-72D5-498A-A2E9-65F61C847FDF}" sibTransId="{1AA00A6D-8794-4C63-ADD9-C6DC4BCFEE38}"/>
    <dgm:cxn modelId="{4D8AFE3D-B52E-44BE-A849-B7C49FD69E08}" type="presOf" srcId="{44874697-1C83-4754-87AB-852F10FD0DA7}" destId="{72ACA683-2825-43CF-83A9-B4DD68B4F5E9}" srcOrd="0" destOrd="0" presId="urn:microsoft.com/office/officeart/2005/8/layout/cycle6"/>
    <dgm:cxn modelId="{8F94E298-06B2-49EC-A98A-A53D9C2D470E}" type="presOf" srcId="{0A52437E-8201-4654-AB51-D51A0161BFC1}" destId="{D4AAF7A1-2AA8-4153-9E8F-057D1E501BBE}" srcOrd="0" destOrd="0" presId="urn:microsoft.com/office/officeart/2005/8/layout/cycle6"/>
    <dgm:cxn modelId="{C26CAF3B-8011-4D99-B3E5-4610BC067EA4}" type="presOf" srcId="{4EFB69C8-2AA1-41B7-9D7B-BA707AA11463}" destId="{EC3EBD17-CBE7-4791-BECA-AA47692B93B9}" srcOrd="0" destOrd="0" presId="urn:microsoft.com/office/officeart/2005/8/layout/cycle6"/>
    <dgm:cxn modelId="{74F20EAC-6998-4FDA-BBA2-B1F73A2C1EC9}" srcId="{5AF91C36-09DE-4D4F-AC86-7467A30E8F8D}" destId="{A6AC01A8-F8BC-4A61-8DC8-15BA3AB21600}" srcOrd="4" destOrd="0" parTransId="{683F5B47-6D87-4184-9E31-CC324E5AF7DB}" sibTransId="{93CC51C4-909B-4C01-9F39-E304C3C1C9FE}"/>
    <dgm:cxn modelId="{27F60D69-8AFE-4F43-B9CF-95067DDCAE1F}" type="presOf" srcId="{93CC51C4-909B-4C01-9F39-E304C3C1C9FE}" destId="{877ECB67-FCD8-4955-9108-B691B1F88D59}" srcOrd="0" destOrd="0" presId="urn:microsoft.com/office/officeart/2005/8/layout/cycle6"/>
    <dgm:cxn modelId="{0CBA6050-6E21-43A6-B800-21ECCC63EE6C}" type="presOf" srcId="{5AF91C36-09DE-4D4F-AC86-7467A30E8F8D}" destId="{142D7F69-64D3-4491-BD2A-3812F6757FF6}" srcOrd="0" destOrd="0" presId="urn:microsoft.com/office/officeart/2005/8/layout/cycle6"/>
    <dgm:cxn modelId="{11C7D228-F3F8-44CE-B3E1-FA63C0102892}" type="presOf" srcId="{1AA00A6D-8794-4C63-ADD9-C6DC4BCFEE38}" destId="{E6E9D93D-02DA-4A02-A307-73D0BA0BF541}" srcOrd="0" destOrd="0" presId="urn:microsoft.com/office/officeart/2005/8/layout/cycle6"/>
    <dgm:cxn modelId="{E6F28021-F445-4817-B15E-0BD58FAF29F0}" type="presOf" srcId="{1AF5C639-7AA7-4AF3-8A01-12E166F12AA0}" destId="{91C25522-0ACC-4B61-A161-BAB399E8849C}" srcOrd="0" destOrd="0" presId="urn:microsoft.com/office/officeart/2005/8/layout/cycle6"/>
    <dgm:cxn modelId="{4E7C22E2-FB0B-40A6-AF5C-B87925463355}" srcId="{5AF91C36-09DE-4D4F-AC86-7467A30E8F8D}" destId="{1AF5C639-7AA7-4AF3-8A01-12E166F12AA0}" srcOrd="1" destOrd="0" parTransId="{730C1E40-F129-4358-B2A4-DC1FFA780148}" sibTransId="{C2DD9EE9-86DC-4442-810C-2EB980161A00}"/>
    <dgm:cxn modelId="{AF403422-8BA7-4900-9795-458835E4263F}" srcId="{5AF91C36-09DE-4D4F-AC86-7467A30E8F8D}" destId="{0A52437E-8201-4654-AB51-D51A0161BFC1}" srcOrd="3" destOrd="0" parTransId="{FBC68A9F-871C-4370-9D63-AEBC3E944E44}" sibTransId="{8B190474-9CD2-4587-8E62-8427E89CCE3E}"/>
    <dgm:cxn modelId="{AA91B6BE-9425-4837-855D-BB048C468CEC}" type="presOf" srcId="{C2DD9EE9-86DC-4442-810C-2EB980161A00}" destId="{C4CD14AA-DB7A-45E7-A53A-589E6B9CDAE1}" srcOrd="0" destOrd="0" presId="urn:microsoft.com/office/officeart/2005/8/layout/cycle6"/>
    <dgm:cxn modelId="{6109DC0D-184C-4A65-98F6-CA099AAC839F}" type="presOf" srcId="{8B190474-9CD2-4587-8E62-8427E89CCE3E}" destId="{142C839A-66CE-4F80-B7B8-67981B76B578}" srcOrd="0" destOrd="0" presId="urn:microsoft.com/office/officeart/2005/8/layout/cycle6"/>
    <dgm:cxn modelId="{67E063FD-6AE2-4CE2-91BD-B09841D5688C}" srcId="{5AF91C36-09DE-4D4F-AC86-7467A30E8F8D}" destId="{4EFB69C8-2AA1-41B7-9D7B-BA707AA11463}" srcOrd="2" destOrd="0" parTransId="{E1B22F5D-964D-40A9-8A4A-95D54369D0B4}" sibTransId="{70BC9043-73D1-45B1-B576-0DEE622C0A04}"/>
    <dgm:cxn modelId="{F869D2D5-EE13-4956-9EE0-39EA3B292AB9}" type="presParOf" srcId="{142D7F69-64D3-4491-BD2A-3812F6757FF6}" destId="{72ACA683-2825-43CF-83A9-B4DD68B4F5E9}" srcOrd="0" destOrd="0" presId="urn:microsoft.com/office/officeart/2005/8/layout/cycle6"/>
    <dgm:cxn modelId="{067CDE3B-1420-434E-B0BD-38D19ABCE73B}" type="presParOf" srcId="{142D7F69-64D3-4491-BD2A-3812F6757FF6}" destId="{14E9F934-F8F3-415C-AE88-D590E7DDBC43}" srcOrd="1" destOrd="0" presId="urn:microsoft.com/office/officeart/2005/8/layout/cycle6"/>
    <dgm:cxn modelId="{8A6BE0C5-2484-45E9-967E-FEA0B570FE37}" type="presParOf" srcId="{142D7F69-64D3-4491-BD2A-3812F6757FF6}" destId="{E6E9D93D-02DA-4A02-A307-73D0BA0BF541}" srcOrd="2" destOrd="0" presId="urn:microsoft.com/office/officeart/2005/8/layout/cycle6"/>
    <dgm:cxn modelId="{9FC8A89F-8726-4E2F-9BEE-2CDF9EF2FB91}" type="presParOf" srcId="{142D7F69-64D3-4491-BD2A-3812F6757FF6}" destId="{91C25522-0ACC-4B61-A161-BAB399E8849C}" srcOrd="3" destOrd="0" presId="urn:microsoft.com/office/officeart/2005/8/layout/cycle6"/>
    <dgm:cxn modelId="{CBCFFCB7-4322-4A76-BD8B-A9C76E850E7E}" type="presParOf" srcId="{142D7F69-64D3-4491-BD2A-3812F6757FF6}" destId="{653AFBFB-D0DD-4FA7-A030-2652800BF6E2}" srcOrd="4" destOrd="0" presId="urn:microsoft.com/office/officeart/2005/8/layout/cycle6"/>
    <dgm:cxn modelId="{BF86527B-CFC0-47E7-AFBA-761BBF50293F}" type="presParOf" srcId="{142D7F69-64D3-4491-BD2A-3812F6757FF6}" destId="{C4CD14AA-DB7A-45E7-A53A-589E6B9CDAE1}" srcOrd="5" destOrd="0" presId="urn:microsoft.com/office/officeart/2005/8/layout/cycle6"/>
    <dgm:cxn modelId="{F615CE3F-B05E-4A50-B4B4-06E5001B7104}" type="presParOf" srcId="{142D7F69-64D3-4491-BD2A-3812F6757FF6}" destId="{EC3EBD17-CBE7-4791-BECA-AA47692B93B9}" srcOrd="6" destOrd="0" presId="urn:microsoft.com/office/officeart/2005/8/layout/cycle6"/>
    <dgm:cxn modelId="{0EC977D8-DD71-4C60-8285-6DE74D9D6690}" type="presParOf" srcId="{142D7F69-64D3-4491-BD2A-3812F6757FF6}" destId="{953C2ECD-02A8-4059-BA37-588271C1B8BD}" srcOrd="7" destOrd="0" presId="urn:microsoft.com/office/officeart/2005/8/layout/cycle6"/>
    <dgm:cxn modelId="{EA0B5413-6F2B-484F-9357-5D0FB230D809}" type="presParOf" srcId="{142D7F69-64D3-4491-BD2A-3812F6757FF6}" destId="{09650EC4-AE17-4140-AEA6-DC312E488824}" srcOrd="8" destOrd="0" presId="urn:microsoft.com/office/officeart/2005/8/layout/cycle6"/>
    <dgm:cxn modelId="{8DA5C45F-6B30-4F90-88FD-F74D1D28F68E}" type="presParOf" srcId="{142D7F69-64D3-4491-BD2A-3812F6757FF6}" destId="{D4AAF7A1-2AA8-4153-9E8F-057D1E501BBE}" srcOrd="9" destOrd="0" presId="urn:microsoft.com/office/officeart/2005/8/layout/cycle6"/>
    <dgm:cxn modelId="{3061BA1E-2674-4CD4-A7A6-243979E2F6CE}" type="presParOf" srcId="{142D7F69-64D3-4491-BD2A-3812F6757FF6}" destId="{182BB4B1-B2C1-46A9-81ED-CD05A2D38EE8}" srcOrd="10" destOrd="0" presId="urn:microsoft.com/office/officeart/2005/8/layout/cycle6"/>
    <dgm:cxn modelId="{66853178-D7AA-4C17-888C-1B9D5CD8BAD8}" type="presParOf" srcId="{142D7F69-64D3-4491-BD2A-3812F6757FF6}" destId="{142C839A-66CE-4F80-B7B8-67981B76B578}" srcOrd="11" destOrd="0" presId="urn:microsoft.com/office/officeart/2005/8/layout/cycle6"/>
    <dgm:cxn modelId="{C6208A7A-B9BD-4DDF-84C1-81FA28B3D76A}" type="presParOf" srcId="{142D7F69-64D3-4491-BD2A-3812F6757FF6}" destId="{62F08D00-AA2C-4727-816C-C93CCB87222D}" srcOrd="12" destOrd="0" presId="urn:microsoft.com/office/officeart/2005/8/layout/cycle6"/>
    <dgm:cxn modelId="{E8115330-2777-45D7-A4B4-45B4FA14CCC4}" type="presParOf" srcId="{142D7F69-64D3-4491-BD2A-3812F6757FF6}" destId="{7C569E1C-8539-449A-8D07-099B331A86DE}" srcOrd="13" destOrd="0" presId="urn:microsoft.com/office/officeart/2005/8/layout/cycle6"/>
    <dgm:cxn modelId="{11AEF238-746A-4CBB-A589-5A77C4B652E8}" type="presParOf" srcId="{142D7F69-64D3-4491-BD2A-3812F6757FF6}" destId="{877ECB67-FCD8-4955-9108-B691B1F88D59}" srcOrd="14" destOrd="0" presId="urn:microsoft.com/office/officeart/2005/8/layout/cycle6"/>
  </dgm:cxnLst>
  <dgm:bg/>
  <dgm:whole>
    <a:ln w="1905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CA683-2825-43CF-83A9-B4DD68B4F5E9}">
      <dsp:nvSpPr>
        <dsp:cNvPr id="0" name=""/>
        <dsp:cNvSpPr/>
      </dsp:nvSpPr>
      <dsp:spPr>
        <a:xfrm>
          <a:off x="1256998" y="769"/>
          <a:ext cx="951771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единственный акционер</a:t>
          </a:r>
          <a:endParaRPr lang="ru-KZ" sz="800" b="1" kern="1200" dirty="0"/>
        </a:p>
      </dsp:txBody>
      <dsp:txXfrm>
        <a:off x="1282576" y="26347"/>
        <a:ext cx="900615" cy="472809"/>
      </dsp:txXfrm>
    </dsp:sp>
    <dsp:sp modelId="{E6E9D93D-02DA-4A02-A307-73D0BA0BF541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527889" y="116751"/>
              </a:moveTo>
              <a:arcTo wR="1047341" hR="1047341" stAng="17838686" swAng="1704257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C25522-0ACC-4B61-A161-BAB399E8849C}">
      <dsp:nvSpPr>
        <dsp:cNvPr id="0" name=""/>
        <dsp:cNvSpPr/>
      </dsp:nvSpPr>
      <dsp:spPr>
        <a:xfrm>
          <a:off x="2325914" y="724464"/>
          <a:ext cx="806101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совет директоров</a:t>
          </a:r>
          <a:endParaRPr lang="ru-KZ" sz="800" kern="1200" dirty="0"/>
        </a:p>
      </dsp:txBody>
      <dsp:txXfrm>
        <a:off x="2351492" y="750042"/>
        <a:ext cx="754945" cy="472809"/>
      </dsp:txXfrm>
    </dsp:sp>
    <dsp:sp modelId="{C4CD14AA-DB7A-45E7-A53A-589E6B9CDAE1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2093239" y="992375"/>
              </a:moveTo>
              <a:arcTo wR="1047341" hR="1047341" stAng="21419499" swAng="2197170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EBD17-CBE7-4791-BECA-AA47692B93B9}">
      <dsp:nvSpPr>
        <dsp:cNvPr id="0" name=""/>
        <dsp:cNvSpPr/>
      </dsp:nvSpPr>
      <dsp:spPr>
        <a:xfrm>
          <a:off x="1805784" y="1895427"/>
          <a:ext cx="1085423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исполнительный орган</a:t>
          </a:r>
          <a:endParaRPr lang="ru-KZ" sz="800" kern="1200" dirty="0"/>
        </a:p>
      </dsp:txBody>
      <dsp:txXfrm>
        <a:off x="1831362" y="1921005"/>
        <a:ext cx="1034267" cy="472809"/>
      </dsp:txXfrm>
    </dsp:sp>
    <dsp:sp modelId="{09650EC4-AE17-4140-AEA6-DC312E488824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118638" y="2092253"/>
              </a:moveTo>
              <a:arcTo wR="1047341" hR="1047341" stAng="5165798" swAng="517565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AAF7A1-2AA8-4153-9E8F-057D1E501BBE}">
      <dsp:nvSpPr>
        <dsp:cNvPr id="0" name=""/>
        <dsp:cNvSpPr/>
      </dsp:nvSpPr>
      <dsp:spPr>
        <a:xfrm>
          <a:off x="589493" y="1895427"/>
          <a:ext cx="1055557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заинтересованные стороны</a:t>
          </a:r>
          <a:endParaRPr lang="ru-KZ" sz="800" kern="1200" dirty="0"/>
        </a:p>
      </dsp:txBody>
      <dsp:txXfrm>
        <a:off x="615071" y="1921005"/>
        <a:ext cx="1004401" cy="472809"/>
      </dsp:txXfrm>
    </dsp:sp>
    <dsp:sp modelId="{142C839A-66CE-4F80-B7B8-67981B76B578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75101" y="1627101"/>
              </a:moveTo>
              <a:arcTo wR="1047341" hR="1047341" stAng="8783331" swAng="2197170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F08D00-AA2C-4727-816C-C93CCB87222D}">
      <dsp:nvSpPr>
        <dsp:cNvPr id="0" name=""/>
        <dsp:cNvSpPr/>
      </dsp:nvSpPr>
      <dsp:spPr>
        <a:xfrm>
          <a:off x="278925" y="724464"/>
          <a:ext cx="915755" cy="523965"/>
        </a:xfrm>
        <a:prstGeom prst="roundRect">
          <a:avLst/>
        </a:prstGeom>
        <a:solidFill>
          <a:srgbClr val="0088B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rPr>
            <a:t>иные органы, определяемые в соответствии с Уставом</a:t>
          </a:r>
          <a:endParaRPr lang="ru-KZ" sz="800" kern="1200" dirty="0"/>
        </a:p>
      </dsp:txBody>
      <dsp:txXfrm>
        <a:off x="304503" y="750042"/>
        <a:ext cx="864599" cy="472809"/>
      </dsp:txXfrm>
    </dsp:sp>
    <dsp:sp modelId="{877ECB67-FCD8-4955-9108-B691B1F88D59}">
      <dsp:nvSpPr>
        <dsp:cNvPr id="0" name=""/>
        <dsp:cNvSpPr/>
      </dsp:nvSpPr>
      <dsp:spPr>
        <a:xfrm>
          <a:off x="685542" y="262751"/>
          <a:ext cx="2094682" cy="2094682"/>
        </a:xfrm>
        <a:custGeom>
          <a:avLst/>
          <a:gdLst/>
          <a:ahLst/>
          <a:cxnLst/>
          <a:rect l="0" t="0" r="0" b="0"/>
          <a:pathLst>
            <a:path>
              <a:moveTo>
                <a:pt x="181972" y="457374"/>
              </a:moveTo>
              <a:arcTo wR="1047341" hR="1047341" stAng="12857057" swAng="1704257"/>
            </a:path>
          </a:pathLst>
        </a:custGeom>
        <a:noFill/>
        <a:ln w="19050" cap="flat" cmpd="sng" algn="ctr">
          <a:solidFill>
            <a:srgbClr val="FFC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0.80554</cdr:x>
      <cdr:y>0.25084</cdr:y>
    </cdr:from>
    <cdr:to>
      <cdr:x>1</cdr:x>
      <cdr:y>0.27713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03C5CF3-A54B-4086-B608-8CBFA1DC9FF1}"/>
            </a:ext>
          </a:extLst>
        </cdr:cNvPr>
        <cdr:cNvSpPr txBox="1"/>
      </cdr:nvSpPr>
      <cdr:spPr>
        <a:xfrm xmlns:a="http://schemas.openxmlformats.org/drawingml/2006/main">
          <a:off x="4550107" y="1450658"/>
          <a:ext cx="1098395" cy="152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KZ" sz="1100" dirty="0"/>
        </a:p>
      </cdr:txBody>
    </cdr:sp>
  </cdr:relSizeAnchor>
  <cdr:relSizeAnchor xmlns:cdr="http://schemas.openxmlformats.org/drawingml/2006/chartDrawing">
    <cdr:from>
      <cdr:x>0.71703</cdr:x>
      <cdr:y>0.0871</cdr:y>
    </cdr:from>
    <cdr:to>
      <cdr:x>0.90084</cdr:x>
      <cdr:y>0.12168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B64675B8-BEA1-4289-9C8F-DE1DA383139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826471" y="503717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0.66573</cdr:x>
      <cdr:y>0.12825</cdr:y>
    </cdr:from>
    <cdr:to>
      <cdr:x>0.84955</cdr:x>
      <cdr:y>0.16283</cdr:y>
    </cdr:to>
    <cdr:pic>
      <cdr:nvPicPr>
        <cdr:cNvPr id="7" name="chart">
          <a:extLst xmlns:a="http://schemas.openxmlformats.org/drawingml/2006/main">
            <a:ext uri="{FF2B5EF4-FFF2-40B4-BE49-F238E27FC236}">
              <a16:creationId xmlns:a16="http://schemas.microsoft.com/office/drawing/2014/main" id="{CB2894E0-311C-45D8-A1AA-21EDCF6B27D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552735" y="741693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0.58104</cdr:x>
      <cdr:y>0.17547</cdr:y>
    </cdr:from>
    <cdr:to>
      <cdr:x>0.76486</cdr:x>
      <cdr:y>0.21005</cdr:y>
    </cdr:to>
    <cdr:pic>
      <cdr:nvPicPr>
        <cdr:cNvPr id="8" name="chart">
          <a:extLst xmlns:a="http://schemas.openxmlformats.org/drawingml/2006/main">
            <a:ext uri="{FF2B5EF4-FFF2-40B4-BE49-F238E27FC236}">
              <a16:creationId xmlns:a16="http://schemas.microsoft.com/office/drawing/2014/main" id="{FECE9F9B-9C88-4F18-A758-C1B5B8DBDB88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3100755" y="1014762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0.57431</cdr:x>
      <cdr:y>0.21596</cdr:y>
    </cdr:from>
    <cdr:to>
      <cdr:x>0.75813</cdr:x>
      <cdr:y>0.25054</cdr:y>
    </cdr:to>
    <cdr:pic>
      <cdr:nvPicPr>
        <cdr:cNvPr id="9" name="chart">
          <a:extLst xmlns:a="http://schemas.openxmlformats.org/drawingml/2006/main">
            <a:ext uri="{FF2B5EF4-FFF2-40B4-BE49-F238E27FC236}">
              <a16:creationId xmlns:a16="http://schemas.microsoft.com/office/drawing/2014/main" id="{04906580-6EF6-47D5-A902-9189C2ACA26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3064852" y="1248937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0.26318</cdr:y>
    </cdr:from>
    <cdr:to>
      <cdr:x>0.68382</cdr:x>
      <cdr:y>0.29777</cdr:y>
    </cdr:to>
    <cdr:pic>
      <cdr:nvPicPr>
        <cdr:cNvPr id="10" name="chart">
          <a:extLst xmlns:a="http://schemas.openxmlformats.org/drawingml/2006/main">
            <a:ext uri="{FF2B5EF4-FFF2-40B4-BE49-F238E27FC236}">
              <a16:creationId xmlns:a16="http://schemas.microsoft.com/office/drawing/2014/main" id="{0D9AB892-CDA0-49E4-9D0F-50275A0D6D8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2668287" y="1522059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</cdr:x>
      <cdr:y>0.30465</cdr:y>
    </cdr:from>
    <cdr:to>
      <cdr:x>0.68382</cdr:x>
      <cdr:y>0.33924</cdr:y>
    </cdr:to>
    <cdr:pic>
      <cdr:nvPicPr>
        <cdr:cNvPr id="11" name="chart">
          <a:extLst xmlns:a="http://schemas.openxmlformats.org/drawingml/2006/main">
            <a:ext uri="{FF2B5EF4-FFF2-40B4-BE49-F238E27FC236}">
              <a16:creationId xmlns:a16="http://schemas.microsoft.com/office/drawing/2014/main" id="{58F3ADFF-7D5C-43AD-897F-2D06198D652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2668287" y="1761893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0.48787</cdr:x>
      <cdr:y>0.35468</cdr:y>
    </cdr:from>
    <cdr:to>
      <cdr:x>0.67169</cdr:x>
      <cdr:y>0.38926</cdr:y>
    </cdr:to>
    <cdr:pic>
      <cdr:nvPicPr>
        <cdr:cNvPr id="12" name="chart">
          <a:extLst xmlns:a="http://schemas.openxmlformats.org/drawingml/2006/main">
            <a:ext uri="{FF2B5EF4-FFF2-40B4-BE49-F238E27FC236}">
              <a16:creationId xmlns:a16="http://schemas.microsoft.com/office/drawing/2014/main" id="{40E96662-4C93-4AD8-8BDF-DF8628EAD1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7"/>
        <a:stretch xmlns:a="http://schemas.openxmlformats.org/drawingml/2006/main">
          <a:fillRect/>
        </a:stretch>
      </cdr:blipFill>
      <cdr:spPr>
        <a:xfrm xmlns:a="http://schemas.openxmlformats.org/drawingml/2006/main">
          <a:off x="2603550" y="2051191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0.48913</cdr:x>
      <cdr:y>0.39946</cdr:y>
    </cdr:from>
    <cdr:to>
      <cdr:x>0.67295</cdr:x>
      <cdr:y>0.43404</cdr:y>
    </cdr:to>
    <cdr:pic>
      <cdr:nvPicPr>
        <cdr:cNvPr id="13" name="chart">
          <a:extLst xmlns:a="http://schemas.openxmlformats.org/drawingml/2006/main">
            <a:ext uri="{FF2B5EF4-FFF2-40B4-BE49-F238E27FC236}">
              <a16:creationId xmlns:a16="http://schemas.microsoft.com/office/drawing/2014/main" id="{F1C71966-BA82-4F2E-8429-924B133120E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8"/>
        <a:stretch xmlns:a="http://schemas.openxmlformats.org/drawingml/2006/main">
          <a:fillRect/>
        </a:stretch>
      </cdr:blipFill>
      <cdr:spPr>
        <a:xfrm xmlns:a="http://schemas.openxmlformats.org/drawingml/2006/main">
          <a:off x="2610279" y="2310164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0.4824</cdr:x>
      <cdr:y>0.44155</cdr:y>
    </cdr:from>
    <cdr:to>
      <cdr:x>0.66622</cdr:x>
      <cdr:y>0.47614</cdr:y>
    </cdr:to>
    <cdr:pic>
      <cdr:nvPicPr>
        <cdr:cNvPr id="14" name="chart">
          <a:extLst xmlns:a="http://schemas.openxmlformats.org/drawingml/2006/main">
            <a:ext uri="{FF2B5EF4-FFF2-40B4-BE49-F238E27FC236}">
              <a16:creationId xmlns:a16="http://schemas.microsoft.com/office/drawing/2014/main" id="{CFD681B4-1255-4667-8182-260C966AF08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9"/>
        <a:stretch xmlns:a="http://schemas.openxmlformats.org/drawingml/2006/main">
          <a:fillRect/>
        </a:stretch>
      </cdr:blipFill>
      <cdr:spPr>
        <a:xfrm xmlns:a="http://schemas.openxmlformats.org/drawingml/2006/main">
          <a:off x="2574376" y="255363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0.4824</cdr:x>
      <cdr:y>0.48271</cdr:y>
    </cdr:from>
    <cdr:to>
      <cdr:x>0.66622</cdr:x>
      <cdr:y>0.51729</cdr:y>
    </cdr:to>
    <cdr:pic>
      <cdr:nvPicPr>
        <cdr:cNvPr id="15" name="chart">
          <a:extLst xmlns:a="http://schemas.openxmlformats.org/drawingml/2006/main">
            <a:ext uri="{FF2B5EF4-FFF2-40B4-BE49-F238E27FC236}">
              <a16:creationId xmlns:a16="http://schemas.microsoft.com/office/drawing/2014/main" id="{7FC29A8B-A5B1-4752-9A13-D976E693E3E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0"/>
        <a:stretch xmlns:a="http://schemas.openxmlformats.org/drawingml/2006/main">
          <a:fillRect/>
        </a:stretch>
      </cdr:blipFill>
      <cdr:spPr>
        <a:xfrm xmlns:a="http://schemas.openxmlformats.org/drawingml/2006/main">
          <a:off x="2574376" y="2791634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0.40809</cdr:x>
      <cdr:y>0.52254</cdr:y>
    </cdr:from>
    <cdr:to>
      <cdr:x>0.59191</cdr:x>
      <cdr:y>0.55712</cdr:y>
    </cdr:to>
    <cdr:pic>
      <cdr:nvPicPr>
        <cdr:cNvPr id="16" name="chart">
          <a:extLst xmlns:a="http://schemas.openxmlformats.org/drawingml/2006/main">
            <a:ext uri="{FF2B5EF4-FFF2-40B4-BE49-F238E27FC236}">
              <a16:creationId xmlns:a16="http://schemas.microsoft.com/office/drawing/2014/main" id="{D8A2E50D-CE02-41AF-9443-372E6CF9044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1"/>
        <a:stretch xmlns:a="http://schemas.openxmlformats.org/drawingml/2006/main">
          <a:fillRect/>
        </a:stretch>
      </cdr:blipFill>
      <cdr:spPr>
        <a:xfrm xmlns:a="http://schemas.openxmlformats.org/drawingml/2006/main">
          <a:off x="2177811" y="3021981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0.3747</cdr:x>
      <cdr:y>0.56204</cdr:y>
    </cdr:from>
    <cdr:to>
      <cdr:x>0.55852</cdr:x>
      <cdr:y>0.59663</cdr:y>
    </cdr:to>
    <cdr:pic>
      <cdr:nvPicPr>
        <cdr:cNvPr id="17" name="chart">
          <a:extLst xmlns:a="http://schemas.openxmlformats.org/drawingml/2006/main">
            <a:ext uri="{FF2B5EF4-FFF2-40B4-BE49-F238E27FC236}">
              <a16:creationId xmlns:a16="http://schemas.microsoft.com/office/drawing/2014/main" id="{C7D79715-9A55-4D66-B271-ECB486664817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2"/>
        <a:stretch xmlns:a="http://schemas.openxmlformats.org/drawingml/2006/main">
          <a:fillRect/>
        </a:stretch>
      </cdr:blipFill>
      <cdr:spPr>
        <a:xfrm xmlns:a="http://schemas.openxmlformats.org/drawingml/2006/main">
          <a:off x="1999641" y="3250447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0.3747</cdr:x>
      <cdr:y>0.61123</cdr:y>
    </cdr:from>
    <cdr:to>
      <cdr:x>0.55852</cdr:x>
      <cdr:y>0.64582</cdr:y>
    </cdr:to>
    <cdr:pic>
      <cdr:nvPicPr>
        <cdr:cNvPr id="18" name="chart">
          <a:extLst xmlns:a="http://schemas.openxmlformats.org/drawingml/2006/main">
            <a:ext uri="{FF2B5EF4-FFF2-40B4-BE49-F238E27FC236}">
              <a16:creationId xmlns:a16="http://schemas.microsoft.com/office/drawing/2014/main" id="{AF9D9F7D-8C82-4F4E-9D4E-28AFDA881A84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3"/>
        <a:stretch xmlns:a="http://schemas.openxmlformats.org/drawingml/2006/main">
          <a:fillRect/>
        </a:stretch>
      </cdr:blipFill>
      <cdr:spPr>
        <a:xfrm xmlns:a="http://schemas.openxmlformats.org/drawingml/2006/main">
          <a:off x="1999641" y="3534936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0.35941</cdr:x>
      <cdr:y>0.65944</cdr:y>
    </cdr:from>
    <cdr:to>
      <cdr:x>0.54323</cdr:x>
      <cdr:y>0.69402</cdr:y>
    </cdr:to>
    <cdr:pic>
      <cdr:nvPicPr>
        <cdr:cNvPr id="19" name="chart">
          <a:extLst xmlns:a="http://schemas.openxmlformats.org/drawingml/2006/main">
            <a:ext uri="{FF2B5EF4-FFF2-40B4-BE49-F238E27FC236}">
              <a16:creationId xmlns:a16="http://schemas.microsoft.com/office/drawing/2014/main" id="{2A5F5089-4B13-4313-9E0C-00A6D3BBF67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4"/>
        <a:stretch xmlns:a="http://schemas.openxmlformats.org/drawingml/2006/main">
          <a:fillRect/>
        </a:stretch>
      </cdr:blipFill>
      <cdr:spPr>
        <a:xfrm xmlns:a="http://schemas.openxmlformats.org/drawingml/2006/main">
          <a:off x="1918009" y="3813717"/>
          <a:ext cx="980952" cy="2000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0.35105</cdr:x>
      <cdr:y>0.70379</cdr:y>
    </cdr:from>
    <cdr:to>
      <cdr:x>0.53487</cdr:x>
      <cdr:y>0.73837</cdr:y>
    </cdr:to>
    <cdr:pic>
      <cdr:nvPicPr>
        <cdr:cNvPr id="20" name="chart">
          <a:extLst xmlns:a="http://schemas.openxmlformats.org/drawingml/2006/main">
            <a:ext uri="{FF2B5EF4-FFF2-40B4-BE49-F238E27FC236}">
              <a16:creationId xmlns:a16="http://schemas.microsoft.com/office/drawing/2014/main" id="{131F42D5-7B17-4FB9-8D4F-B15BA7164B0B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5"/>
        <a:stretch xmlns:a="http://schemas.openxmlformats.org/drawingml/2006/main">
          <a:fillRect/>
        </a:stretch>
      </cdr:blipFill>
      <cdr:spPr>
        <a:xfrm xmlns:a="http://schemas.openxmlformats.org/drawingml/2006/main">
          <a:off x="1873404" y="4070195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0.3406</cdr:x>
      <cdr:y>0.74428</cdr:y>
    </cdr:from>
    <cdr:to>
      <cdr:x>0.52442</cdr:x>
      <cdr:y>0.77886</cdr:y>
    </cdr:to>
    <cdr:pic>
      <cdr:nvPicPr>
        <cdr:cNvPr id="21" name="chart">
          <a:extLst xmlns:a="http://schemas.openxmlformats.org/drawingml/2006/main">
            <a:ext uri="{FF2B5EF4-FFF2-40B4-BE49-F238E27FC236}">
              <a16:creationId xmlns:a16="http://schemas.microsoft.com/office/drawing/2014/main" id="{A685C60B-22B6-414F-862D-FB4E30784A29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6"/>
        <a:stretch xmlns:a="http://schemas.openxmlformats.org/drawingml/2006/main">
          <a:fillRect/>
        </a:stretch>
      </cdr:blipFill>
      <cdr:spPr>
        <a:xfrm xmlns:a="http://schemas.openxmlformats.org/drawingml/2006/main">
          <a:off x="1817649" y="4304370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0.34269</cdr:x>
      <cdr:y>0.7867</cdr:y>
    </cdr:from>
    <cdr:to>
      <cdr:x>0.52651</cdr:x>
      <cdr:y>0.82128</cdr:y>
    </cdr:to>
    <cdr:pic>
      <cdr:nvPicPr>
        <cdr:cNvPr id="22" name="chart">
          <a:extLst xmlns:a="http://schemas.openxmlformats.org/drawingml/2006/main">
            <a:ext uri="{FF2B5EF4-FFF2-40B4-BE49-F238E27FC236}">
              <a16:creationId xmlns:a16="http://schemas.microsoft.com/office/drawing/2014/main" id="{19E10553-894A-43F2-90F7-30636027C6CA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7"/>
        <a:stretch xmlns:a="http://schemas.openxmlformats.org/drawingml/2006/main">
          <a:fillRect/>
        </a:stretch>
      </cdr:blipFill>
      <cdr:spPr>
        <a:xfrm xmlns:a="http://schemas.openxmlformats.org/drawingml/2006/main">
          <a:off x="1828800" y="4549698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0.26956</cdr:x>
      <cdr:y>0.83298</cdr:y>
    </cdr:from>
    <cdr:to>
      <cdr:x>0.45337</cdr:x>
      <cdr:y>0.86756</cdr:y>
    </cdr:to>
    <cdr:pic>
      <cdr:nvPicPr>
        <cdr:cNvPr id="23" name="chart">
          <a:extLst xmlns:a="http://schemas.openxmlformats.org/drawingml/2006/main">
            <a:ext uri="{FF2B5EF4-FFF2-40B4-BE49-F238E27FC236}">
              <a16:creationId xmlns:a16="http://schemas.microsoft.com/office/drawing/2014/main" id="{6CF62298-02A3-4D31-B75E-E675805B7F5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8"/>
        <a:stretch xmlns:a="http://schemas.openxmlformats.org/drawingml/2006/main">
          <a:fillRect/>
        </a:stretch>
      </cdr:blipFill>
      <cdr:spPr>
        <a:xfrm xmlns:a="http://schemas.openxmlformats.org/drawingml/2006/main">
          <a:off x="1438507" y="4817326"/>
          <a:ext cx="980952" cy="2000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0.25911</cdr:x>
      <cdr:y>0.88145</cdr:y>
    </cdr:from>
    <cdr:to>
      <cdr:x>0.44293</cdr:x>
      <cdr:y>0.91603</cdr:y>
    </cdr:to>
    <cdr:pic>
      <cdr:nvPicPr>
        <cdr:cNvPr id="24" name="chart">
          <a:extLst xmlns:a="http://schemas.openxmlformats.org/drawingml/2006/main">
            <a:ext uri="{FF2B5EF4-FFF2-40B4-BE49-F238E27FC236}">
              <a16:creationId xmlns:a16="http://schemas.microsoft.com/office/drawing/2014/main" id="{2B0D1C9D-39F8-4FD2-BF2E-9B92E3841B5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9"/>
        <a:stretch xmlns:a="http://schemas.openxmlformats.org/drawingml/2006/main">
          <a:fillRect/>
        </a:stretch>
      </cdr:blipFill>
      <cdr:spPr>
        <a:xfrm xmlns:a="http://schemas.openxmlformats.org/drawingml/2006/main">
          <a:off x="1382751" y="5097657"/>
          <a:ext cx="980952" cy="200000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0.17493</cdr:x>
      <cdr:y>0.01893</cdr:y>
    </cdr:from>
    <cdr:to>
      <cdr:x>1</cdr:x>
      <cdr:y>0.15116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039713" y="72394"/>
          <a:ext cx="4903888" cy="505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0.90702</cdr:x>
      <cdr:y>0.73555</cdr:y>
    </cdr:from>
    <cdr:to>
      <cdr:x>1</cdr:x>
      <cdr:y>0.97171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05937" y="28479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0.95642</cdr:x>
      <cdr:y>0.69865</cdr:y>
    </cdr:from>
    <cdr:to>
      <cdr:x>0.98668</cdr:x>
      <cdr:y>0.78782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405936" y="2705101"/>
          <a:ext cx="297655" cy="3452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0.90702</cdr:x>
      <cdr:y>0.73555</cdr:y>
    </cdr:from>
    <cdr:to>
      <cdr:x>1</cdr:x>
      <cdr:y>0.97171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05937" y="28479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0.95534</cdr:x>
      <cdr:y>0.79323</cdr:y>
    </cdr:from>
    <cdr:to>
      <cdr:x>0.9856</cdr:x>
      <cdr:y>0.8824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408023" y="3834429"/>
          <a:ext cx="266321" cy="4310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9EA1F-7E76-4269-B8D5-8092E3E4C7F0}" type="datetimeFigureOut">
              <a:rPr lang="en-US" smtClean="0"/>
              <a:pPr/>
              <a:t>12/24/2025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79625" y="1241425"/>
            <a:ext cx="25098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2DF2-8739-4E5F-B9DD-32E48D476D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7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2DF2-8739-4E5F-B9DD-32E48D476DB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8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53049-905A-4C24-9DD3-886F533D0550}" type="slidenum">
              <a:rPr lang="ru-KZ" smtClean="0"/>
              <a:t>31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607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941513" y="1347788"/>
            <a:ext cx="2727325" cy="36385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953049-905A-4C24-9DD3-886F533D0550}" type="slidenum">
              <a:rPr kumimoji="0" lang="ru-K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K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4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5008B-2FD5-45B6-B3D2-F2E56E4D46AA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6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BF211-B49F-4E45-B736-F4B4AF2C973C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71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1D47-3D45-4A8B-B875-DC8250257EF6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5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4C28-9BAE-4E49-A883-FD4E2309BCA5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4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ECED8-B68F-4A76-94DF-5659967D8605}" type="datetime1">
              <a:rPr lang="en-US" smtClean="0"/>
              <a:t>12/24/2025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0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B90CB-B61A-4C0F-A477-AA5A1812719D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0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EB4F8-2864-45B8-8E75-A302E23A69B6}" type="datetime1">
              <a:rPr lang="en-US" smtClean="0"/>
              <a:t>12/24/2025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1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335B8-9B79-4DCD-8636-02FBAB7FCE3D}" type="datetime1">
              <a:rPr lang="en-US" smtClean="0"/>
              <a:t>12/24/2025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2D7E4-1B2F-48A9-AD58-255B7BA496A3}" type="datetime1">
              <a:rPr lang="en-US" smtClean="0"/>
              <a:t>12/24/2025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2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6C946-6A7C-4690-AAC1-0FD27A750839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3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8653-55F0-4529-89F0-87A451DB9D96}" type="datetime1">
              <a:rPr lang="en-US" smtClean="0"/>
              <a:t>12/24/2025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0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" Target="../theme/theme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C5DFA386-3A85-4A7C-8365-1AEE5BADB48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2" y="2826"/>
          <a:ext cx="1191" cy="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Слайд think-cell" r:id="rId4" imgW="395" imgH="394" progId="TCLayout.ActiveDocument.1">
                  <p:embed/>
                </p:oleObj>
              </mc:Choice>
              <mc:Fallback>
                <p:oleObj name="Слайд think-cell" r:id="rId4" imgW="395" imgH="39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C5DFA386-3A85-4A7C-8365-1AEE5BADB4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2" y="2826"/>
                        <a:ext cx="1191" cy="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9088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1625519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379" indent="-406379" algn="l" defTabSz="1625519" rtl="0" eaLnBrk="1" latinLnBrk="0" hangingPunct="1">
        <a:lnSpc>
          <a:spcPct val="90000"/>
        </a:lnSpc>
        <a:spcBef>
          <a:spcPts val="1777"/>
        </a:spcBef>
        <a:buFont typeface="Arial" panose="020B0604020202020204" pitchFamily="34" charset="0"/>
        <a:buChar char="•"/>
        <a:defRPr sz="4977" kern="1200">
          <a:solidFill>
            <a:schemeClr val="tx1"/>
          </a:solidFill>
          <a:latin typeface="+mn-lt"/>
          <a:ea typeface="+mn-ea"/>
          <a:cs typeface="+mn-cs"/>
        </a:defRPr>
      </a:lvl1pPr>
      <a:lvl2pPr marL="121913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1899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658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17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293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5696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454" indent="-406379" algn="l" defTabSz="1625519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760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519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278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03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379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557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31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075" algn="l" defTabSz="1625519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305B9-BC53-4AC4-B388-D97BC395592E}" type="datetime1">
              <a:rPr lang="en-US" smtClean="0"/>
              <a:t>12/24/2025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13" Type="http://schemas.openxmlformats.org/officeDocument/2006/relationships/image" Target="../media/image45.png"/><Relationship Id="rId3" Type="http://schemas.openxmlformats.org/officeDocument/2006/relationships/chart" Target="../charts/chart39.xml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38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8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t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2263E0-DD2A-418D-BEFC-0645BB6813CF}"/>
              </a:ext>
            </a:extLst>
          </p:cNvPr>
          <p:cNvSpPr/>
          <p:nvPr/>
        </p:nvSpPr>
        <p:spPr>
          <a:xfrm>
            <a:off x="-91440" y="0"/>
            <a:ext cx="6949439" cy="9144000"/>
          </a:xfrm>
          <a:prstGeom prst="rect">
            <a:avLst/>
          </a:prstGeom>
          <a:pattFill prst="pct50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B66C77-DD8F-4EB2-82E4-84F18CC6A0E3}"/>
              </a:ext>
            </a:extLst>
          </p:cNvPr>
          <p:cNvSpPr txBox="1"/>
          <p:nvPr/>
        </p:nvSpPr>
        <p:spPr>
          <a:xfrm>
            <a:off x="190637" y="3332664"/>
            <a:ext cx="3656647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Отчет о деятельности </a:t>
            </a:r>
          </a:p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АО «ГФСС» </a:t>
            </a:r>
          </a:p>
          <a:p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 202</a:t>
            </a:r>
            <a:r>
              <a:rPr lang="en-US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ru-RU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год</a:t>
            </a:r>
            <a:endParaRPr lang="en-US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41371" y="380010"/>
            <a:ext cx="19831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 </a:t>
            </a:r>
          </a:p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Совета директоров </a:t>
            </a:r>
          </a:p>
          <a:p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«ГФСС»  от 23.12..2025 г. №17 </a:t>
            </a:r>
            <a:endParaRPr lang="ru-RU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44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ee4pHeader1">
            <a:extLst>
              <a:ext uri="{FF2B5EF4-FFF2-40B4-BE49-F238E27FC236}">
                <a16:creationId xmlns:a16="http://schemas.microsoft.com/office/drawing/2014/main" id="{B84FE0E5-52E1-4BDE-9EA8-2F84949AB302}"/>
              </a:ext>
            </a:extLst>
          </p:cNvPr>
          <p:cNvSpPr txBox="1"/>
          <p:nvPr/>
        </p:nvSpPr>
        <p:spPr>
          <a:xfrm>
            <a:off x="827490" y="1390296"/>
            <a:ext cx="5614932" cy="240690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социальных отчислений и пени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(млрд. тенге)</a:t>
            </a: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445770" y="145978"/>
            <a:ext cx="630948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ОТЧИСЛЕНИЯ В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790" y="883920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68390" y="8779714"/>
            <a:ext cx="723900" cy="32385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2E4F2723-34B9-4DE5-BB5A-ACDC40C2D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8264644"/>
              </p:ext>
            </p:extLst>
          </p:nvPr>
        </p:nvGraphicFramePr>
        <p:xfrm>
          <a:off x="912070" y="1630985"/>
          <a:ext cx="5033857" cy="2180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4B09873-B4FA-4D7B-9E4E-6D53645B14A8}"/>
              </a:ext>
            </a:extLst>
          </p:cNvPr>
          <p:cNvSpPr/>
          <p:nvPr/>
        </p:nvSpPr>
        <p:spPr>
          <a:xfrm>
            <a:off x="174619" y="603179"/>
            <a:ext cx="644461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3411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Финансовые ресурсы системы обязательного социального страхования формируются за счет социальных отчислений в размере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3,5% от дохода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уплачиваемого работодателями за работников, а также индивидуальными предпринимателями и лицами, занимающимися частной практикой за себя.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82642BC4-F1CE-48D8-A1FB-B6B481F0377C}"/>
              </a:ext>
            </a:extLst>
          </p:cNvPr>
          <p:cNvSpPr/>
          <p:nvPr/>
        </p:nvSpPr>
        <p:spPr>
          <a:xfrm>
            <a:off x="445770" y="3791083"/>
            <a:ext cx="5996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ctr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году поступление социальных отчислений и пени в сравнении с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годом возросло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,5%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595C54E2-2668-4D5D-BA5C-980E79E2FBA4}"/>
              </a:ext>
            </a:extLst>
          </p:cNvPr>
          <p:cNvSpPr/>
          <p:nvPr/>
        </p:nvSpPr>
        <p:spPr>
          <a:xfrm>
            <a:off x="174619" y="4416902"/>
            <a:ext cx="6580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Поступление социальных отчислений и пени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(2024 год) </a:t>
            </a:r>
          </a:p>
        </p:txBody>
      </p:sp>
      <p:graphicFrame>
        <p:nvGraphicFramePr>
          <p:cNvPr id="106" name="Диаграмма 105">
            <a:extLst>
              <a:ext uri="{FF2B5EF4-FFF2-40B4-BE49-F238E27FC236}">
                <a16:creationId xmlns:a16="http://schemas.microsoft.com/office/drawing/2014/main" id="{2D62B563-20AC-4C42-A24E-1FDF294AB9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871016"/>
              </p:ext>
            </p:extLst>
          </p:nvPr>
        </p:nvGraphicFramePr>
        <p:xfrm>
          <a:off x="-33353" y="4729820"/>
          <a:ext cx="6707636" cy="30170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8CFD685-5A5D-49E3-AB99-4CD4D8B55EED}"/>
              </a:ext>
            </a:extLst>
          </p:cNvPr>
          <p:cNvSpPr/>
          <p:nvPr/>
        </p:nvSpPr>
        <p:spPr>
          <a:xfrm>
            <a:off x="92746" y="7760606"/>
            <a:ext cx="661488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более четверти социальных отчислений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30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от всех поступлений)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ГФСС поступило из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городов Алматы и Астана</a:t>
            </a:r>
          </a:p>
          <a:p>
            <a:pPr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размер социальных отчислений по республике на одного участника системы обязательного социального страхования в отчетном периоде составил 9 131 тенге.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FC980F26-79C0-4508-9CF8-61A2B1146C98}"/>
              </a:ext>
            </a:extLst>
          </p:cNvPr>
          <p:cNvCxnSpPr>
            <a:cxnSpLocks/>
          </p:cNvCxnSpPr>
          <p:nvPr/>
        </p:nvCxnSpPr>
        <p:spPr>
          <a:xfrm>
            <a:off x="320672" y="457200"/>
            <a:ext cx="5553793" cy="2203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64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32220" y="8808720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2400" y="8797290"/>
            <a:ext cx="412750" cy="26564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65C64E5-EEBD-47E9-BDB8-12CDFEEB9B12}"/>
              </a:ext>
            </a:extLst>
          </p:cNvPr>
          <p:cNvSpPr/>
          <p:nvPr/>
        </p:nvSpPr>
        <p:spPr>
          <a:xfrm>
            <a:off x="785487" y="4298196"/>
            <a:ext cx="528702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Задолженность по социальным отчислениям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</a:t>
            </a:r>
            <a:r>
              <a:rPr lang="en-US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77AAA297-6F31-43C7-89CD-7FC8A6C95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219420"/>
              </p:ext>
            </p:extLst>
          </p:nvPr>
        </p:nvGraphicFramePr>
        <p:xfrm>
          <a:off x="324422" y="4475360"/>
          <a:ext cx="6209156" cy="2820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017F73-6E19-4A79-9E72-2C132754724A}"/>
              </a:ext>
            </a:extLst>
          </p:cNvPr>
          <p:cNvSpPr/>
          <p:nvPr/>
        </p:nvSpPr>
        <p:spPr>
          <a:xfrm>
            <a:off x="324422" y="3343175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Согласно данным Комитета государственных доходов Министерства финансов РК на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января 202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 задолженность по СО и пеням за несвоевременную уплату СО имели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96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тыс.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плательщиков с общей суммой задолженности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482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млн.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тенге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основной задолженности – 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1752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млн. тенге, пеня – 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729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млн. тенге)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0ED5136-8E9B-4D14-9B47-9AF78819FE52}"/>
              </a:ext>
            </a:extLst>
          </p:cNvPr>
          <p:cNvSpPr/>
          <p:nvPr/>
        </p:nvSpPr>
        <p:spPr>
          <a:xfrm>
            <a:off x="324422" y="7361779"/>
            <a:ext cx="620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tabLst>
                <a:tab pos="360671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Наибольшая сумма задолженности отмечается в областях 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Карагандинской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602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млн. тенге)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г.Астана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(309 млн. тенге)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Абай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(226 млн. тенге).</a:t>
            </a:r>
          </a:p>
          <a:p>
            <a:pPr indent="265113" algn="just">
              <a:tabLst>
                <a:tab pos="360671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сравнению с 2023 годом повышение суммы задолженности отмечается во всех регионах, кроме Алматинской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Жетісу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области.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CF4373B-A194-491C-925D-D6100950ACE4}"/>
              </a:ext>
            </a:extLst>
          </p:cNvPr>
          <p:cNvSpPr/>
          <p:nvPr/>
        </p:nvSpPr>
        <p:spPr>
          <a:xfrm>
            <a:off x="1198260" y="721776"/>
            <a:ext cx="446147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задолженности по социальным отчислениям и пени 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160336" y="139766"/>
            <a:ext cx="6537328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ЗАДОЛЖЕННОСТЬ ПО СОЦИАЛЬНЫМ ОТЧИСЛЕНИЯМ И ПЕНИ </a:t>
            </a:r>
            <a:endParaRPr lang="ru-KZ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5F03895B-5A33-4F1F-9DBB-67B08F14E758}"/>
              </a:ext>
            </a:extLst>
          </p:cNvPr>
          <p:cNvCxnSpPr>
            <a:cxnSpLocks/>
          </p:cNvCxnSpPr>
          <p:nvPr/>
        </p:nvCxnSpPr>
        <p:spPr>
          <a:xfrm flipV="1">
            <a:off x="160336" y="413417"/>
            <a:ext cx="5726114" cy="252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E073F8B-3B11-4DDA-A605-260863D169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145372"/>
              </p:ext>
            </p:extLst>
          </p:nvPr>
        </p:nvGraphicFramePr>
        <p:xfrm>
          <a:off x="947757" y="1142141"/>
          <a:ext cx="4572000" cy="2122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6694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3332" y="88265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6212" y="8826509"/>
            <a:ext cx="412750" cy="26353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9AC7E381-488D-4906-B993-F537E00F1A75}"/>
              </a:ext>
            </a:extLst>
          </p:cNvPr>
          <p:cNvSpPr txBox="1"/>
          <p:nvPr/>
        </p:nvSpPr>
        <p:spPr>
          <a:xfrm>
            <a:off x="230624" y="120925"/>
            <a:ext cx="6537328" cy="509541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 СНИЖЕНИЯ КОЛИЧЕСТВА УЧАСТНИКОВ СИСТЕМЫ НА 50% И БОЛЕЕ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4EFCC1D-0CD8-4983-BEEB-3DCF7BD652C5}"/>
              </a:ext>
            </a:extLst>
          </p:cNvPr>
          <p:cNvSpPr/>
          <p:nvPr/>
        </p:nvSpPr>
        <p:spPr>
          <a:xfrm>
            <a:off x="230623" y="5984972"/>
            <a:ext cx="6275589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626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Алгоритма:</a:t>
            </a: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Комитет Государственной инспекции труда, акиматы регионов, филиалы ГФСС ежемесячно направляются сведения о плательщиках, допустивших снижение количества участников системы на 50% и более в разрезе регионов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филиалами ГФСС совместно с территориальными органами инспекции труда, районными и городскими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акиматами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АО «ЕНПФ» проводятся информационно-разъяснительные мероприятия с руководителями предприятий о важности своевременной и полной уплаты социальных отчислений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территориальными органами по инспекции труда организуются заслушивания руководителей предприятий на совещаниях с участием заместителя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акима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региона, на заседаниях региональных трехсторонних комиссий по социальному партнёрству или оперативных штабов с привлечением представителей территориальных подразделений Департамента государственных доходов МФ РК.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35049C19-CC8B-4989-BF69-6908ACC0636A}"/>
              </a:ext>
            </a:extLst>
          </p:cNvPr>
          <p:cNvSpPr/>
          <p:nvPr/>
        </p:nvSpPr>
        <p:spPr>
          <a:xfrm>
            <a:off x="130276" y="685695"/>
            <a:ext cx="65350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ГФСС осуществляет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мониторинг охвата обязательным социальным страхованием занятого населения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путем выявления предприятий со штатной численностью 50 и более человек, допустивших снижение количества участников системы на 50% и более. </a:t>
            </a:r>
          </a:p>
          <a:p>
            <a:pPr marR="18626" indent="241294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2024 году социальные отчисления ежемесячно уплачивали в среднем 13,2 тыс. плательщиков со штатной численностью 50 и более человек, из них: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49,2% со снижением количества участников системы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(в среднем за месяц 6,5 тыс. плательщиков) </a:t>
            </a:r>
            <a:endParaRPr lang="ru-KZ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R="18626" indent="241294" algn="just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4,4 % со снижением количества участников системы на 50% и более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(584 плательщиков).</a:t>
            </a:r>
          </a:p>
          <a:p>
            <a:pPr marR="18626" indent="180975" algn="just"/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595B6CB-ADE2-4052-97DD-DD758ADE4527}"/>
              </a:ext>
            </a:extLst>
          </p:cNvPr>
          <p:cNvSpPr/>
          <p:nvPr/>
        </p:nvSpPr>
        <p:spPr>
          <a:xfrm>
            <a:off x="230624" y="2262550"/>
            <a:ext cx="634480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Причины снижения количества участников на 50% и более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7DB3DA-04CB-4546-99BF-27EC71296B06}"/>
              </a:ext>
            </a:extLst>
          </p:cNvPr>
          <p:cNvSpPr/>
          <p:nvPr/>
        </p:nvSpPr>
        <p:spPr>
          <a:xfrm>
            <a:off x="90671" y="5067969"/>
            <a:ext cx="65072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8626" indent="241294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повышения эффективности работы по сокращению сумм задолженности по социальным отчислениям и расширения охвата населения системой социального страхования реализуется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Алгоритм взаимодействия субъектов центрального и местного уровней по недопущению снижения количества участников накопительной пенсионной системы и системы обязательного социального страхования и возникновения социальной напряженности в регионах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89BCBD11-73A6-443E-838C-88D31BBBD0BC}"/>
              </a:ext>
            </a:extLst>
          </p:cNvPr>
          <p:cNvCxnSpPr>
            <a:cxnSpLocks/>
          </p:cNvCxnSpPr>
          <p:nvPr/>
        </p:nvCxnSpPr>
        <p:spPr>
          <a:xfrm>
            <a:off x="230623" y="630466"/>
            <a:ext cx="5655827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18D0DE3-F618-4AA5-BA69-D8D492A9044C}"/>
              </a:ext>
            </a:extLst>
          </p:cNvPr>
          <p:cNvSpPr/>
          <p:nvPr/>
        </p:nvSpPr>
        <p:spPr>
          <a:xfrm>
            <a:off x="130276" y="7774848"/>
            <a:ext cx="6451711" cy="5539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180975" algn="just">
              <a:spcAft>
                <a:spcPts val="0"/>
              </a:spcAft>
              <a:tabLst>
                <a:tab pos="428625" algn="l"/>
                <a:tab pos="45021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 филиалами ГФСС совместно с местными исполнительными органами проведена работа по выяснению причин снижения количества участников на 50% и более при уплате СО по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kk-KZ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5 973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плательщикам. 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4F4E7A9F-1EB4-4DED-811B-A9519E0218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4547564"/>
              </p:ext>
            </p:extLst>
          </p:nvPr>
        </p:nvGraphicFramePr>
        <p:xfrm>
          <a:off x="360606" y="2581329"/>
          <a:ext cx="6145606" cy="2380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03261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7151" y="4681232"/>
            <a:ext cx="679411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Причины возврата излишне (ошибочно) уплаченных </a:t>
            </a:r>
          </a:p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социальных отчислений и пени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2577BF94-CD21-4A83-B865-A4840D08C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7549023"/>
              </p:ext>
            </p:extLst>
          </p:nvPr>
        </p:nvGraphicFramePr>
        <p:xfrm>
          <a:off x="1418734" y="1645031"/>
          <a:ext cx="4337998" cy="235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331470" y="819812"/>
            <a:ext cx="62382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2024 году на основании заявлений плательщиков осуществлен возврат излишне (ошибочно) уплаченных социальных отчислений, включая пеню, за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359,1 тыс.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человек на общую сумму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млрд.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тенге.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AF7BBA-A56A-4374-A95D-52C578E2E5C3}"/>
              </a:ext>
            </a:extLst>
          </p:cNvPr>
          <p:cNvSpPr/>
          <p:nvPr/>
        </p:nvSpPr>
        <p:spPr>
          <a:xfrm>
            <a:off x="434339" y="4071014"/>
            <a:ext cx="630678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сравнению с 2023 годом сумма возвращенных социальных отчислений и пени, а также количество участников системы, по которым осуществлен возврат,  увеличилось более чем в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раза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74A3855-BB41-4CD3-A574-F8C5524A7CFB}"/>
              </a:ext>
            </a:extLst>
          </p:cNvPr>
          <p:cNvSpPr/>
          <p:nvPr/>
        </p:nvSpPr>
        <p:spPr>
          <a:xfrm>
            <a:off x="331470" y="7849718"/>
            <a:ext cx="62229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Большую часть возвращенных средств составляют суммы, которые ошибочно уплачены на счет Фонда плательщиком или банком два и более раз за один и тот же период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- 46%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социальные отчисления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которым в списочной части платежного поручения допущены ошибки в суммах социальных отчислений за работников -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23%.</a:t>
            </a:r>
            <a:endParaRPr lang="ru-KZ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E5ABB89F-7E19-48F8-90C8-92619601C2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7619480"/>
              </p:ext>
            </p:extLst>
          </p:nvPr>
        </p:nvGraphicFramePr>
        <p:xfrm>
          <a:off x="594361" y="5096730"/>
          <a:ext cx="5612129" cy="2633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1775449" y="1374632"/>
            <a:ext cx="328166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возвратов 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(ошибочно) 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уплаченных </a:t>
            </a:r>
          </a:p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социальных отчислений и пени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366939CD-F036-47BA-8700-E1225472FA5A}"/>
              </a:ext>
            </a:extLst>
          </p:cNvPr>
          <p:cNvSpPr txBox="1"/>
          <p:nvPr/>
        </p:nvSpPr>
        <p:spPr>
          <a:xfrm>
            <a:off x="205740" y="91441"/>
            <a:ext cx="6450468" cy="51483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ВОЗВРАТ ИЗЛИШНЕ (ОШИБОЧНО) УПЛАЧЕННЫХ СОЦИАЛЬНЫХ ОТЧИСЛЕНИЙ И ПЕНИ</a:t>
            </a: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0AA3A00-AC27-4598-84C2-CE5D10C949AB}"/>
              </a:ext>
            </a:extLst>
          </p:cNvPr>
          <p:cNvCxnSpPr>
            <a:cxnSpLocks/>
          </p:cNvCxnSpPr>
          <p:nvPr/>
        </p:nvCxnSpPr>
        <p:spPr>
          <a:xfrm>
            <a:off x="205740" y="606276"/>
            <a:ext cx="566928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0994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12130D-333C-4362-8A96-8C6A8C5E2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71893"/>
            <a:ext cx="1543050" cy="349247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68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91201" y="122590"/>
            <a:ext cx="6377355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1361" y="8804909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24231" y="8745185"/>
            <a:ext cx="474519" cy="377808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FE719E7-A816-419D-89D4-8BDD92B5F072}"/>
              </a:ext>
            </a:extLst>
          </p:cNvPr>
          <p:cNvSpPr/>
          <p:nvPr/>
        </p:nvSpPr>
        <p:spPr>
          <a:xfrm>
            <a:off x="240321" y="546551"/>
            <a:ext cx="62725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состоянию на 1 января 2025 года сумма социальных выплат из ГФСС, осуществленных с начала введения системы обязательного социального страхования, составила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4 531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млрд. тенге.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B06454-C2F4-49DA-BB7D-B88713DBFC13}"/>
              </a:ext>
            </a:extLst>
          </p:cNvPr>
          <p:cNvSpPr/>
          <p:nvPr/>
        </p:nvSpPr>
        <p:spPr>
          <a:xfrm>
            <a:off x="1783693" y="993385"/>
            <a:ext cx="287931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социальных выплат из ГФСС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07065E4-A2A8-4BB6-A900-25129225ED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7521615"/>
              </p:ext>
            </p:extLst>
          </p:nvPr>
        </p:nvGraphicFramePr>
        <p:xfrm>
          <a:off x="1294335" y="1210750"/>
          <a:ext cx="4269325" cy="243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A2D142-394F-4DBB-BECC-FFC8873F2DF8}"/>
              </a:ext>
            </a:extLst>
          </p:cNvPr>
          <p:cNvSpPr/>
          <p:nvPr/>
        </p:nvSpPr>
        <p:spPr>
          <a:xfrm>
            <a:off x="808676" y="4195530"/>
            <a:ext cx="482934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Структура социальных выплат по видам социальных рисков 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AF58E0-7466-4155-8667-D489261AB467}"/>
              </a:ext>
            </a:extLst>
          </p:cNvPr>
          <p:cNvSpPr/>
          <p:nvPr/>
        </p:nvSpPr>
        <p:spPr>
          <a:xfrm>
            <a:off x="284135" y="370895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году численность получателей составила порядка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5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 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382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человек, сумма социальных выплат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958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млрд.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тенге, рост по отношению к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году на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% и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соответственно.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1AC9A331-6378-424D-9157-35FCDB3DE2F6}"/>
              </a:ext>
            </a:extLst>
          </p:cNvPr>
          <p:cNvGrpSpPr/>
          <p:nvPr/>
        </p:nvGrpSpPr>
        <p:grpSpPr>
          <a:xfrm>
            <a:off x="329945" y="4614792"/>
            <a:ext cx="6336000" cy="2967738"/>
            <a:chOff x="3349226" y="3839303"/>
            <a:chExt cx="4982508" cy="2305859"/>
          </a:xfrm>
        </p:grpSpPr>
        <p:graphicFrame>
          <p:nvGraphicFramePr>
            <p:cNvPr id="22" name="Диаграмма 21">
              <a:extLst>
                <a:ext uri="{FF2B5EF4-FFF2-40B4-BE49-F238E27FC236}">
                  <a16:creationId xmlns:a16="http://schemas.microsoft.com/office/drawing/2014/main" id="{E5ABB89F-7E19-48F8-90C8-92619601C29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07682266"/>
                </p:ext>
              </p:extLst>
            </p:nvPr>
          </p:nvGraphicFramePr>
          <p:xfrm>
            <a:off x="3349226" y="3839303"/>
            <a:ext cx="4982508" cy="2305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C869F5-44C6-4300-B092-311C0C674BD6}"/>
                </a:ext>
              </a:extLst>
            </p:cNvPr>
            <p:cNvSpPr txBox="1"/>
            <p:nvPr/>
          </p:nvSpPr>
          <p:spPr>
            <a:xfrm>
              <a:off x="5286760" y="4976753"/>
              <a:ext cx="631798" cy="3108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958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млрд.</a:t>
              </a:r>
            </a:p>
            <a:p>
              <a:pPr algn="ctr"/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тенге</a:t>
              </a:r>
              <a:endParaRPr lang="ru-KZ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5493D8-7E21-488B-85AC-AB4539198671}"/>
              </a:ext>
            </a:extLst>
          </p:cNvPr>
          <p:cNvSpPr/>
          <p:nvPr/>
        </p:nvSpPr>
        <p:spPr>
          <a:xfrm>
            <a:off x="240321" y="7760473"/>
            <a:ext cx="637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структуре социальных выплат основную долю выплат –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2,4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составляют социальные выплаты в поддержку материнства и детства  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en-US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789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b="1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млрд. тенге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  <a:endParaRPr lang="ru-KZ" sz="10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0B41756A-34B5-4425-8256-48593152B7DB}"/>
              </a:ext>
            </a:extLst>
          </p:cNvPr>
          <p:cNvCxnSpPr>
            <a:cxnSpLocks/>
          </p:cNvCxnSpPr>
          <p:nvPr/>
        </p:nvCxnSpPr>
        <p:spPr>
          <a:xfrm flipV="1">
            <a:off x="-8487" y="453082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865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204420" y="150084"/>
            <a:ext cx="637735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6980" y="8805862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24401" y="8748101"/>
            <a:ext cx="779319" cy="381000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15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D76BA12-E28D-413D-96F5-E04F503003D9}"/>
              </a:ext>
            </a:extLst>
          </p:cNvPr>
          <p:cNvSpPr/>
          <p:nvPr/>
        </p:nvSpPr>
        <p:spPr>
          <a:xfrm>
            <a:off x="0" y="789721"/>
            <a:ext cx="6617677" cy="2539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Получатели, новые назначения и сумма социальных выплат в разрезе регионов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</a:t>
            </a:r>
            <a:r>
              <a:rPr lang="en-US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год)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9EE56637-F5BC-4836-B0EB-15469B118C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892492"/>
              </p:ext>
            </p:extLst>
          </p:nvPr>
        </p:nvGraphicFramePr>
        <p:xfrm>
          <a:off x="328245" y="1221553"/>
          <a:ext cx="5336575" cy="578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CEC125A-5870-4E8D-9AFF-C91AE9CA4C32}"/>
              </a:ext>
            </a:extLst>
          </p:cNvPr>
          <p:cNvSpPr/>
          <p:nvPr/>
        </p:nvSpPr>
        <p:spPr>
          <a:xfrm>
            <a:off x="240322" y="7362318"/>
            <a:ext cx="63773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разрезе регионов республики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наибольшая доля получателей и сумма социальных выплат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отмечена в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Туркестанской области - 1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50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получателей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121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тенге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в городе Алматы –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29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получателей,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99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млрд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тенге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2304F35-44BC-4E18-827D-61915D85BFA7}"/>
              </a:ext>
            </a:extLst>
          </p:cNvPr>
          <p:cNvCxnSpPr>
            <a:cxnSpLocks/>
          </p:cNvCxnSpPr>
          <p:nvPr/>
        </p:nvCxnSpPr>
        <p:spPr>
          <a:xfrm>
            <a:off x="204420" y="502920"/>
            <a:ext cx="5659170" cy="830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DEF2DD9-6C84-451D-8146-F539C0409797}"/>
              </a:ext>
            </a:extLst>
          </p:cNvPr>
          <p:cNvSpPr/>
          <p:nvPr/>
        </p:nvSpPr>
        <p:spPr>
          <a:xfrm>
            <a:off x="4483853" y="1404882"/>
            <a:ext cx="10583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dirty="0">
                <a:latin typeface="Arial Cyr" panose="020B0604020202020204" pitchFamily="34" charset="0"/>
              </a:rPr>
              <a:t> 121,1 </a:t>
            </a:r>
            <a:r>
              <a:rPr lang="ru-RU" sz="1000" dirty="0" err="1">
                <a:latin typeface="Arial Cyr" panose="020B0604020202020204" pitchFamily="34" charset="0"/>
              </a:rPr>
              <a:t>млрд.тг</a:t>
            </a:r>
            <a:r>
              <a:rPr lang="ru-RU" sz="1000" dirty="0">
                <a:latin typeface="Arial Cyr" panose="020B0604020202020204" pitchFamily="34" charset="0"/>
              </a:rPr>
              <a:t> </a:t>
            </a:r>
            <a:endParaRPr lang="ru-KZ" sz="1000" dirty="0"/>
          </a:p>
        </p:txBody>
      </p:sp>
    </p:spTree>
    <p:extLst>
      <p:ext uri="{BB962C8B-B14F-4D97-AF65-F5344CB8AC3E}">
        <p14:creationId xmlns:p14="http://schemas.microsoft.com/office/powerpoint/2010/main" val="1205390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CF27D134-7E75-49BA-9A53-89E9B0A18811}"/>
              </a:ext>
            </a:extLst>
          </p:cNvPr>
          <p:cNvSpPr/>
          <p:nvPr/>
        </p:nvSpPr>
        <p:spPr>
          <a:xfrm>
            <a:off x="11339" y="813296"/>
            <a:ext cx="1887770" cy="83307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9127" y="7547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DBB98F6-E547-4E26-A666-62E54F2BFD5E}"/>
              </a:ext>
            </a:extLst>
          </p:cNvPr>
          <p:cNvSpPr/>
          <p:nvPr/>
        </p:nvSpPr>
        <p:spPr>
          <a:xfrm>
            <a:off x="1899108" y="832041"/>
            <a:ext cx="4735361" cy="244066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выплата по случаю утраты трудоспособности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назначается участнику системы дополнительно к выплачиваемому за счет республиканского бюджета государственному пособию по инвалидности, независимо от того, прекращена работа ко времени обращения за назначением социальной выплаты или продолжается.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9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Право на выплату возникает со дня установления подразделением медико-социальной экспертизы степени утраты общей трудоспособности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30% до 100%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 весь ее период.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9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 социальной выплаты зависит от дохода участника системы, </a:t>
            </a:r>
            <a:b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которого производись социальные отчисления за последние 2 года, а также от коэффициентов степени утраты трудоспособности, стажа участия в системе и замещения дохода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182563" algn="just">
              <a:lnSpc>
                <a:spcPct val="109000"/>
              </a:lnSpc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году размер выплаты повышен на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%, повышением охвачены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80,6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тыс. получателей.</a:t>
            </a:r>
            <a:endParaRPr lang="ru-KZ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5F934A-F704-46C0-AEC9-A75505E43142}"/>
              </a:ext>
            </a:extLst>
          </p:cNvPr>
          <p:cNvSpPr/>
          <p:nvPr/>
        </p:nvSpPr>
        <p:spPr>
          <a:xfrm>
            <a:off x="2397115" y="3748089"/>
            <a:ext cx="3389434" cy="258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получателей и суммы выплат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A9F724DC-A61A-4280-9254-8E7B046A2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4376217"/>
              </p:ext>
            </p:extLst>
          </p:nvPr>
        </p:nvGraphicFramePr>
        <p:xfrm>
          <a:off x="2273443" y="4079082"/>
          <a:ext cx="4452434" cy="186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9AB6E5-C541-455E-86E0-4705116B52B7}"/>
              </a:ext>
            </a:extLst>
          </p:cNvPr>
          <p:cNvSpPr/>
          <p:nvPr/>
        </p:nvSpPr>
        <p:spPr>
          <a:xfrm>
            <a:off x="1938640" y="5948665"/>
            <a:ext cx="4695830" cy="7632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lnSpc>
                <a:spcPct val="109000"/>
              </a:lnSpc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 сумма осуществленных из ГФСС выплат составила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млрд.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тенге, и увеличилась на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сравнению с 202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годом. Всего с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сумма осуществленных выплат составила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241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млрд. тенге.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CF228AD7-DCEC-4656-9530-CC427F242C7C}"/>
              </a:ext>
            </a:extLst>
          </p:cNvPr>
          <p:cNvSpPr/>
          <p:nvPr/>
        </p:nvSpPr>
        <p:spPr>
          <a:xfrm>
            <a:off x="68489" y="461502"/>
            <a:ext cx="5749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УТРАТЫ ТРУДОСПОСОБНОСТИ 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5E21C9A7-69BB-4142-818F-22912793CDC9}"/>
              </a:ext>
            </a:extLst>
          </p:cNvPr>
          <p:cNvCxnSpPr>
            <a:cxnSpLocks/>
          </p:cNvCxnSpPr>
          <p:nvPr/>
        </p:nvCxnSpPr>
        <p:spPr>
          <a:xfrm>
            <a:off x="139127" y="338792"/>
            <a:ext cx="578161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6D5F48C7-2E7D-4125-A587-81D76FA9B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327" y="1077359"/>
            <a:ext cx="872065" cy="1247248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27FEB48C-ABD1-477B-AFF0-8FD00FBF64BC}"/>
              </a:ext>
            </a:extLst>
          </p:cNvPr>
          <p:cNvSpPr/>
          <p:nvPr/>
        </p:nvSpPr>
        <p:spPr>
          <a:xfrm>
            <a:off x="3145775" y="6659969"/>
            <a:ext cx="235352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назначенных выплат 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5EF669A5-0CEC-4A65-9AC0-CF10A6A02CE0}"/>
              </a:ext>
            </a:extLst>
          </p:cNvPr>
          <p:cNvSpPr/>
          <p:nvPr/>
        </p:nvSpPr>
        <p:spPr>
          <a:xfrm>
            <a:off x="1929307" y="8407352"/>
            <a:ext cx="4665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тенденции последних 3-х лет, количество новых назначений в год стабильно находится в пределах 15-16 тысяч.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BE11F5F-EFF6-4EE1-AFE4-F4ABC469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91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61F9D85-149D-40F0-9C78-3C68A2A7E498}"/>
              </a:ext>
            </a:extLst>
          </p:cNvPr>
          <p:cNvGrpSpPr/>
          <p:nvPr/>
        </p:nvGrpSpPr>
        <p:grpSpPr>
          <a:xfrm>
            <a:off x="132123" y="2808457"/>
            <a:ext cx="1676401" cy="5655394"/>
            <a:chOff x="165271" y="2854237"/>
            <a:chExt cx="1676401" cy="5655394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F063B361-0D9D-44CD-9ED7-38B34C855A45}"/>
                </a:ext>
              </a:extLst>
            </p:cNvPr>
            <p:cNvSpPr/>
            <p:nvPr/>
          </p:nvSpPr>
          <p:spPr>
            <a:xfrm>
              <a:off x="165271" y="2854237"/>
              <a:ext cx="1676401" cy="56553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Количество получателей 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10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318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1100" dirty="0">
                  <a:solidFill>
                    <a:srgbClr val="00206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человек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just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Количество новых назначений 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15 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238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человек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Объем выплаты </a:t>
              </a:r>
            </a:p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46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млрд. тенге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endParaRPr lang="ru-RU" sz="1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Среднемесячный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доход, учтенный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при назначении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выплаты</a:t>
              </a:r>
            </a:p>
            <a:p>
              <a:pPr algn="ctr"/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  <a:r>
                <a:rPr lang="kk-KZ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тыс.тенге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размер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выплаты</a:t>
              </a:r>
            </a:p>
            <a:p>
              <a:pPr algn="ctr"/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407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тенге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возраст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получателя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год</a:t>
              </a:r>
            </a:p>
            <a:p>
              <a:pPr algn="ctr"/>
              <a:endPara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Средний стаж</a:t>
              </a:r>
            </a:p>
            <a:p>
              <a:pPr algn="ctr"/>
              <a:r>
                <a:rPr lang="ru-RU" sz="1050" dirty="0">
                  <a:latin typeface="Arial" panose="020B0604020202020204" pitchFamily="34" charset="0"/>
                  <a:cs typeface="Arial" panose="020B0604020202020204" pitchFamily="34" charset="0"/>
                </a:rPr>
                <a:t>участия</a:t>
              </a:r>
            </a:p>
            <a:p>
              <a:pPr algn="ctr"/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en-US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41,5</a:t>
              </a:r>
              <a:r>
                <a:rPr lang="ru-RU" sz="11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месяцев</a:t>
              </a:r>
              <a:endParaRPr lang="ru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2AFD9510-FBF1-47A3-8FB9-3F0D7FD6241F}"/>
                </a:ext>
              </a:extLst>
            </p:cNvPr>
            <p:cNvCxnSpPr/>
            <p:nvPr/>
          </p:nvCxnSpPr>
          <p:spPr>
            <a:xfrm>
              <a:off x="365760" y="354518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F9967DC9-CE7F-48EF-BCC7-67356FF7F5E8}"/>
                </a:ext>
              </a:extLst>
            </p:cNvPr>
            <p:cNvCxnSpPr/>
            <p:nvPr/>
          </p:nvCxnSpPr>
          <p:spPr>
            <a:xfrm>
              <a:off x="365760" y="437195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F1EEA254-1311-46E7-98B3-CD9934EACF92}"/>
                </a:ext>
              </a:extLst>
            </p:cNvPr>
            <p:cNvCxnSpPr/>
            <p:nvPr/>
          </p:nvCxnSpPr>
          <p:spPr>
            <a:xfrm>
              <a:off x="365760" y="503489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5829051D-7B43-47FF-AA43-057B936847F4}"/>
                </a:ext>
              </a:extLst>
            </p:cNvPr>
            <p:cNvCxnSpPr/>
            <p:nvPr/>
          </p:nvCxnSpPr>
          <p:spPr>
            <a:xfrm>
              <a:off x="365760" y="613217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8E95ECF0-C5BD-44B1-A695-80E0B4BE5A39}"/>
                </a:ext>
              </a:extLst>
            </p:cNvPr>
            <p:cNvCxnSpPr/>
            <p:nvPr/>
          </p:nvCxnSpPr>
          <p:spPr>
            <a:xfrm>
              <a:off x="365760" y="698942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9F372479-1000-4B79-A477-45B2FD0359E4}"/>
                </a:ext>
              </a:extLst>
            </p:cNvPr>
            <p:cNvCxnSpPr/>
            <p:nvPr/>
          </p:nvCxnSpPr>
          <p:spPr>
            <a:xfrm>
              <a:off x="365760" y="7755231"/>
              <a:ext cx="13716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C0499097-74E7-4594-9DDE-874AB8EC30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496194"/>
              </p:ext>
            </p:extLst>
          </p:nvPr>
        </p:nvGraphicFramePr>
        <p:xfrm>
          <a:off x="2003807" y="6680410"/>
          <a:ext cx="4572000" cy="1864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Диаграмма 27">
            <a:extLst>
              <a:ext uri="{FF2B5EF4-FFF2-40B4-BE49-F238E27FC236}">
                <a16:creationId xmlns:a16="http://schemas.microsoft.com/office/drawing/2014/main" id="{3EEA4ECA-7210-401B-8320-0804B6BAA9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9766961"/>
              </p:ext>
            </p:extLst>
          </p:nvPr>
        </p:nvGraphicFramePr>
        <p:xfrm>
          <a:off x="2529443" y="6659970"/>
          <a:ext cx="3791051" cy="1733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186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3C0FEFD-2C31-4F67-A725-11014549896F}"/>
              </a:ext>
            </a:extLst>
          </p:cNvPr>
          <p:cNvSpPr/>
          <p:nvPr/>
        </p:nvSpPr>
        <p:spPr>
          <a:xfrm>
            <a:off x="265020" y="751923"/>
            <a:ext cx="6450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Доля получателей выплаты в разрезе степеней утраты трудоспособности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5573737"/>
              </p:ext>
            </p:extLst>
          </p:nvPr>
        </p:nvGraphicFramePr>
        <p:xfrm>
          <a:off x="927661" y="1089376"/>
          <a:ext cx="4949707" cy="196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344A5E2-FA25-4CEF-BB09-470B6BA2F02F}"/>
              </a:ext>
            </a:extLst>
          </p:cNvPr>
          <p:cNvSpPr/>
          <p:nvPr/>
        </p:nvSpPr>
        <p:spPr>
          <a:xfrm>
            <a:off x="265020" y="3092515"/>
            <a:ext cx="625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разрезе степеней утраты трудоспособности по итогам 2022-2024 годов более половины получателей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СВут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(в среднем 54%)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составляют лица с утратой трудоспособности от 30% до 60%.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20ACD4C-7F60-4328-AA6A-FA55D3C907C2}"/>
              </a:ext>
            </a:extLst>
          </p:cNvPr>
          <p:cNvSpPr/>
          <p:nvPr/>
        </p:nvSpPr>
        <p:spPr>
          <a:xfrm>
            <a:off x="164621" y="3558738"/>
            <a:ext cx="6651593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получателей выплаты в разрезе пола и возраста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(2024 год)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21D297D9-AC17-400E-AF89-F975A92BD8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983443"/>
              </p:ext>
            </p:extLst>
          </p:nvPr>
        </p:nvGraphicFramePr>
        <p:xfrm>
          <a:off x="1421328" y="3702247"/>
          <a:ext cx="4138177" cy="195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7063FF8-A2EF-4D31-A892-B99272C13430}"/>
              </a:ext>
            </a:extLst>
          </p:cNvPr>
          <p:cNvSpPr/>
          <p:nvPr/>
        </p:nvSpPr>
        <p:spPr>
          <a:xfrm>
            <a:off x="217621" y="5441753"/>
            <a:ext cx="633917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Из общего числа получателей в 2024 году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(102 318 чел.)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доля мужчин составила 58,2%, или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59 520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чел., доля женщин 41,8%, или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ru-RU" sz="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798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чел. В градации по возрасту основную долю (65%) составляют получатели в возрасте от 50 до 64 лет.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5F3EDD7-F084-4D1F-BD9B-31C9847CCCF0}"/>
              </a:ext>
            </a:extLst>
          </p:cNvPr>
          <p:cNvSpPr/>
          <p:nvPr/>
        </p:nvSpPr>
        <p:spPr>
          <a:xfrm>
            <a:off x="232928" y="8278951"/>
            <a:ext cx="6339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выплат, назначенных за 2024 год, вырос по сравнению с аналогичным периодом прошлого года на 27,3% (47 445 тенге) и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60 407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тенге.</a:t>
            </a:r>
          </a:p>
          <a:p>
            <a:pPr indent="1762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Самый высокий средний размер выплаты сложился у получателей со степенью утраты трудоспособности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от 80% до 100%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(84 113 тенге).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0A2FF93-BCEA-4B03-9268-47E15577F34C}"/>
              </a:ext>
            </a:extLst>
          </p:cNvPr>
          <p:cNvSpPr/>
          <p:nvPr/>
        </p:nvSpPr>
        <p:spPr>
          <a:xfrm>
            <a:off x="106042" y="5994805"/>
            <a:ext cx="65623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Динамика среднего размера назначенных выплат 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40447"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в разрезе степеней утраты трудоспособности 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2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5255350"/>
              </p:ext>
            </p:extLst>
          </p:nvPr>
        </p:nvGraphicFramePr>
        <p:xfrm>
          <a:off x="1609007" y="6244168"/>
          <a:ext cx="3950498" cy="207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object 8">
            <a:extLst>
              <a:ext uri="{FF2B5EF4-FFF2-40B4-BE49-F238E27FC236}">
                <a16:creationId xmlns:a16="http://schemas.microsoft.com/office/drawing/2014/main" id="{B7B29BC7-57E5-4F07-B058-3EA8364F4AB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3CDE42A-1BC3-4A1B-85A1-53F81204234B}"/>
              </a:ext>
            </a:extLst>
          </p:cNvPr>
          <p:cNvSpPr/>
          <p:nvPr/>
        </p:nvSpPr>
        <p:spPr>
          <a:xfrm>
            <a:off x="0" y="484312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УТРАТЫ ТРУДОСПОСОБНОСТИ 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8E83374-AEAA-486B-9A7A-4BCC1DB9D005}"/>
              </a:ext>
            </a:extLst>
          </p:cNvPr>
          <p:cNvCxnSpPr>
            <a:cxnSpLocks/>
          </p:cNvCxnSpPr>
          <p:nvPr/>
        </p:nvCxnSpPr>
        <p:spPr>
          <a:xfrm>
            <a:off x="265020" y="337912"/>
            <a:ext cx="618577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4528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394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896BB9-8EAA-42CF-8531-ED5D83DC1700}"/>
              </a:ext>
            </a:extLst>
          </p:cNvPr>
          <p:cNvSpPr/>
          <p:nvPr/>
        </p:nvSpPr>
        <p:spPr>
          <a:xfrm>
            <a:off x="1931618" y="768577"/>
            <a:ext cx="4669801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6213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выплата из ГФСС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случаю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потери кормильца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назначается дополнительно к выплачиваемому за счет республиканского бюджета государственному социальному пособию по потере кормильца. </a:t>
            </a:r>
          </a:p>
          <a:p>
            <a:pPr indent="176213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выплату возникает у членов семьи, состоявших на иждивении умершего 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(признанного судом, безвестно отсутствующим или объявленного умершим)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кормильца участника системы обязательного социального страхования, со дня его смерти 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даты, указанной в решении суда о признании его безвестно отсутствующим или объявлении его умершим)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6213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социальной выплаты зависит от дохода умершего кормильца, с которого производились социальные отчисления за последние 2 года, с учетом коэффициентов замещения дохода (60% или 0,6), количества иждивенцев и стажа участия в системе.</a:t>
            </a:r>
          </a:p>
          <a:p>
            <a:pPr indent="176213" algn="just">
              <a:tabLst>
                <a:tab pos="600272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осуществляется следующим членам семьи умершего кормильца-участника системы обязательного социального страхования: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детям, в том числе усыновленным (удочеренным), братьям, сестрам и внукам, не достигшим восемнадцати лет и старше этого возраста, если они стали инвалидами до достижения восемнадцати лет, </a:t>
            </a:r>
            <a:r>
              <a:rPr lang="ru-RU" sz="9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братья, сестры и внуки – при условии, если они не имеют трудоспособных родителей или если они не получают алименты от родителей.</a:t>
            </a: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Указанные лица старше восемнадцати лет, обучающиеся или обучавшиеся по очной форме обучения в организациях среднего, технического и профессионального,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послесреднего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высшего и (или) послевузовского образования,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 право на назначение и получение социальных выплат до времени окончания учебы, но не более чем до достижения 23-летнего возраста.</a:t>
            </a: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одному из родителей или супругу либо деду, бабушке, брату или сестре независимо от возраста и трудоспособности,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он (она) занят (занята) уходом за детьми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братьями, сестрами или внуками умершего 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(признанного судом безвестно отсутствующим или объявленного умершим)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кормильца,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достигшими трех лет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176213" algn="just">
              <a:tabLst>
                <a:tab pos="0" algn="l"/>
              </a:tabLs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году </a:t>
            </a:r>
            <a:r>
              <a:rPr lang="ru-RU" altLang="en-US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60,4 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тыс. семьям, потерявшим кормильца повышены размеры выплат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Impact"/>
              </a:rPr>
              <a:t>.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8C536D6-6BDB-4752-B266-92EB4E756C4C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112BFA38-C985-41B6-82D3-BE45D6828C43}"/>
              </a:ext>
            </a:extLst>
          </p:cNvPr>
          <p:cNvSpPr/>
          <p:nvPr/>
        </p:nvSpPr>
        <p:spPr>
          <a:xfrm>
            <a:off x="0" y="4454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КОРМИЛЬЦА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2CBC585F-20C7-419F-97B4-AC451A883E2D}"/>
              </a:ext>
            </a:extLst>
          </p:cNvPr>
          <p:cNvCxnSpPr>
            <a:cxnSpLocks/>
          </p:cNvCxnSpPr>
          <p:nvPr/>
        </p:nvCxnSpPr>
        <p:spPr>
          <a:xfrm>
            <a:off x="262890" y="337912"/>
            <a:ext cx="627096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28F98593-C7BA-460C-A7DE-CA3D45AD98C7}"/>
              </a:ext>
            </a:extLst>
          </p:cNvPr>
          <p:cNvSpPr/>
          <p:nvPr/>
        </p:nvSpPr>
        <p:spPr>
          <a:xfrm>
            <a:off x="21244" y="783585"/>
            <a:ext cx="1982460" cy="83604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получателей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67 873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новых назначений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5 882 человек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выплаты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33,8 млрд. тенге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доход, учтенный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назначении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183 тыс.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64 772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год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133,5 месяцев</a:t>
            </a:r>
            <a:endParaRPr lang="ru-KZ" sz="105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C300767-C5D5-4BE4-BF68-EA073F577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02866" y="1109703"/>
            <a:ext cx="796902" cy="1077710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725B6430-F649-433A-9196-2043DF80CE58}"/>
              </a:ext>
            </a:extLst>
          </p:cNvPr>
          <p:cNvSpPr/>
          <p:nvPr/>
        </p:nvSpPr>
        <p:spPr>
          <a:xfrm>
            <a:off x="2413683" y="5952046"/>
            <a:ext cx="377775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получателей и суммы выплат 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46" name="Диаграмма 45">
            <a:extLst>
              <a:ext uri="{FF2B5EF4-FFF2-40B4-BE49-F238E27FC236}">
                <a16:creationId xmlns:a16="http://schemas.microsoft.com/office/drawing/2014/main" id="{0F202862-A539-4EF7-B507-2AEFA9BDEA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9163435"/>
              </p:ext>
            </p:extLst>
          </p:nvPr>
        </p:nvGraphicFramePr>
        <p:xfrm>
          <a:off x="2428482" y="6256490"/>
          <a:ext cx="3777755" cy="196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268B27E-BEAC-4F7D-9446-6A09D691F723}"/>
              </a:ext>
            </a:extLst>
          </p:cNvPr>
          <p:cNvSpPr/>
          <p:nvPr/>
        </p:nvSpPr>
        <p:spPr>
          <a:xfrm>
            <a:off x="2003705" y="8354018"/>
            <a:ext cx="4568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начала действия системы с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r>
              <a:rPr lang="kk-KZ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года, общая сумма выплат составила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164,3 млрд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тенге, число получателей выросло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124 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раза.</a:t>
            </a:r>
            <a:endParaRPr lang="ru-KZ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33855" y="8818245"/>
            <a:ext cx="381295" cy="314325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18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8DB2ACFB-0E7B-4E31-BBDA-F9B21D0974E7}"/>
              </a:ext>
            </a:extLst>
          </p:cNvPr>
          <p:cNvCxnSpPr>
            <a:cxnSpLocks/>
          </p:cNvCxnSpPr>
          <p:nvPr/>
        </p:nvCxnSpPr>
        <p:spPr>
          <a:xfrm>
            <a:off x="344042" y="31565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AE2CC8E4-7D9A-4761-A42A-A122855011DB}"/>
              </a:ext>
            </a:extLst>
          </p:cNvPr>
          <p:cNvCxnSpPr>
            <a:cxnSpLocks/>
          </p:cNvCxnSpPr>
          <p:nvPr/>
        </p:nvCxnSpPr>
        <p:spPr>
          <a:xfrm>
            <a:off x="344042" y="39680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6D74113-386F-4112-A847-CBF13C4D798A}"/>
              </a:ext>
            </a:extLst>
          </p:cNvPr>
          <p:cNvCxnSpPr>
            <a:cxnSpLocks/>
          </p:cNvCxnSpPr>
          <p:nvPr/>
        </p:nvCxnSpPr>
        <p:spPr>
          <a:xfrm>
            <a:off x="344042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E1437D45-D636-4236-B96E-36AEC60522CA}"/>
              </a:ext>
            </a:extLst>
          </p:cNvPr>
          <p:cNvCxnSpPr>
            <a:cxnSpLocks/>
          </p:cNvCxnSpPr>
          <p:nvPr/>
        </p:nvCxnSpPr>
        <p:spPr>
          <a:xfrm>
            <a:off x="344042" y="577397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141BD7B-66B8-4361-9F1E-4B4B6AFAA8CD}"/>
              </a:ext>
            </a:extLst>
          </p:cNvPr>
          <p:cNvCxnSpPr>
            <a:cxnSpLocks/>
          </p:cNvCxnSpPr>
          <p:nvPr/>
        </p:nvCxnSpPr>
        <p:spPr>
          <a:xfrm>
            <a:off x="344042" y="66197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67A6E076-6ECA-421E-B6CD-2FDF682FEE5E}"/>
              </a:ext>
            </a:extLst>
          </p:cNvPr>
          <p:cNvCxnSpPr>
            <a:cxnSpLocks/>
          </p:cNvCxnSpPr>
          <p:nvPr/>
        </p:nvCxnSpPr>
        <p:spPr>
          <a:xfrm>
            <a:off x="344042" y="738560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474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ED4221-2858-4FF7-9860-B58C533B6253}"/>
              </a:ext>
            </a:extLst>
          </p:cNvPr>
          <p:cNvSpPr/>
          <p:nvPr/>
        </p:nvSpPr>
        <p:spPr>
          <a:xfrm>
            <a:off x="99654" y="865905"/>
            <a:ext cx="655260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получателей в разрезе количества иждивенцев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50A7EF82-0DF5-4A25-9BF5-2C3C9E8B1F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868270"/>
              </p:ext>
            </p:extLst>
          </p:nvPr>
        </p:nvGraphicFramePr>
        <p:xfrm>
          <a:off x="1094391" y="1291367"/>
          <a:ext cx="4300775" cy="2080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3FAECCE-B0C1-4C41-A898-312C0745AEA9}"/>
              </a:ext>
            </a:extLst>
          </p:cNvPr>
          <p:cNvSpPr/>
          <p:nvPr/>
        </p:nvSpPr>
        <p:spPr>
          <a:xfrm>
            <a:off x="278986" y="3478293"/>
            <a:ext cx="589560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Основную долю получателей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(54,1%)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составляют получатели с одним иждивенцем.</a:t>
            </a:r>
            <a:r>
              <a:rPr lang="ru-RU" sz="1000" strike="sngStrike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1BEC2E-3F5D-4D77-AC5E-089B0C8124DE}"/>
              </a:ext>
            </a:extLst>
          </p:cNvPr>
          <p:cNvSpPr/>
          <p:nvPr/>
        </p:nvSpPr>
        <p:spPr>
          <a:xfrm>
            <a:off x="780093" y="4608028"/>
            <a:ext cx="519172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Средний назначенный размер выплаты</a:t>
            </a:r>
          </a:p>
          <a:p>
            <a:pPr indent="240447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количества иждивенцев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2" name="Диаграмма 41">
            <a:extLst>
              <a:ext uri="{FF2B5EF4-FFF2-40B4-BE49-F238E27FC236}">
                <a16:creationId xmlns:a16="http://schemas.microsoft.com/office/drawing/2014/main" id="{DFB8FC09-0D74-4FA6-9B04-C0B2CAF126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249831"/>
              </p:ext>
            </p:extLst>
          </p:nvPr>
        </p:nvGraphicFramePr>
        <p:xfrm>
          <a:off x="1262839" y="5023526"/>
          <a:ext cx="4202198" cy="2417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1361229-FA80-4925-867D-310D23DFB3A3}"/>
              </a:ext>
            </a:extLst>
          </p:cNvPr>
          <p:cNvSpPr/>
          <p:nvPr/>
        </p:nvSpPr>
        <p:spPr>
          <a:xfrm>
            <a:off x="383225" y="7524213"/>
            <a:ext cx="61957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отчетный период средний размер назначенной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64 772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тенге, что на 25,6% выше в сравнении с 2023 годом (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51 574 тенге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Самый высокий средний размер назначенных выплат сложился у получателей с 4-мя и более иждивенцами – 104 733 тенге.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FB1B024-B1C3-408B-A960-B96E4A8DF6A3}"/>
              </a:ext>
            </a:extLst>
          </p:cNvPr>
          <p:cNvSpPr/>
          <p:nvPr/>
        </p:nvSpPr>
        <p:spPr>
          <a:xfrm>
            <a:off x="278987" y="3701021"/>
            <a:ext cx="61957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связи с тем, что выплата является долгосрочной, к действующим получателям добавляются новые получатели-иждивенцы, которым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СВпк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назначается до достижения совершеннолетия, а в случае обучения по очной форме - до 23-летнего возраста.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ACDD819E-5DE4-435F-862F-ADD4E2D0FDF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23DD733-F1FF-4248-BAE8-4C567F248259}"/>
              </a:ext>
            </a:extLst>
          </p:cNvPr>
          <p:cNvSpPr/>
          <p:nvPr/>
        </p:nvSpPr>
        <p:spPr>
          <a:xfrm>
            <a:off x="7152" y="542096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КОРМИЛЬЦА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1D701F5-B936-4B79-AD96-3603F8EB5CC7}"/>
              </a:ext>
            </a:extLst>
          </p:cNvPr>
          <p:cNvCxnSpPr>
            <a:cxnSpLocks/>
          </p:cNvCxnSpPr>
          <p:nvPr/>
        </p:nvCxnSpPr>
        <p:spPr>
          <a:xfrm>
            <a:off x="194310" y="337912"/>
            <a:ext cx="63847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E246863-EE22-46C9-A797-2EECA3CE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3234" y="872021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42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289819" y="136653"/>
            <a:ext cx="5830775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СОДЕРЖАНИЕ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422991"/>
              </p:ext>
            </p:extLst>
          </p:nvPr>
        </p:nvGraphicFramePr>
        <p:xfrm>
          <a:off x="582930" y="602927"/>
          <a:ext cx="5737637" cy="70735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83049">
                  <a:extLst>
                    <a:ext uri="{9D8B030D-6E8A-4147-A177-3AD203B41FA5}">
                      <a16:colId xmlns:a16="http://schemas.microsoft.com/office/drawing/2014/main" val="1493308568"/>
                    </a:ext>
                  </a:extLst>
                </a:gridCol>
                <a:gridCol w="354588">
                  <a:extLst>
                    <a:ext uri="{9D8B030D-6E8A-4147-A177-3AD203B41FA5}">
                      <a16:colId xmlns:a16="http://schemas.microsoft.com/office/drawing/2014/main" val="254692265"/>
                    </a:ext>
                  </a:extLst>
                </a:gridCol>
              </a:tblGrid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754563" algn="l"/>
                        </a:tabLs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компании                                                                 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7451352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 события 2024 года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9262695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Председателя Совета директоров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9229246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Обращение Председателя Правления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28845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Исполнение ключевых показателей Плана развития ГФСС за 2024 год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427254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Охват занятого населения системой обязательного социального страхования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0681146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отчисления в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728770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выплаты из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9512845"/>
                  </a:ext>
                </a:extLst>
              </a:tr>
              <a:tr h="395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Государственные услуги ГФСС.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цифровых решений в оказании государственных услуг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6084895"/>
                  </a:ext>
                </a:extLst>
              </a:tr>
              <a:tr h="3636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Информационно-разъяснительная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31326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Рассмотрение обращений граждан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8395327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Претензионно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-исковая работа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6536731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Корпоративное управление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1725926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Комплаенс контроль и противодействие коррупции 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3740895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 показатели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75959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Инвестиционная деятельность ГФСС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6250031"/>
                  </a:ext>
                </a:extLst>
              </a:tr>
              <a:tr h="4445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Практика государственных закупок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097148"/>
                  </a:ext>
                </a:extLst>
              </a:tr>
              <a:tr h="63273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/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 управления рисками</a:t>
                      </a:r>
                    </a:p>
                    <a:p>
                      <a:pPr algn="l">
                        <a:spcAft>
                          <a:spcPts val="0"/>
                        </a:spcAft>
                        <a:tabLst/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Система управления устойчивым развитием</a:t>
                      </a: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43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1997846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Кадровый потенциал. Развитие человеческого капитала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662898"/>
                  </a:ext>
                </a:extLst>
              </a:tr>
              <a:tr h="32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Международное сотрудничество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436" marR="61436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431839"/>
                  </a:ext>
                </a:extLst>
              </a:tr>
            </a:tbl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6FC985-4255-4897-9536-5358ADAD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49069" y="8680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289819" y="480060"/>
            <a:ext cx="5540950" cy="1608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077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494" y="882137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22425" y="8806815"/>
            <a:ext cx="381295" cy="314325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1989332" y="897727"/>
            <a:ext cx="448737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Социальная выплата по случаю потери работы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ГФСС  назначается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участнику системы обязательного социального страхования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 дня регистрации в качестве безработного в карьерном центре, в том числе через порталы электронного правительства (egov.kz) или «Электронная биржа труда» (enbek.kz) в соответствии с Социальным кодексом вне зависимости от причин увольнения.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Размер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социальной выплаты зависит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 дохода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участника системы, с которого производись социальные отчисления за последние 2 года,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стажа участия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системе и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коэффициента замещения дохода </a:t>
            </a:r>
            <a:r>
              <a:rPr lang="ru-RU" sz="10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(45% или 0,45).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2500829" y="2655811"/>
            <a:ext cx="358457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количества получателей и сумм выплаты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A713A9A0-90CE-442F-B0DB-092826D2D4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4486366"/>
              </p:ext>
            </p:extLst>
          </p:nvPr>
        </p:nvGraphicFramePr>
        <p:xfrm>
          <a:off x="2242483" y="3088758"/>
          <a:ext cx="4024242" cy="2795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90A2A05-DB6A-45FA-ABB3-A1E818BA1F0C}"/>
              </a:ext>
            </a:extLst>
          </p:cNvPr>
          <p:cNvSpPr/>
          <p:nvPr/>
        </p:nvSpPr>
        <p:spPr>
          <a:xfrm>
            <a:off x="2115239" y="5898723"/>
            <a:ext cx="4408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2024 году выплаты по потере работы получили порядка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294 тыс. человек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общую сумму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88,3 млрд.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тенге, что в 1,8 раза выше показателей 2023 года.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отчетном периоде следует отметить значительный рост количества назначенных выплат на 26,8%.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Повышение информационной грамотности населения и обеспечение доступности электронных услуг, активная информационно-разъяснительная работа среди населения способствовали повышению информированности населения о преимуществах участия в системе. Благодаря проводимой работе ежегодно растет количество лиц, имеющих право на дополнительную защиту в случае потери работы.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итогам 2024 года охват безработного населения выплатой составил 66%, что в превысило показатели 2023 (50%)  и 2022 (24%) годов (безработное население: 2022г. – 458 тыс. чел., 2023г. – 446 тыс.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чел., 2024г. – 448,3 тыс. чел.).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endParaRPr lang="ru-KZ" sz="1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EB80AE68-51BB-40A1-9574-BE0E82CCC9D9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AC609F0A-3648-49D4-887F-998792C22CA3}"/>
              </a:ext>
            </a:extLst>
          </p:cNvPr>
          <p:cNvSpPr/>
          <p:nvPr/>
        </p:nvSpPr>
        <p:spPr>
          <a:xfrm>
            <a:off x="25907" y="493860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РАБОТЫ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4518A00F-288D-410A-A5A5-37323905CD5F}"/>
              </a:ext>
            </a:extLst>
          </p:cNvPr>
          <p:cNvCxnSpPr>
            <a:cxnSpLocks/>
          </p:cNvCxnSpPr>
          <p:nvPr/>
        </p:nvCxnSpPr>
        <p:spPr>
          <a:xfrm>
            <a:off x="240030" y="337912"/>
            <a:ext cx="628239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EFACC83-A50C-4881-AA11-68A8C302FC12}"/>
              </a:ext>
            </a:extLst>
          </p:cNvPr>
          <p:cNvSpPr/>
          <p:nvPr/>
        </p:nvSpPr>
        <p:spPr>
          <a:xfrm>
            <a:off x="12548" y="900315"/>
            <a:ext cx="1913703" cy="8234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получателей: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293 599  </a:t>
            </a:r>
            <a:r>
              <a:rPr lang="ru-RU" sz="11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человек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Количество новых назначений: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258 558 человек</a:t>
            </a: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Объем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88,3 млрд. тенге 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Среднемесячный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доход, учтенный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назначении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 тыс.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Средний размер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81 500 тенге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Средний возраст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получателя: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год</a:t>
            </a:r>
          </a:p>
          <a:p>
            <a:pPr algn="ctr"/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Средний стаж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участия: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88,2 месяцев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">
            <a:extLst>
              <a:ext uri="{FF2B5EF4-FFF2-40B4-BE49-F238E27FC236}">
                <a16:creationId xmlns:a16="http://schemas.microsoft.com/office/drawing/2014/main" id="{B5B49FFD-DFD1-4CB5-9097-5B45A409F0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032" y="1220369"/>
            <a:ext cx="568136" cy="1214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1375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17EBB9D-47E9-430F-9A73-521DCA1D1EE4}"/>
              </a:ext>
            </a:extLst>
          </p:cNvPr>
          <p:cNvCxnSpPr>
            <a:cxnSpLocks/>
          </p:cNvCxnSpPr>
          <p:nvPr/>
        </p:nvCxnSpPr>
        <p:spPr>
          <a:xfrm>
            <a:off x="328780" y="400232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1D4932A-F1DB-4E52-9493-1DF4DC00FAC0}"/>
              </a:ext>
            </a:extLst>
          </p:cNvPr>
          <p:cNvCxnSpPr>
            <a:cxnSpLocks/>
          </p:cNvCxnSpPr>
          <p:nvPr/>
        </p:nvCxnSpPr>
        <p:spPr>
          <a:xfrm>
            <a:off x="328780" y="465383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EE5521-067A-499F-9CF5-E1F0EA250622}"/>
              </a:ext>
            </a:extLst>
          </p:cNvPr>
          <p:cNvCxnSpPr>
            <a:cxnSpLocks/>
          </p:cNvCxnSpPr>
          <p:nvPr/>
        </p:nvCxnSpPr>
        <p:spPr>
          <a:xfrm>
            <a:off x="328780" y="570539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5C80D7E0-4809-4289-84A1-676225E0C196}"/>
              </a:ext>
            </a:extLst>
          </p:cNvPr>
          <p:cNvCxnSpPr>
            <a:cxnSpLocks/>
          </p:cNvCxnSpPr>
          <p:nvPr/>
        </p:nvCxnSpPr>
        <p:spPr>
          <a:xfrm>
            <a:off x="328780" y="653978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5653B6B-8993-4DE6-9576-7C1767148EB1}"/>
              </a:ext>
            </a:extLst>
          </p:cNvPr>
          <p:cNvCxnSpPr>
            <a:cxnSpLocks/>
          </p:cNvCxnSpPr>
          <p:nvPr/>
        </p:nvCxnSpPr>
        <p:spPr>
          <a:xfrm>
            <a:off x="328780" y="7362741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9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745EE2C-4ABA-4E5A-AAB0-5963F887D38F}"/>
              </a:ext>
            </a:extLst>
          </p:cNvPr>
          <p:cNvSpPr/>
          <p:nvPr/>
        </p:nvSpPr>
        <p:spPr>
          <a:xfrm>
            <a:off x="0" y="740468"/>
            <a:ext cx="558417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Структура назначенных выплат в разрезе стажа участия </a:t>
            </a:r>
            <a:r>
              <a:rPr lang="ru-RU" sz="105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(2024 год)</a:t>
            </a:r>
            <a:endParaRPr lang="ru-KZ" sz="105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7BE771A4-15D3-420E-B050-E4176416B3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1662567"/>
              </p:ext>
            </p:extLst>
          </p:nvPr>
        </p:nvGraphicFramePr>
        <p:xfrm>
          <a:off x="1149078" y="963105"/>
          <a:ext cx="4635540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C1FC7EE-6CB8-48E9-A595-E19FEA2A5474}"/>
              </a:ext>
            </a:extLst>
          </p:cNvPr>
          <p:cNvSpPr/>
          <p:nvPr/>
        </p:nvSpPr>
        <p:spPr>
          <a:xfrm>
            <a:off x="307957" y="3230936"/>
            <a:ext cx="61499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Выплата назначается на период от 1 до 6 месяцев в зависимости от стажа участия в системе обязательного социального страхования. 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Более половины (57%) социальных выплат назначены на максимальный срок - 6 месяцев.</a:t>
            </a:r>
            <a:endParaRPr lang="ru-KZ" sz="10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D36350-4D64-4131-859F-B6946B32FA89}"/>
              </a:ext>
            </a:extLst>
          </p:cNvPr>
          <p:cNvSpPr/>
          <p:nvPr/>
        </p:nvSpPr>
        <p:spPr>
          <a:xfrm>
            <a:off x="680484" y="3833530"/>
            <a:ext cx="510413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Распределение получателей выплаты в разрезе пола и возраста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id="{AA0682FC-DE1F-43B4-BC71-CBF7C54A4F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263719"/>
              </p:ext>
            </p:extLst>
          </p:nvPr>
        </p:nvGraphicFramePr>
        <p:xfrm>
          <a:off x="1149078" y="3960488"/>
          <a:ext cx="4171911" cy="220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36A4A5F-D1D3-47A4-8A4F-F780C86456B7}"/>
              </a:ext>
            </a:extLst>
          </p:cNvPr>
          <p:cNvSpPr/>
          <p:nvPr/>
        </p:nvSpPr>
        <p:spPr>
          <a:xfrm>
            <a:off x="323283" y="605566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составе получателей 54% мужчины и 46% женщины. Больше всего получателей в возрасте от 35 до 49 лет (мужчины 53,4%, женщины 46,6%)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2D9521-0976-4F24-BD6C-87AD8A9BF915}"/>
              </a:ext>
            </a:extLst>
          </p:cNvPr>
          <p:cNvSpPr/>
          <p:nvPr/>
        </p:nvSpPr>
        <p:spPr>
          <a:xfrm>
            <a:off x="1748521" y="6478042"/>
            <a:ext cx="32896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назначенных выплат </a:t>
            </a:r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(тенге)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Диаграмма 36">
            <a:extLst>
              <a:ext uri="{FF2B5EF4-FFF2-40B4-BE49-F238E27FC236}">
                <a16:creationId xmlns:a16="http://schemas.microsoft.com/office/drawing/2014/main" id="{C3316D1F-3469-437B-8BAA-B1B0333206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6242514"/>
              </p:ext>
            </p:extLst>
          </p:nvPr>
        </p:nvGraphicFramePr>
        <p:xfrm>
          <a:off x="1356451" y="6508442"/>
          <a:ext cx="4073821" cy="1895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E49A71E-EC19-4332-B46A-D3DAD2B9838B}"/>
              </a:ext>
            </a:extLst>
          </p:cNvPr>
          <p:cNvSpPr/>
          <p:nvPr/>
        </p:nvSpPr>
        <p:spPr>
          <a:xfrm>
            <a:off x="307957" y="8435729"/>
            <a:ext cx="60531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22764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выплаты в 2024 году сложился на уровне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тенге, что на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36,3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% выше показателя 2023 года.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9D52C9CE-238B-4A3C-BB4E-3F0922ECBF77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0276350-0567-42E8-8184-ECA32785D921}"/>
              </a:ext>
            </a:extLst>
          </p:cNvPr>
          <p:cNvSpPr/>
          <p:nvPr/>
        </p:nvSpPr>
        <p:spPr>
          <a:xfrm>
            <a:off x="7152" y="415702"/>
            <a:ext cx="64507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РАБОТЫ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1C791E1-68BF-42E1-A270-74BE2C9BED25}"/>
              </a:ext>
            </a:extLst>
          </p:cNvPr>
          <p:cNvCxnSpPr>
            <a:cxnSpLocks/>
          </p:cNvCxnSpPr>
          <p:nvPr/>
        </p:nvCxnSpPr>
        <p:spPr>
          <a:xfrm>
            <a:off x="307957" y="337912"/>
            <a:ext cx="6230003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4"/>
            <a:ext cx="540000" cy="2517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166E84C-AE32-412C-8EC5-03D55B6EB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2792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04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BA1AA09-B2F0-43FC-81BD-EF23A502FD2A}"/>
              </a:ext>
            </a:extLst>
          </p:cNvPr>
          <p:cNvSpPr/>
          <p:nvPr/>
        </p:nvSpPr>
        <p:spPr>
          <a:xfrm>
            <a:off x="2035939" y="1011504"/>
            <a:ext cx="4616322" cy="1746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Социальная выплата по случаю потери дохода в связи с беременностью и родами, усыновлением (удочерением) новорожденного ребенка (детей) из ГФСС назначается на все дни отпуска по беременности и родам.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выплаты зависит от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среднемесячного дохода, с которого производились социальные отчисления в ГФСС за последние </a:t>
            </a:r>
            <a:b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 месяцев до даты отпуска по беременности и родам и количества дней нетрудоспособности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300"/>
              </a:lnSpc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2008 года социальная выплата назначена на общую сумму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691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млрд.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тенге.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1831394" y="2758549"/>
            <a:ext cx="432458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количества получателей и сумм выплаты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6193880-8883-4F53-9AEE-31AF98352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934" y="5325867"/>
            <a:ext cx="46323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180975" algn="just"/>
            <a:r>
              <a:rPr lang="ru-RU" altLang="ru-KZ" sz="1000" dirty="0">
                <a:cs typeface="Arial" panose="020B0604020202020204" pitchFamily="34" charset="0"/>
              </a:rPr>
              <a:t>В 2024 году выплату получили около </a:t>
            </a:r>
            <a:r>
              <a:rPr lang="ru-RU" altLang="ru-KZ" sz="1000" b="1" dirty="0">
                <a:cs typeface="Arial" panose="020B0604020202020204" pitchFamily="34" charset="0"/>
              </a:rPr>
              <a:t>246</a:t>
            </a:r>
            <a:r>
              <a:rPr lang="ru-RU" altLang="ru-KZ" sz="1000" dirty="0">
                <a:cs typeface="Arial" panose="020B0604020202020204" pitchFamily="34" charset="0"/>
              </a:rPr>
              <a:t> тыс. человек на сумму </a:t>
            </a:r>
            <a:br>
              <a:rPr lang="ru-RU" altLang="ru-KZ" sz="1000" dirty="0">
                <a:cs typeface="Arial" panose="020B0604020202020204" pitchFamily="34" charset="0"/>
              </a:rPr>
            </a:br>
            <a:r>
              <a:rPr lang="ru-RU" altLang="ru-KZ" sz="1000" b="1" dirty="0">
                <a:cs typeface="Arial" panose="020B0604020202020204" pitchFamily="34" charset="0"/>
              </a:rPr>
              <a:t>385,6</a:t>
            </a:r>
            <a:r>
              <a:rPr lang="ru-RU" altLang="ru-KZ" sz="1000" dirty="0">
                <a:cs typeface="Arial" panose="020B0604020202020204" pitchFamily="34" charset="0"/>
              </a:rPr>
              <a:t> млрд. тенге, отмечается рост суммы выплат на 1</a:t>
            </a:r>
            <a:r>
              <a:rPr lang="en-US" altLang="ru-KZ" sz="1000" dirty="0">
                <a:cs typeface="Arial" panose="020B0604020202020204" pitchFamily="34" charset="0"/>
              </a:rPr>
              <a:t>1</a:t>
            </a:r>
            <a:r>
              <a:rPr lang="ru-RU" altLang="ru-KZ" sz="1000" dirty="0">
                <a:cs typeface="Arial" panose="020B0604020202020204" pitchFamily="34" charset="0"/>
              </a:rPr>
              <a:t>%</a:t>
            </a:r>
            <a:r>
              <a:rPr lang="en-US" altLang="ru-KZ" sz="1000" dirty="0">
                <a:cs typeface="Arial" panose="020B0604020202020204" pitchFamily="34" charset="0"/>
              </a:rPr>
              <a:t> </a:t>
            </a:r>
            <a:r>
              <a:rPr lang="ru-RU" altLang="ru-KZ" sz="1000" dirty="0">
                <a:cs typeface="Arial" panose="020B0604020202020204" pitchFamily="34" charset="0"/>
              </a:rPr>
              <a:t>по сравнению с 2023 годом.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EB6D180-9ABE-4628-A36E-9CE616591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994122"/>
              </p:ext>
            </p:extLst>
          </p:nvPr>
        </p:nvGraphicFramePr>
        <p:xfrm>
          <a:off x="2169461" y="6293103"/>
          <a:ext cx="4482800" cy="20633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812796">
                  <a:extLst>
                    <a:ext uri="{9D8B030D-6E8A-4147-A177-3AD203B41FA5}">
                      <a16:colId xmlns:a16="http://schemas.microsoft.com/office/drawing/2014/main" val="1249667677"/>
                    </a:ext>
                  </a:extLst>
                </a:gridCol>
                <a:gridCol w="689456">
                  <a:extLst>
                    <a:ext uri="{9D8B030D-6E8A-4147-A177-3AD203B41FA5}">
                      <a16:colId xmlns:a16="http://schemas.microsoft.com/office/drawing/2014/main" val="4053876194"/>
                    </a:ext>
                  </a:extLst>
                </a:gridCol>
                <a:gridCol w="812796">
                  <a:extLst>
                    <a:ext uri="{9D8B030D-6E8A-4147-A177-3AD203B41FA5}">
                      <a16:colId xmlns:a16="http://schemas.microsoft.com/office/drawing/2014/main" val="2243241817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3335031730"/>
                    </a:ext>
                  </a:extLst>
                </a:gridCol>
                <a:gridCol w="1083876">
                  <a:extLst>
                    <a:ext uri="{9D8B030D-6E8A-4147-A177-3AD203B41FA5}">
                      <a16:colId xmlns:a16="http://schemas.microsoft.com/office/drawing/2014/main" val="2903794994"/>
                    </a:ext>
                  </a:extLst>
                </a:gridCol>
              </a:tblGrid>
              <a:tr h="29346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Возраст, лет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выплат (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СВбр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243606"/>
                  </a:ext>
                </a:extLst>
              </a:tr>
              <a:tr h="541290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доля, 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беременности и родам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усыновление (удочерение) ребенка</a:t>
                      </a:r>
                      <a:endParaRPr lang="ru-KZ" sz="1000" b="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6444311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20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1 473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0826306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20-34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180 250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73,3%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180 248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2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154365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35-49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63 948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63 937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9914612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50-63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</a:t>
                      </a:r>
                      <a:endParaRPr lang="ru-KZ" sz="1000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0836277"/>
                  </a:ext>
                </a:extLst>
              </a:tr>
              <a:tr h="2457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245 743 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245 726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 </a:t>
                      </a:r>
                      <a:endParaRPr lang="ru-KZ" sz="1000" b="1" i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9954948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D6D38B08-5780-414F-93B0-E4EF83C4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741" y="5952101"/>
            <a:ext cx="4619960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85725" algn="just"/>
            <a:r>
              <a:rPr lang="ru-RU" altLang="ru-KZ" sz="1050" b="1" dirty="0">
                <a:ea typeface="Times New Roman" panose="02020603050405020304" pitchFamily="18" charset="0"/>
              </a:rPr>
              <a:t>Структура получателей выплаты в разрезе возраста </a:t>
            </a:r>
            <a:r>
              <a:rPr lang="ru-RU" altLang="ru-KZ" sz="1000" i="1" dirty="0">
                <a:ea typeface="Times New Roman" panose="02020603050405020304" pitchFamily="18" charset="0"/>
              </a:rPr>
              <a:t>(2024 год</a:t>
            </a:r>
            <a:r>
              <a:rPr lang="ru-RU" sz="1000" i="1" kern="0" dirty="0"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altLang="ru-KZ" sz="1000" i="1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219DC1-ACAD-46A4-BE32-F70F1EF6B97A}"/>
              </a:ext>
            </a:extLst>
          </p:cNvPr>
          <p:cNvSpPr/>
          <p:nvPr/>
        </p:nvSpPr>
        <p:spPr>
          <a:xfrm>
            <a:off x="2348220" y="8425466"/>
            <a:ext cx="476124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00" b="1" dirty="0">
                <a:latin typeface="Arial" panose="020B0604020202020204" pitchFamily="34" charset="0"/>
                <a:cs typeface="Arial" panose="020B0604020202020204" pitchFamily="34" charset="0"/>
              </a:rPr>
              <a:t>73,3%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получателей </a:t>
            </a:r>
            <a:r>
              <a:rPr lang="ru-RU" altLang="ru-KZ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СВбр</a:t>
            </a:r>
            <a:r>
              <a:rPr lang="ru-RU" altLang="ru-KZ" sz="1000" dirty="0">
                <a:latin typeface="Arial" panose="020B0604020202020204" pitchFamily="34" charset="0"/>
                <a:cs typeface="Arial" panose="020B0604020202020204" pitchFamily="34" charset="0"/>
              </a:rPr>
              <a:t> находятся в возрасте от 20 до 34 лет.</a:t>
            </a:r>
          </a:p>
        </p:txBody>
      </p:sp>
      <p:sp>
        <p:nvSpPr>
          <p:cNvPr id="34" name="object 8">
            <a:extLst>
              <a:ext uri="{FF2B5EF4-FFF2-40B4-BE49-F238E27FC236}">
                <a16:creationId xmlns:a16="http://schemas.microsoft.com/office/drawing/2014/main" id="{E73D323F-EDC8-43F7-9CD5-B6FF57062A1A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076B8A5-A7A0-44A0-BCCB-EDCC64298E64}"/>
              </a:ext>
            </a:extLst>
          </p:cNvPr>
          <p:cNvSpPr/>
          <p:nvPr/>
        </p:nvSpPr>
        <p:spPr>
          <a:xfrm>
            <a:off x="-4395" y="402161"/>
            <a:ext cx="6450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БЕРЕМЕННОСТЬЮ И РОДАМИ, УСЫНОВЛЕНИЕМ (УДОЧЕРЕНИЕМ) НОВОРОЖДЕННОГО РЕБЕНКА (ДЕТЕЙ) 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3D74E7D-A6AD-4770-8E6E-281C4E32E175}"/>
              </a:ext>
            </a:extLst>
          </p:cNvPr>
          <p:cNvCxnSpPr>
            <a:cxnSpLocks/>
          </p:cNvCxnSpPr>
          <p:nvPr/>
        </p:nvCxnSpPr>
        <p:spPr>
          <a:xfrm flipV="1">
            <a:off x="75615" y="370761"/>
            <a:ext cx="5783580" cy="3140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E5B36A31-836F-4494-8827-C7A3D023AF87}"/>
              </a:ext>
            </a:extLst>
          </p:cNvPr>
          <p:cNvSpPr/>
          <p:nvPr/>
        </p:nvSpPr>
        <p:spPr>
          <a:xfrm>
            <a:off x="0" y="1048492"/>
            <a:ext cx="1982460" cy="80955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получателей: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245 743 человек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новых назначений:</a:t>
            </a:r>
          </a:p>
          <a:p>
            <a:pPr algn="ctr">
              <a:spcAft>
                <a:spcPts val="600"/>
              </a:spcAft>
            </a:pP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230 967 человек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385,6 млрд. тенге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Среднемесячный доход, учтенный при назначении выплаты: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378 тыс. тенге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1 621 тыс. тенге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  <a:b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30 год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 участия:</a:t>
            </a:r>
          </a:p>
          <a:p>
            <a:pPr algn="ctr">
              <a:spcAft>
                <a:spcPts val="600"/>
              </a:spcAft>
            </a:pP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месяцев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F32533A-D25F-489E-A5DA-77E91F2298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" y="1326120"/>
            <a:ext cx="727998" cy="1162712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9514" y="884548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05A8ADC-06F1-462E-8F36-6212F878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4451" y="872962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34004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261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491682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727521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584241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4167" y="649035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F99CD3A-C3C9-4A32-9E0E-D01A4E4C9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525200"/>
              </p:ext>
            </p:extLst>
          </p:nvPr>
        </p:nvGraphicFramePr>
        <p:xfrm>
          <a:off x="2017514" y="2946288"/>
          <a:ext cx="4572000" cy="252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55297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454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196986-2E4A-409A-8957-9F30F53D9808}"/>
              </a:ext>
            </a:extLst>
          </p:cNvPr>
          <p:cNvSpPr/>
          <p:nvPr/>
        </p:nvSpPr>
        <p:spPr>
          <a:xfrm>
            <a:off x="1406803" y="1066658"/>
            <a:ext cx="339037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 назначенных выплат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34" name="Диаграмма 33">
            <a:extLst>
              <a:ext uri="{FF2B5EF4-FFF2-40B4-BE49-F238E27FC236}">
                <a16:creationId xmlns:a16="http://schemas.microsoft.com/office/drawing/2014/main" id="{D9A9EDA2-4D06-4A86-B34A-38FEA0B7EC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916866"/>
              </p:ext>
            </p:extLst>
          </p:nvPr>
        </p:nvGraphicFramePr>
        <p:xfrm>
          <a:off x="1287475" y="1127450"/>
          <a:ext cx="3629033" cy="166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Rectangle 5">
            <a:extLst>
              <a:ext uri="{FF2B5EF4-FFF2-40B4-BE49-F238E27FC236}">
                <a16:creationId xmlns:a16="http://schemas.microsoft.com/office/drawing/2014/main" id="{EA46CAA6-1C3F-4267-881B-312CC0E9C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57" y="3935518"/>
            <a:ext cx="6347581" cy="28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KZ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Доля получателей выплат по количеству работодателей</a:t>
            </a:r>
            <a:endParaRPr lang="ru-RU" altLang="ru-KZ" sz="1050" dirty="0">
              <a:latin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81AE030-AFC6-4749-A098-F6822E2FDC91}"/>
              </a:ext>
            </a:extLst>
          </p:cNvPr>
          <p:cNvSpPr/>
          <p:nvPr/>
        </p:nvSpPr>
        <p:spPr>
          <a:xfrm>
            <a:off x="4772163" y="4677616"/>
            <a:ext cx="18550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971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2024 году количество получателей, за которых социальные отчисления поступали от 2-х и более работодателей, по сравнению с 2023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годом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уменьшилось на 3,8 процентных пунктов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D5164AF-11DC-4B21-9A43-478BC8A092D9}"/>
              </a:ext>
            </a:extLst>
          </p:cNvPr>
          <p:cNvSpPr/>
          <p:nvPr/>
        </p:nvSpPr>
        <p:spPr>
          <a:xfrm>
            <a:off x="1503615" y="6244791"/>
            <a:ext cx="355898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среднего размера назначенных выплат</a:t>
            </a:r>
            <a:endParaRPr lang="ru-KZ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:a16="http://schemas.microsoft.com/office/drawing/2014/main" id="{E7C807C8-4CD8-4E7C-B5E6-1EC690FD39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6114255"/>
              </p:ext>
            </p:extLst>
          </p:nvPr>
        </p:nvGraphicFramePr>
        <p:xfrm>
          <a:off x="1457451" y="6507293"/>
          <a:ext cx="3651315" cy="1664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FE6D584-5F0F-4B2D-B2F3-27C71951EF63}"/>
              </a:ext>
            </a:extLst>
          </p:cNvPr>
          <p:cNvSpPr/>
          <p:nvPr/>
        </p:nvSpPr>
        <p:spPr>
          <a:xfrm>
            <a:off x="354357" y="8101970"/>
            <a:ext cx="6097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Средний размер назначенной выплаты за 2024 год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1 621 299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 и вырос в сравнении с показателем 2023 года на 30,2%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(1 244 813 тенге)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2024 год наибольшая доля назначенных выплат в размере от 1 до 2 миллионов тенге (38,2%), в размере с 2 до 3 миллионов тенге назначена 21,3% получателям.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8">
            <a:extLst>
              <a:ext uri="{FF2B5EF4-FFF2-40B4-BE49-F238E27FC236}">
                <a16:creationId xmlns:a16="http://schemas.microsoft.com/office/drawing/2014/main" id="{87BDE703-55A0-4D18-995D-55E643C7882E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84FF359-3208-4BFB-8FD2-A715CD86AA64}"/>
              </a:ext>
            </a:extLst>
          </p:cNvPr>
          <p:cNvSpPr/>
          <p:nvPr/>
        </p:nvSpPr>
        <p:spPr>
          <a:xfrm>
            <a:off x="7152" y="380522"/>
            <a:ext cx="6120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БЕРЕМЕННОСТЬЮ И РОДАМИ, УСЫНОВЛЕНИЕМ (УДОЧЕРЕНИЕМ) НОВОРОЖДЕННОГО РЕБЕНКА (ДЕТЕЙ) 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004F749E-FC05-4279-97CE-20F81549EA84}"/>
              </a:ext>
            </a:extLst>
          </p:cNvPr>
          <p:cNvCxnSpPr>
            <a:cxnSpLocks/>
          </p:cNvCxnSpPr>
          <p:nvPr/>
        </p:nvCxnSpPr>
        <p:spPr>
          <a:xfrm flipV="1">
            <a:off x="75615" y="368082"/>
            <a:ext cx="5787975" cy="1244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86255A-4817-4258-9865-EE4780E3F07D}"/>
              </a:ext>
            </a:extLst>
          </p:cNvPr>
          <p:cNvSpPr/>
          <p:nvPr/>
        </p:nvSpPr>
        <p:spPr>
          <a:xfrm>
            <a:off x="354357" y="2734107"/>
            <a:ext cx="61492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отчетном периоде выплаты назначены 231 тыс. чел., что на 42 тыс. меньше показателя 2023 года. В целом, ежегодно наблюдается рост новых назначений социальной выплаты.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действующим законодательством в случае поступления социальных отчислений в пользу участника системы за один и тот же период от двух и более плательщиков: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ежемесячный доход от каждого плательщика по поступившим социальным отчислениям принимается в размере не более семикратного размера минимальной заработной платы (МЗП);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социальные отчисления впоследствии суммируются.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7ECF32-B21D-44CC-B54C-3E669FF24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390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D910EB13-E74E-4D81-872E-F0AE9E6BBE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729900"/>
              </p:ext>
            </p:extLst>
          </p:nvPr>
        </p:nvGraphicFramePr>
        <p:xfrm>
          <a:off x="156062" y="4117289"/>
          <a:ext cx="4641120" cy="244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1476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823E8CB-96C8-4872-AD7F-5B22F74E4F39}"/>
              </a:ext>
            </a:extLst>
          </p:cNvPr>
          <p:cNvSpPr/>
          <p:nvPr/>
        </p:nvSpPr>
        <p:spPr>
          <a:xfrm>
            <a:off x="2203373" y="2501983"/>
            <a:ext cx="416434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количества получателей и сумм выплаты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F09FD9-4DEC-44DD-AA0D-BB728D660909}"/>
              </a:ext>
            </a:extLst>
          </p:cNvPr>
          <p:cNvSpPr/>
          <p:nvPr/>
        </p:nvSpPr>
        <p:spPr>
          <a:xfrm>
            <a:off x="1975365" y="949939"/>
            <a:ext cx="462367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рождения ребенка один из родителей – участник системы  может обратиться за назначением социальной выплаты по случаю потери дохода в связи с уходом </a:t>
            </a:r>
            <a:r>
              <a:rPr lang="ru-RU" sz="10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уходу за ребенком до полутора лет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Размер социальной выплаты составляет 40% от среднемесячного дохода, с которого производились социальные отчисления за последние 2 года.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2008 из активов ГФСС на социальную выплату по уходу направлено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1 728,6 млрд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тенге.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35" name="Диаграмма 34">
            <a:extLst>
              <a:ext uri="{FF2B5EF4-FFF2-40B4-BE49-F238E27FC236}">
                <a16:creationId xmlns:a16="http://schemas.microsoft.com/office/drawing/2014/main" id="{699CC4BB-EFBE-4A91-A5EC-4D52453D8B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146325"/>
              </p:ext>
            </p:extLst>
          </p:nvPr>
        </p:nvGraphicFramePr>
        <p:xfrm>
          <a:off x="2126255" y="2984504"/>
          <a:ext cx="4324543" cy="2193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57E2885-EFCB-4731-99C0-225B52C5C45B}"/>
              </a:ext>
            </a:extLst>
          </p:cNvPr>
          <p:cNvSpPr/>
          <p:nvPr/>
        </p:nvSpPr>
        <p:spPr>
          <a:xfrm>
            <a:off x="2029144" y="5277080"/>
            <a:ext cx="4569895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 2024 год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672 596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получателям выплачены выплаты из Фонда в сумме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404,1 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млрд. тенге, отмечается увеличение числа получателей, и уменьшение новых назначений: на 16,8% и 11,5% соответственно. Вместе с тем, сумма выплат по сравнению с аналогичным периодом прошлого года выросла на 40,8%.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действующим законодательством минимальные размеры выплаты должны быть не менее уровня аналогичного государственного пособия по уходу за ребенком.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Всего с 2005 года в целях доведения размера выплаты до уровня государственного пособия из активов ГФСС выплачено более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284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млрд. тенге.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2024 году размер социальной выплаты был доведен до уровня государственного пособия для порядка 24% новых назначений (66,7 тыс.), дополнительно выплаченная сумма составила 20,7 млрд. тенге. 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размер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СВур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 отчетном периоде составил 21 266 тенге, максимальный – 238 000 тенге. что составляет 40% от семикратного размера МЗП, установленного на 2024 год.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8">
            <a:extLst>
              <a:ext uri="{FF2B5EF4-FFF2-40B4-BE49-F238E27FC236}">
                <a16:creationId xmlns:a16="http://schemas.microsoft.com/office/drawing/2014/main" id="{B172FE83-8C8B-4DB9-B23F-203B63F6149F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A96CD06D-ACBA-4FB8-8037-4A1141DAC9D5}"/>
              </a:ext>
            </a:extLst>
          </p:cNvPr>
          <p:cNvSpPr/>
          <p:nvPr/>
        </p:nvSpPr>
        <p:spPr>
          <a:xfrm>
            <a:off x="0" y="466650"/>
            <a:ext cx="64507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УХОДОМ ЗА РЕБЕНКОМ ПО ДОСТИЖЕНИИ ИМ ВОЗРАСТА 1,5 ЛЕТ</a:t>
            </a:r>
          </a:p>
        </p:txBody>
      </p: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91CD6C69-DE8C-4DF4-B446-FA34226F4559}"/>
              </a:ext>
            </a:extLst>
          </p:cNvPr>
          <p:cNvCxnSpPr>
            <a:cxnSpLocks/>
          </p:cNvCxnSpPr>
          <p:nvPr/>
        </p:nvCxnSpPr>
        <p:spPr>
          <a:xfrm>
            <a:off x="75615" y="337912"/>
            <a:ext cx="583369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AD1A43B8-C520-44CB-9315-B56D02FA8582}"/>
              </a:ext>
            </a:extLst>
          </p:cNvPr>
          <p:cNvSpPr/>
          <p:nvPr/>
        </p:nvSpPr>
        <p:spPr>
          <a:xfrm>
            <a:off x="16" y="977807"/>
            <a:ext cx="1982460" cy="81523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получателей: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672 596 человек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новых назначений: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276 842 человек</a:t>
            </a: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404,0  млрд. тенге 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Среднемесячный доход, учтенный при назначении выплаты:</a:t>
            </a:r>
          </a:p>
          <a:p>
            <a:pPr algn="ctr"/>
            <a:r>
              <a:rPr lang="kk-KZ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210 тыс.тенге</a:t>
            </a:r>
            <a:endParaRPr lang="ru-RU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выплаты: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86 758 тенге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получателя: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год</a:t>
            </a:r>
          </a:p>
          <a:p>
            <a:pPr algn="ctr"/>
            <a:endParaRPr lang="kk-KZ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 участия: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54,3 месяцев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30E2DB6-69DD-45A7-8DE6-367182C12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702" y="1536405"/>
            <a:ext cx="767317" cy="966136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3470343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429579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493968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28780" y="728664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281137" y="5865274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C940124-BFAF-4A07-A944-64E3AF5B38BC}"/>
              </a:ext>
            </a:extLst>
          </p:cNvPr>
          <p:cNvCxnSpPr>
            <a:cxnSpLocks/>
          </p:cNvCxnSpPr>
          <p:nvPr/>
        </p:nvCxnSpPr>
        <p:spPr>
          <a:xfrm>
            <a:off x="302756" y="6547509"/>
            <a:ext cx="137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67713" y="8840071"/>
            <a:ext cx="547437" cy="209124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6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AE11E39-56E4-4C74-90A2-8CD23824CF35}"/>
              </a:ext>
            </a:extLst>
          </p:cNvPr>
          <p:cNvSpPr/>
          <p:nvPr/>
        </p:nvSpPr>
        <p:spPr>
          <a:xfrm>
            <a:off x="705080" y="1112836"/>
            <a:ext cx="51656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получателей выплаты по количеству работодателей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16FB191-ADE5-4F66-A768-C63D0787B94A}"/>
              </a:ext>
            </a:extLst>
          </p:cNvPr>
          <p:cNvSpPr/>
          <p:nvPr/>
        </p:nvSpPr>
        <p:spPr>
          <a:xfrm>
            <a:off x="234373" y="3969208"/>
            <a:ext cx="6255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2024 году доля получателей социальной выплаты, за которых социальные отчисления уплачивали два и более работодателя, составила более 51%.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FD783DEC-AC41-4186-A6EE-8736949D52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6668791"/>
              </p:ext>
            </p:extLst>
          </p:nvPr>
        </p:nvGraphicFramePr>
        <p:xfrm>
          <a:off x="473912" y="4931010"/>
          <a:ext cx="5910173" cy="2624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BBEB3EA-7C4D-4FFE-BE48-A2825C4DE245}"/>
              </a:ext>
            </a:extLst>
          </p:cNvPr>
          <p:cNvSpPr/>
          <p:nvPr/>
        </p:nvSpPr>
        <p:spPr>
          <a:xfrm>
            <a:off x="977877" y="4677094"/>
            <a:ext cx="455701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Получатели </a:t>
            </a: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выплаты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очередности детей,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%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8CDC05B-3D86-4062-B760-F898ADF24407}"/>
              </a:ext>
            </a:extLst>
          </p:cNvPr>
          <p:cNvSpPr/>
          <p:nvPr/>
        </p:nvSpPr>
        <p:spPr>
          <a:xfrm>
            <a:off x="234372" y="7609051"/>
            <a:ext cx="625539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Очередность детей среди получателей социальной выплаты распределена практически в равных долях по количеству детей, за исключением получателей по уходу на 1 ребенка. В 2024 году доля получателей на 1 ребенка уменьшилась на 0,9%.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75615" y="7459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56565" y="423595"/>
            <a:ext cx="64507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УХОДОМ ЗА РЕБЕНКОМ ПО ДОСТИЖЕНИИ ИМ ВОЗРАСТА 1,5 ЛЕТ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>
            <a:off x="234372" y="337912"/>
            <a:ext cx="563637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64371" y="869202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25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6F840DF-C815-41C6-A766-3374932B1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4625032"/>
              </p:ext>
            </p:extLst>
          </p:nvPr>
        </p:nvGraphicFramePr>
        <p:xfrm>
          <a:off x="374573" y="1614292"/>
          <a:ext cx="6277688" cy="2257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68875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11BD6FE-F23A-48C6-90FB-3DB1310050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862798"/>
              </p:ext>
            </p:extLst>
          </p:nvPr>
        </p:nvGraphicFramePr>
        <p:xfrm>
          <a:off x="1376071" y="1527851"/>
          <a:ext cx="4105858" cy="208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2E53A6F-E0BA-4976-9C7C-03BFF4B1DDDC}"/>
              </a:ext>
            </a:extLst>
          </p:cNvPr>
          <p:cNvSpPr/>
          <p:nvPr/>
        </p:nvSpPr>
        <p:spPr>
          <a:xfrm>
            <a:off x="660776" y="1234098"/>
            <a:ext cx="46932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Динамика среднего размера назначенных выплат </a:t>
            </a:r>
            <a:r>
              <a:rPr lang="ru-RU" sz="105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(тенге)</a:t>
            </a:r>
            <a:endParaRPr lang="ru-KZ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1D2D802-B08D-4400-8393-3E69B933783A}"/>
              </a:ext>
            </a:extLst>
          </p:cNvPr>
          <p:cNvSpPr/>
          <p:nvPr/>
        </p:nvSpPr>
        <p:spPr>
          <a:xfrm>
            <a:off x="383806" y="3713207"/>
            <a:ext cx="60764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2024 году средний размер назначенной выплаты составил 86</a:t>
            </a:r>
            <a:r>
              <a:rPr lang="ru-RU" sz="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758 тенге, в сравнении с показателем 2023 года рост составил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25,8%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9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 тенге).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89027358-16F3-4886-8161-E1C8446F2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804648"/>
              </p:ext>
            </p:extLst>
          </p:nvPr>
        </p:nvGraphicFramePr>
        <p:xfrm>
          <a:off x="1156570" y="4915807"/>
          <a:ext cx="4608942" cy="2037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4C815C-B60D-4A77-819B-E24C5552ED09}"/>
              </a:ext>
            </a:extLst>
          </p:cNvPr>
          <p:cNvSpPr/>
          <p:nvPr/>
        </p:nvSpPr>
        <p:spPr>
          <a:xfrm>
            <a:off x="7152" y="4361975"/>
            <a:ext cx="645310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Градация средних размеров выплаты, </a:t>
            </a:r>
          </a:p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назначенных </a:t>
            </a:r>
            <a:r>
              <a:rPr lang="kk-KZ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202</a:t>
            </a:r>
            <a:r>
              <a:rPr lang="en-US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году в разрезе очередности детей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CA4C4C7-1ED2-4FCC-BD33-14C560A10C61}"/>
              </a:ext>
            </a:extLst>
          </p:cNvPr>
          <p:cNvSpPr/>
          <p:nvPr/>
        </p:nvSpPr>
        <p:spPr>
          <a:xfrm>
            <a:off x="383806" y="7091585"/>
            <a:ext cx="62684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202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году наибольший средний размер назначенной выплаты -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90 814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тенге у получателей с 3 ребенком, количество получателей – 59 134 чел. Наименьший средний размер выплаты – 82 975 тенге назначен получателям с 1 ребенком, таких получателей 68 389 чел. </a:t>
            </a:r>
          </a:p>
          <a:p>
            <a:pPr indent="23494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026D3A32-DFA8-45D3-9A15-BC0E02767D66}"/>
              </a:ext>
            </a:extLst>
          </p:cNvPr>
          <p:cNvSpPr txBox="1"/>
          <p:nvPr/>
        </p:nvSpPr>
        <p:spPr>
          <a:xfrm>
            <a:off x="138539" y="103442"/>
            <a:ext cx="6576646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СОЦИАЛЬНЫЕ ВЫПЛАТЫ ИЗ ГФСС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B69C68-E2AE-456B-9342-FB5886385FB9}"/>
              </a:ext>
            </a:extLst>
          </p:cNvPr>
          <p:cNvSpPr/>
          <p:nvPr/>
        </p:nvSpPr>
        <p:spPr>
          <a:xfrm>
            <a:off x="66090" y="472434"/>
            <a:ext cx="645079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СОЦИАЛЬНАЯ ВЫПЛАТА ПО СЛУЧАЮ ПОТЕРИ ДОХОДА В СВЯЗИ С УХОДОМ ЗА РЕБЕНКОМ ПО ДОСТИЖЕНИИ ИМ ВОЗРАСТА 1,5 ЛЕТ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4416E13-E40A-46F6-8994-34AFD4AB5D39}"/>
              </a:ext>
            </a:extLst>
          </p:cNvPr>
          <p:cNvCxnSpPr>
            <a:cxnSpLocks/>
          </p:cNvCxnSpPr>
          <p:nvPr/>
        </p:nvCxnSpPr>
        <p:spPr>
          <a:xfrm flipV="1">
            <a:off x="85140" y="407534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65C6F04-55CD-4A75-BB48-B14C5D84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697410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1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60509" y="65458"/>
            <a:ext cx="6621291" cy="7685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ГОСУДАРСТВЕННЫЕ УСЛУГИ ГФСС.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РЕШЕНИЙ В ОКАЗАНИИ ГОСУДАРСТВЕННЫХ УСЛУГ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8245BE9-548F-434A-8643-CC032CE4B298}"/>
              </a:ext>
            </a:extLst>
          </p:cNvPr>
          <p:cNvSpPr/>
          <p:nvPr/>
        </p:nvSpPr>
        <p:spPr>
          <a:xfrm>
            <a:off x="285749" y="1256304"/>
            <a:ext cx="60432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63525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Бизнес-процесс оказания государственных услуг системы обязательного социального страхования автоматизирован.  Форма оказания - электронная (частично автоматизированная) / бумажная / 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проактивная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Максимально допустимое время оказания – 20 минут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5BBA63F2-9662-42C0-8DA2-75574B3E5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204816"/>
              </p:ext>
            </p:extLst>
          </p:nvPr>
        </p:nvGraphicFramePr>
        <p:xfrm>
          <a:off x="474072" y="2472091"/>
          <a:ext cx="5743576" cy="2066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0CD1E3A-55F7-4C59-8B2F-99BB00298AFB}"/>
              </a:ext>
            </a:extLst>
          </p:cNvPr>
          <p:cNvSpPr/>
          <p:nvPr/>
        </p:nvSpPr>
        <p:spPr>
          <a:xfrm>
            <a:off x="373666" y="2115334"/>
            <a:ext cx="594438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</a:t>
            </a:r>
            <a:r>
              <a:rPr lang="ru-RU" sz="1050" b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осуслуги</a:t>
            </a:r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 разрезе видов выплат </a:t>
            </a:r>
            <a:endParaRPr lang="ru-KZ" sz="105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160A7E2-B3CF-48AA-8DF3-8354547CD674}"/>
              </a:ext>
            </a:extLst>
          </p:cNvPr>
          <p:cNvSpPr/>
          <p:nvPr/>
        </p:nvSpPr>
        <p:spPr>
          <a:xfrm>
            <a:off x="285750" y="4538452"/>
            <a:ext cx="629602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202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год участникам системы обязательного социального страхования оказаны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127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государственных услуг по назначению или отказу в назначении социальных выплат, что на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% выше показателей 202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года (901 797).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этом более 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kk-KZ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из них по назначению социальных выплат, связанных с материнством (3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 по беременности и родам и 33% по уходу за ребенком).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 назначения социальных выплат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превышает восьми рабочих дней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за исключением выплаты на случаи потери  кормильца, потери работы, срок назначения которых </a:t>
            </a:r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 превышает шести рабочих дней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со дня регистрации заявления со всеми необходимыми документами в Государственной корпорации.  Через веб-портал «электронного правительства», объекты информатизации банков второго уровня или абонентское устройство сотовой связи (</a:t>
            </a:r>
            <a:r>
              <a:rPr lang="ru-RU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проактивную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услугу) – четыре рабочих дня. 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 о назначении или отказе в назначении социальных выплат принимают филиалы Фонда. </a:t>
            </a: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Нагрузка на одного работника филиала в среднем за один месяц составляет 984 решений, за один рабочий день – 47 (с учетом пересмотра, возобновления, прекращения и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тд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случае отказа в назначении социальных выплат в соответствии с нормами Административного процедурно-процессуального кодекса Республики Казахстан в обязательном порядке проводится процедура заслушивания.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Заявитель посредством </a:t>
            </a:r>
            <a:r>
              <a:rPr lang="en-US" sz="1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sms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оповещения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уведомляется о причинах отказа и филиал возвращает представленные документы заявителю через Государственную корпорацию «Правительство для граждан». Сотрудники филиалов ГФСС напрямую с заявителями не контактируют.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600272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Обеспечены прозрачность, открытость оказания государственных услуг, когда заявитель может проследить все этапы рассмотрения документов.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C218A90-8415-46B2-959D-D5A3A9259F87}"/>
              </a:ext>
            </a:extLst>
          </p:cNvPr>
          <p:cNvSpPr/>
          <p:nvPr/>
        </p:nvSpPr>
        <p:spPr>
          <a:xfrm>
            <a:off x="75615" y="995718"/>
            <a:ext cx="662129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1. НАЗНАЧЕНИЕ СОЦИАЛЬНЫХ ВЫПЛАТ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EF709AC-7721-4C64-A178-60B0EB34315E}"/>
              </a:ext>
            </a:extLst>
          </p:cNvPr>
          <p:cNvCxnSpPr>
            <a:cxnSpLocks/>
          </p:cNvCxnSpPr>
          <p:nvPr/>
        </p:nvCxnSpPr>
        <p:spPr>
          <a:xfrm flipV="1">
            <a:off x="75615" y="874047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AA19AD-B9C2-4936-9519-1215ED58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424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28B03C7-E8DC-4AC8-9D88-A0103F9A9C1B}"/>
              </a:ext>
            </a:extLst>
          </p:cNvPr>
          <p:cNvSpPr/>
          <p:nvPr/>
        </p:nvSpPr>
        <p:spPr>
          <a:xfrm>
            <a:off x="1245704" y="3435710"/>
            <a:ext cx="462682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99425" algn="ctr"/>
            <a:r>
              <a:rPr lang="ru-RU" sz="105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Сведения по форме оказания госуслуг</a:t>
            </a:r>
            <a:r>
              <a:rPr lang="ru-RU" sz="105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%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530BDBBB-F0AE-467C-A2E6-15F0DC6021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5608456"/>
              </p:ext>
            </p:extLst>
          </p:nvPr>
        </p:nvGraphicFramePr>
        <p:xfrm>
          <a:off x="583097" y="3715627"/>
          <a:ext cx="6000583" cy="2620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2C3162-FA0C-4851-A4B7-C1383C449754}"/>
              </a:ext>
            </a:extLst>
          </p:cNvPr>
          <p:cNvSpPr/>
          <p:nvPr/>
        </p:nvSpPr>
        <p:spPr>
          <a:xfrm>
            <a:off x="424070" y="6167621"/>
            <a:ext cx="61596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итогам отчетного периода наблюдается </a:t>
            </a:r>
            <a:r>
              <a:rPr lang="ru-RU" sz="1000" i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снижение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доли государственных услуг по назначению социальных выплат, оказанных: в традиционной форме, до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9,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 – 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39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%);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до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0,3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%).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 этом,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доля госуслуг, оказанных в электронном формате, выросла до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70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г. – 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59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%).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автоформирования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макетов дел в рамках Социального кодекса РК позволило сократить срок оказания электронных услуг с 8 до 4 рабочих дней. По всем услугам, оказанным в электронном виде (70,5 % - 668 162) автоматически сформированы макеты дел, в том числе доли выплат составляют:  по случаю потери работы - 46%, по уходу за ребенком – 44%.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Фондом совместно с АО «ЦРТР» с августа 2024 года запущен пилотный проект по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автоназначению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для электронных макетов дел, поступающих на уровень Фонда по всем видам социальных рисков. На отчетную дату доля макетов по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автоназначению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варируется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на уровне 5,5-6,5%.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 useBgFill="1">
        <p:nvSpPr>
          <p:cNvPr id="2" name="Прямоугольник 1">
            <a:extLst>
              <a:ext uri="{FF2B5EF4-FFF2-40B4-BE49-F238E27FC236}">
                <a16:creationId xmlns:a16="http://schemas.microsoft.com/office/drawing/2014/main" id="{C6200DFC-221A-4B53-9AB3-DFE777D22A23}"/>
              </a:ext>
            </a:extLst>
          </p:cNvPr>
          <p:cNvSpPr>
            <a:spLocks/>
          </p:cNvSpPr>
          <p:nvPr/>
        </p:nvSpPr>
        <p:spPr>
          <a:xfrm>
            <a:off x="310101" y="920261"/>
            <a:ext cx="634787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Государственные услуги по назначению или отказу в назначении социальных выплат оказываются в программном продукте АИС «Е-Макет». ГФСС на постоянной основе проводит мониторинг функционирования АИС «Е-Макет», по результатам которого направляет предложения по дальнейшему совершенствованию системы в Министерство труда и социальной защиты населения РК.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целях обеспечения доступности государственных услуг ежегодно расширяются возможные источники их оказания. Обратиться за назначением выплат можно в традиционном формате (через НАО «Государственная корпорация правительство для граждан»). Вместе с тем по всем рискам обеспечено применение альтернативных форм их оказания: 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электронно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проактивно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через egov.kz и enbek.kz, банки второго уровня) и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композитно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назначению выплат по случаю потери работы и по уходу за ребенком – через банки второго уровня. По назначению выплат по утрате трудоспособности и  потери работы  через Медико-социальную экспертизу, Карьерный центр (композитный формат), для выплат по потери работы предусмотрен дополнительный канал  - enbek.kz. Для выплат по потери кормильца предусмотрена возможность подачи заявления на назначение через </a:t>
            </a:r>
            <a:r>
              <a:rPr lang="en-US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egov.kz </a:t>
            </a: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проактивном формате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2AFE5B47-F6DE-4315-99CC-F13B365B12F8}"/>
              </a:ext>
            </a:extLst>
          </p:cNvPr>
          <p:cNvSpPr txBox="1"/>
          <p:nvPr/>
        </p:nvSpPr>
        <p:spPr>
          <a:xfrm>
            <a:off x="160509" y="36883"/>
            <a:ext cx="6621291" cy="7685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ГОСУДАРСТВЕННЫЕ УСЛУГИ ГФСС.</a:t>
            </a:r>
          </a:p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РЕШЕНИЙ В ОКАЗАНИИ ГОСУДАРСТВЕННЫХ УСЛУГ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1B961D86-1A5A-424E-B4B1-4E6279E3CF4A}"/>
              </a:ext>
            </a:extLst>
          </p:cNvPr>
          <p:cNvCxnSpPr>
            <a:cxnSpLocks/>
          </p:cNvCxnSpPr>
          <p:nvPr/>
        </p:nvCxnSpPr>
        <p:spPr>
          <a:xfrm>
            <a:off x="160509" y="805469"/>
            <a:ext cx="6423171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BC3A82-2499-427B-9AB7-E81B6A06E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68306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8759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8">
            <a:extLst>
              <a:ext uri="{FF2B5EF4-FFF2-40B4-BE49-F238E27FC236}">
                <a16:creationId xmlns:a16="http://schemas.microsoft.com/office/drawing/2014/main" id="{E84081C9-DAD1-45D4-A398-0FEC30EE5E48}"/>
              </a:ext>
            </a:extLst>
          </p:cNvPr>
          <p:cNvSpPr txBox="1"/>
          <p:nvPr/>
        </p:nvSpPr>
        <p:spPr>
          <a:xfrm>
            <a:off x="160509" y="113083"/>
            <a:ext cx="6621291" cy="7685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ГОСУДАРСТВЕННЫЕ УСЛУГИ ГФСС.</a:t>
            </a:r>
          </a:p>
          <a:p>
            <a:pPr marL="16933"/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ЦИФРОВЫХ РЕШЕНИЙ В ОКАЗАНИИ ГОСУДАРСТВЕННЫХ УСЛУГ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13F7F67-2E41-4829-A51D-B9FD22085CC4}"/>
              </a:ext>
            </a:extLst>
          </p:cNvPr>
          <p:cNvCxnSpPr>
            <a:cxnSpLocks/>
          </p:cNvCxnSpPr>
          <p:nvPr/>
        </p:nvCxnSpPr>
        <p:spPr>
          <a:xfrm>
            <a:off x="251460" y="881669"/>
            <a:ext cx="629793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16AC863-60B4-464C-8BFB-81AA35ADEDB0}"/>
              </a:ext>
            </a:extLst>
          </p:cNvPr>
          <p:cNvSpPr/>
          <p:nvPr/>
        </p:nvSpPr>
        <p:spPr>
          <a:xfrm>
            <a:off x="341609" y="1159842"/>
            <a:ext cx="5856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00272" algn="l"/>
              </a:tabLst>
            </a:pPr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ОЗВРАТ ИЗЛИШНЕ (ОШИБОЧНО) УПЛАЧЕННЫХ СУММ СОЦИАЛЬНЫХ ОТЧИСЛЕНИЙ И ПЕНИ</a:t>
            </a:r>
            <a:endParaRPr lang="ru-KZ" sz="1200" b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8F8A06-38F1-4C27-B097-6452F4797FFD}"/>
              </a:ext>
            </a:extLst>
          </p:cNvPr>
          <p:cNvSpPr/>
          <p:nvPr/>
        </p:nvSpPr>
        <p:spPr>
          <a:xfrm>
            <a:off x="434032" y="5750632"/>
            <a:ext cx="6233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Проведена работа по интеграции АИС «Организация обработки платежей» (ИС МТСЗН) с интегрированной информационной системой «ЦОН». В сентябре 2024 года была запущена в промышленную среду передача данных в АРМ «Мониторинг» о результатах оказания государственной услуги «Возврат излишне (ошибочно) уплаченных социальных отчислений и (или) пени за несвоевременную и (или) неполную уплату социальных отчислений».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Переход платежных систем Республики Казахстан на использование международного стандарта ISO 20022: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Следует отметить, что дата одномоментного перевода участников платежных систем на стандарт ISO 20022 с сентября 2024 г. неоднократно переносилась Национальным Банком РК по причинам неготовности участников платежной системы. 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 этом, в подготовительный период Фондом были несколько раз успешно проведены комплексные тестирования обработок заявок на возврат излишне (ошибочно) уплаченных социальных отчислений и пени, а также формирования исходящих платежей в новом формате МХ с доведением до Государственной корпорации «Правительство для граждан».</a:t>
            </a:r>
            <a:endParaRPr lang="ru-RU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95A669-78F8-46EB-9ADC-7F9DBDAD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9243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97ADBBBD-9FD7-4FD3-8C23-99A736A4C6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921477"/>
              </p:ext>
            </p:extLst>
          </p:nvPr>
        </p:nvGraphicFramePr>
        <p:xfrm>
          <a:off x="517793" y="2721166"/>
          <a:ext cx="5680124" cy="292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A68DA1-282E-491A-A3AE-C006D4E93D97}"/>
              </a:ext>
            </a:extLst>
          </p:cNvPr>
          <p:cNvSpPr/>
          <p:nvPr/>
        </p:nvSpPr>
        <p:spPr>
          <a:xfrm>
            <a:off x="1046602" y="1876066"/>
            <a:ext cx="50180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Динамика обращений за возвратом СО и пени в 2023 и 2024 гг.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77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8">
            <a:extLst>
              <a:ext uri="{FF2B5EF4-FFF2-40B4-BE49-F238E27FC236}">
                <a16:creationId xmlns:a16="http://schemas.microsoft.com/office/drawing/2014/main" id="{F5673190-FC8E-440E-AB9F-828A242C4BD3}"/>
              </a:ext>
            </a:extLst>
          </p:cNvPr>
          <p:cNvSpPr txBox="1"/>
          <p:nvPr/>
        </p:nvSpPr>
        <p:spPr>
          <a:xfrm>
            <a:off x="338209" y="106518"/>
            <a:ext cx="5830775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АО «ГОСУДАРСТВЕННЫЙ ФОНД СОЦИАЛЬНОГО СТРАХОВАНИЯ» </a:t>
            </a:r>
            <a:r>
              <a:rPr lang="ru-RU" sz="1400" i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(ГФСС)</a:t>
            </a:r>
            <a:endParaRPr lang="ru-RU" sz="1600" i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F90D0DD1-44A6-4910-AEE0-2488CA3DB317}"/>
              </a:ext>
            </a:extLst>
          </p:cNvPr>
          <p:cNvCxnSpPr>
            <a:cxnSpLocks/>
          </p:cNvCxnSpPr>
          <p:nvPr/>
        </p:nvCxnSpPr>
        <p:spPr>
          <a:xfrm>
            <a:off x="338209" y="777240"/>
            <a:ext cx="5492566" cy="95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95823F-5FA5-458A-BF76-21F46D5505E3}"/>
              </a:ext>
            </a:extLst>
          </p:cNvPr>
          <p:cNvSpPr/>
          <p:nvPr/>
        </p:nvSpPr>
        <p:spPr>
          <a:xfrm>
            <a:off x="276352" y="955368"/>
            <a:ext cx="3152648" cy="7490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ГФСС создан в соответствии с постановлением Правительства Республики Казахстан от 27 февраля 2004 года № 237 «О создании акционерного общества «Государственный фонд социального страхования» в форме акционерного общества, единственным учредителем и участником которого является государство.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Фонд является некоммерческой организацией, то есть не имеет в качестве основной цели извлечение дохода и не распределяет полученный чистый доход между своими акционерами, не начисляет и не выплачивает дивиденды по своим акциям.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Высшим органом ГФСС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является единственный акционер в лице Министерства труда и социальной защиты населения Республики Казахстан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(далее – МТСЗН). 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Орган управления ГФСС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Совет директоров, который осуществляет общее руководство деятельностью ГФСС, за исключением решения вопросов, отнесенных законодательством Республики Казахстан и Уставом ГФСС к исключительной компетенции единственного акционера. 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Исполнительный орган,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выступающий коллегиально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Правление, осуществляющее руководство текущей деятельностью ГФСС.</a:t>
            </a:r>
          </a:p>
          <a:p>
            <a:pPr indent="182563" algn="just">
              <a:lnSpc>
                <a:spcPct val="101000"/>
              </a:lnSpc>
            </a:pPr>
            <a:r>
              <a:rPr lang="ru-RU" sz="9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Приказом Министра труда и социальной защиты населения РК от 28.05.2024 года № 167 в Устав ГФСС внесены изменения и дополнения в части введения коллегиального исполнительного органа – Правление.</a:t>
            </a:r>
            <a:endParaRPr lang="ru-RU" sz="9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endParaRPr lang="ru-RU" sz="6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Миссия ГФСС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защита интересов работающего населения при наступлении социальных рисков 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endParaRPr lang="ru-KZ" sz="5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Видение ГФСС -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институт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имеющий стабильную финансовую устойчивость, своевременно и качественно обеспечивающий социальные выплаты при наступлении социальных рисков в адекватных размерах.</a:t>
            </a:r>
          </a:p>
          <a:p>
            <a:pPr indent="182563" algn="just">
              <a:lnSpc>
                <a:spcPct val="101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Основной целью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деятельности Фонда является внедрение системы обязательного социального страхования в Республике Казахстан, обеспечение сохранности и целевого использования социальных отчислений.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2522C7-CA5E-449F-AFB4-88982F6A6B5C}"/>
              </a:ext>
            </a:extLst>
          </p:cNvPr>
          <p:cNvSpPr/>
          <p:nvPr/>
        </p:nvSpPr>
        <p:spPr>
          <a:xfrm>
            <a:off x="3628385" y="963459"/>
            <a:ext cx="2895298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Фонд осуществляет следующие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деятельности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indent="182563" algn="just">
              <a:tabLst>
                <a:tab pos="354013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	аккумулирование социальных отчислений;</a:t>
            </a:r>
          </a:p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ведение учета социальных отчислений, пени за несвоевременную и (или) неполную уплату социальных отчислений, возвратов излишне (ошибочно) уплаченных социальных отчислений и (или) пени за несвоевременную и (или) неполную уплату социальных отчислений, а также инвестиционного дохода;</a:t>
            </a:r>
          </a:p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исчисление (определение) размеров, назначение, осуществление, приостановление, перерасчет, возобновление, прекращение и пересмотр решения о назначении (отказе в назначении) социальных выплат в порядке, предусмотренном Социальным кодексом РК;</a:t>
            </a:r>
          </a:p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ведение учета социальных выплат и возвратов излишне зачисленных (выплаченных) сумм социальных выплат;</a:t>
            </a:r>
          </a:p>
          <a:p>
            <a:pPr indent="182563" algn="just">
              <a:tabLst>
                <a:tab pos="92075" algn="l"/>
                <a:tab pos="214947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-проведение консультативной и разъяснительной работы по вопросам обязательного социального страхования;</a:t>
            </a:r>
          </a:p>
          <a:p>
            <a:pPr indent="182563" algn="just">
              <a:tabLst>
                <a:tab pos="540385" algn="l"/>
              </a:tabLs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создание и развитие информационной системы в сфере обязательного социального страхования.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Фонд имеет 20 филиалов в областях и городах республиканского значения,  любой филиал не является отдельным юридическим лицом, но действует от имени и по поручению Фонда.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Государств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о гарантирует сохранность и целевое использование активов ГФСС.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 счет активов Фонда осуществляются социальные выплаты по случаям: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утраты трудоспособности;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кормильца;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работы;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дохода в связи с беременностью и родами, усыновлением (удочерением) новорожденного ребенка (детей);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 потери дохода в связи с уходом за ребенком по достижении им возраста полутора лет.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567" y="878724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2802" y="8787241"/>
            <a:ext cx="41044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Freeform 84">
            <a:extLst>
              <a:ext uri="{FF2B5EF4-FFF2-40B4-BE49-F238E27FC236}">
                <a16:creationId xmlns:a16="http://schemas.microsoft.com/office/drawing/2014/main" id="{2AB49E3C-6251-429A-A268-08ACC0EA3A3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766325" y="3304027"/>
            <a:ext cx="494736" cy="188416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7" name="Freeform 84">
            <a:extLst>
              <a:ext uri="{FF2B5EF4-FFF2-40B4-BE49-F238E27FC236}">
                <a16:creationId xmlns:a16="http://schemas.microsoft.com/office/drawing/2014/main" id="{2AB49E3C-6251-429A-A268-08ACC0EA3A3A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1768537" y="2284104"/>
            <a:ext cx="494736" cy="188416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90" name="Группа 189">
            <a:extLst>
              <a:ext uri="{FF2B5EF4-FFF2-40B4-BE49-F238E27FC236}">
                <a16:creationId xmlns:a16="http://schemas.microsoft.com/office/drawing/2014/main" id="{18CF903B-4CD4-435E-B511-18054EE880C4}"/>
              </a:ext>
            </a:extLst>
          </p:cNvPr>
          <p:cNvGrpSpPr/>
          <p:nvPr/>
        </p:nvGrpSpPr>
        <p:grpSpPr>
          <a:xfrm>
            <a:off x="1065208" y="1417728"/>
            <a:ext cx="1131195" cy="1101491"/>
            <a:chOff x="2942581" y="2419350"/>
            <a:chExt cx="912813" cy="911225"/>
          </a:xfrm>
        </p:grpSpPr>
        <p:sp>
          <p:nvSpPr>
            <p:cNvPr id="191" name="Freeform 54">
              <a:extLst>
                <a:ext uri="{FF2B5EF4-FFF2-40B4-BE49-F238E27FC236}">
                  <a16:creationId xmlns:a16="http://schemas.microsoft.com/office/drawing/2014/main" id="{68128EB8-AFD6-469E-B8C6-4922E63C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2419350"/>
              <a:ext cx="912813" cy="911225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92" name="Freeform 71">
              <a:extLst>
                <a:ext uri="{FF2B5EF4-FFF2-40B4-BE49-F238E27FC236}">
                  <a16:creationId xmlns:a16="http://schemas.microsoft.com/office/drawing/2014/main" id="{8E0633A2-5FA0-42E1-8411-1888F4EB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248126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18CF903B-4CD4-435E-B511-18054EE880C4}"/>
              </a:ext>
            </a:extLst>
          </p:cNvPr>
          <p:cNvGrpSpPr/>
          <p:nvPr/>
        </p:nvGrpSpPr>
        <p:grpSpPr>
          <a:xfrm>
            <a:off x="4598054" y="1415071"/>
            <a:ext cx="1131195" cy="1101491"/>
            <a:chOff x="2942581" y="2419350"/>
            <a:chExt cx="912813" cy="911225"/>
          </a:xfrm>
        </p:grpSpPr>
        <p:sp>
          <p:nvSpPr>
            <p:cNvPr id="188" name="Freeform 54">
              <a:extLst>
                <a:ext uri="{FF2B5EF4-FFF2-40B4-BE49-F238E27FC236}">
                  <a16:creationId xmlns:a16="http://schemas.microsoft.com/office/drawing/2014/main" id="{68128EB8-AFD6-469E-B8C6-4922E63C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2419350"/>
              <a:ext cx="912813" cy="911225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9" name="Freeform 71">
              <a:extLst>
                <a:ext uri="{FF2B5EF4-FFF2-40B4-BE49-F238E27FC236}">
                  <a16:creationId xmlns:a16="http://schemas.microsoft.com/office/drawing/2014/main" id="{8E0633A2-5FA0-42E1-8411-1888F4EB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248126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47" name="Freeform 80">
            <a:extLst>
              <a:ext uri="{FF2B5EF4-FFF2-40B4-BE49-F238E27FC236}">
                <a16:creationId xmlns:a16="http://schemas.microsoft.com/office/drawing/2014/main" id="{1E5C3865-7253-400D-8151-D4DAB460A028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608655" y="3362987"/>
            <a:ext cx="458986" cy="59194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84" name="Группа 183">
            <a:extLst>
              <a:ext uri="{FF2B5EF4-FFF2-40B4-BE49-F238E27FC236}">
                <a16:creationId xmlns:a16="http://schemas.microsoft.com/office/drawing/2014/main" id="{18CF903B-4CD4-435E-B511-18054EE880C4}"/>
              </a:ext>
            </a:extLst>
          </p:cNvPr>
          <p:cNvGrpSpPr/>
          <p:nvPr/>
        </p:nvGrpSpPr>
        <p:grpSpPr>
          <a:xfrm>
            <a:off x="4631950" y="2594639"/>
            <a:ext cx="1131195" cy="1101491"/>
            <a:chOff x="2942581" y="2419350"/>
            <a:chExt cx="912813" cy="911225"/>
          </a:xfrm>
        </p:grpSpPr>
        <p:sp>
          <p:nvSpPr>
            <p:cNvPr id="185" name="Freeform 54">
              <a:extLst>
                <a:ext uri="{FF2B5EF4-FFF2-40B4-BE49-F238E27FC236}">
                  <a16:creationId xmlns:a16="http://schemas.microsoft.com/office/drawing/2014/main" id="{68128EB8-AFD6-469E-B8C6-4922E63C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2419350"/>
              <a:ext cx="912813" cy="911225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6" name="Freeform 71">
              <a:extLst>
                <a:ext uri="{FF2B5EF4-FFF2-40B4-BE49-F238E27FC236}">
                  <a16:creationId xmlns:a16="http://schemas.microsoft.com/office/drawing/2014/main" id="{8E0633A2-5FA0-42E1-8411-1888F4EB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248126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42" name="Freeform 81">
            <a:extLst>
              <a:ext uri="{FF2B5EF4-FFF2-40B4-BE49-F238E27FC236}">
                <a16:creationId xmlns:a16="http://schemas.microsoft.com/office/drawing/2014/main" id="{C48145F0-C959-4826-93C0-DB03A3A641A6}"/>
              </a:ext>
            </a:extLst>
          </p:cNvPr>
          <p:cNvSpPr>
            <a:spLocks noEditPoints="1"/>
          </p:cNvSpPr>
          <p:nvPr/>
        </p:nvSpPr>
        <p:spPr bwMode="auto">
          <a:xfrm flipH="1">
            <a:off x="4226037" y="5015825"/>
            <a:ext cx="627102" cy="558415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1" name="Freeform 83">
            <a:extLst>
              <a:ext uri="{FF2B5EF4-FFF2-40B4-BE49-F238E27FC236}">
                <a16:creationId xmlns:a16="http://schemas.microsoft.com/office/drawing/2014/main" id="{82917684-B89D-4871-BB92-41F2F35C6D35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253309" y="6056713"/>
            <a:ext cx="421098" cy="74996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6699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6" name="Group 11">
            <a:extLst>
              <a:ext uri="{FF2B5EF4-FFF2-40B4-BE49-F238E27FC236}">
                <a16:creationId xmlns:a16="http://schemas.microsoft.com/office/drawing/2014/main" id="{71C90C5A-44AF-469D-8369-603B9BE9812F}"/>
              </a:ext>
            </a:extLst>
          </p:cNvPr>
          <p:cNvGrpSpPr/>
          <p:nvPr/>
        </p:nvGrpSpPr>
        <p:grpSpPr>
          <a:xfrm>
            <a:off x="2261068" y="1704298"/>
            <a:ext cx="2347665" cy="3795202"/>
            <a:chOff x="4353371" y="2797175"/>
            <a:chExt cx="3481388" cy="2833688"/>
          </a:xfrm>
        </p:grpSpPr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D479996B-CFB5-408D-BED5-15320C748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9233" y="5208588"/>
              <a:ext cx="1166813" cy="422275"/>
            </a:xfrm>
            <a:custGeom>
              <a:avLst/>
              <a:gdLst>
                <a:gd name="T0" fmla="*/ 0 w 653"/>
                <a:gd name="T1" fmla="*/ 236 h 236"/>
                <a:gd name="T2" fmla="*/ 24 w 653"/>
                <a:gd name="T3" fmla="*/ 209 h 236"/>
                <a:gd name="T4" fmla="*/ 77 w 653"/>
                <a:gd name="T5" fmla="*/ 202 h 236"/>
                <a:gd name="T6" fmla="*/ 130 w 653"/>
                <a:gd name="T7" fmla="*/ 0 h 236"/>
                <a:gd name="T8" fmla="*/ 523 w 653"/>
                <a:gd name="T9" fmla="*/ 0 h 236"/>
                <a:gd name="T10" fmla="*/ 576 w 653"/>
                <a:gd name="T11" fmla="*/ 202 h 236"/>
                <a:gd name="T12" fmla="*/ 629 w 653"/>
                <a:gd name="T13" fmla="*/ 209 h 236"/>
                <a:gd name="T14" fmla="*/ 653 w 653"/>
                <a:gd name="T15" fmla="*/ 236 h 236"/>
                <a:gd name="T16" fmla="*/ 0 w 653"/>
                <a:gd name="T1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3" h="236">
                  <a:moveTo>
                    <a:pt x="0" y="236"/>
                  </a:moveTo>
                  <a:cubicBezTo>
                    <a:pt x="0" y="222"/>
                    <a:pt x="10" y="210"/>
                    <a:pt x="24" y="209"/>
                  </a:cubicBezTo>
                  <a:cubicBezTo>
                    <a:pt x="77" y="202"/>
                    <a:pt x="77" y="202"/>
                    <a:pt x="77" y="202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523" y="0"/>
                    <a:pt x="523" y="0"/>
                    <a:pt x="523" y="0"/>
                  </a:cubicBezTo>
                  <a:cubicBezTo>
                    <a:pt x="576" y="202"/>
                    <a:pt x="576" y="202"/>
                    <a:pt x="576" y="202"/>
                  </a:cubicBezTo>
                  <a:cubicBezTo>
                    <a:pt x="629" y="209"/>
                    <a:pt x="629" y="209"/>
                    <a:pt x="629" y="209"/>
                  </a:cubicBezTo>
                  <a:cubicBezTo>
                    <a:pt x="642" y="210"/>
                    <a:pt x="653" y="222"/>
                    <a:pt x="653" y="236"/>
                  </a:cubicBezTo>
                  <a:lnTo>
                    <a:pt x="0" y="23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E8F2FE0C-E21F-4AC9-8081-4269AB7A4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5133" y="5208588"/>
              <a:ext cx="735013" cy="60325"/>
            </a:xfrm>
            <a:custGeom>
              <a:avLst/>
              <a:gdLst>
                <a:gd name="T0" fmla="*/ 0 w 463"/>
                <a:gd name="T1" fmla="*/ 38 h 38"/>
                <a:gd name="T2" fmla="*/ 10 w 463"/>
                <a:gd name="T3" fmla="*/ 0 h 38"/>
                <a:gd name="T4" fmla="*/ 453 w 463"/>
                <a:gd name="T5" fmla="*/ 0 h 38"/>
                <a:gd name="T6" fmla="*/ 463 w 463"/>
                <a:gd name="T7" fmla="*/ 38 h 38"/>
                <a:gd name="T8" fmla="*/ 0 w 463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3" h="38">
                  <a:moveTo>
                    <a:pt x="0" y="38"/>
                  </a:moveTo>
                  <a:lnTo>
                    <a:pt x="10" y="0"/>
                  </a:lnTo>
                  <a:lnTo>
                    <a:pt x="453" y="0"/>
                  </a:lnTo>
                  <a:lnTo>
                    <a:pt x="463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5203AD47-90B7-4CA9-81B6-9340255FE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71" y="2797175"/>
              <a:ext cx="3481388" cy="2109787"/>
            </a:xfrm>
            <a:custGeom>
              <a:avLst/>
              <a:gdLst>
                <a:gd name="T0" fmla="*/ 0 w 1948"/>
                <a:gd name="T1" fmla="*/ 1180 h 1180"/>
                <a:gd name="T2" fmla="*/ 0 w 1948"/>
                <a:gd name="T3" fmla="*/ 44 h 1180"/>
                <a:gd name="T4" fmla="*/ 44 w 1948"/>
                <a:gd name="T5" fmla="*/ 0 h 1180"/>
                <a:gd name="T6" fmla="*/ 1904 w 1948"/>
                <a:gd name="T7" fmla="*/ 0 h 1180"/>
                <a:gd name="T8" fmla="*/ 1948 w 1948"/>
                <a:gd name="T9" fmla="*/ 44 h 1180"/>
                <a:gd name="T10" fmla="*/ 1948 w 1948"/>
                <a:gd name="T11" fmla="*/ 1180 h 1180"/>
                <a:gd name="T12" fmla="*/ 0 w 1948"/>
                <a:gd name="T1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180">
                  <a:moveTo>
                    <a:pt x="0" y="118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20"/>
                    <a:pt x="20" y="0"/>
                    <a:pt x="44" y="0"/>
                  </a:cubicBezTo>
                  <a:cubicBezTo>
                    <a:pt x="1904" y="0"/>
                    <a:pt x="1904" y="0"/>
                    <a:pt x="1904" y="0"/>
                  </a:cubicBezTo>
                  <a:cubicBezTo>
                    <a:pt x="1928" y="0"/>
                    <a:pt x="1948" y="20"/>
                    <a:pt x="1948" y="44"/>
                  </a:cubicBezTo>
                  <a:cubicBezTo>
                    <a:pt x="1948" y="1180"/>
                    <a:pt x="1948" y="1180"/>
                    <a:pt x="1948" y="1180"/>
                  </a:cubicBezTo>
                  <a:lnTo>
                    <a:pt x="0" y="1180"/>
                  </a:lnTo>
                  <a:close/>
                </a:path>
              </a:pathLst>
            </a:custGeom>
            <a:solidFill>
              <a:srgbClr val="2D2D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B2A9C0D6-3E37-425C-936A-89B1082AD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3371" y="4906963"/>
              <a:ext cx="3481388" cy="312737"/>
            </a:xfrm>
            <a:custGeom>
              <a:avLst/>
              <a:gdLst>
                <a:gd name="T0" fmla="*/ 1904 w 1948"/>
                <a:gd name="T1" fmla="*/ 175 h 175"/>
                <a:gd name="T2" fmla="*/ 44 w 1948"/>
                <a:gd name="T3" fmla="*/ 175 h 175"/>
                <a:gd name="T4" fmla="*/ 0 w 1948"/>
                <a:gd name="T5" fmla="*/ 131 h 175"/>
                <a:gd name="T6" fmla="*/ 0 w 1948"/>
                <a:gd name="T7" fmla="*/ 0 h 175"/>
                <a:gd name="T8" fmla="*/ 1948 w 1948"/>
                <a:gd name="T9" fmla="*/ 0 h 175"/>
                <a:gd name="T10" fmla="*/ 1948 w 1948"/>
                <a:gd name="T11" fmla="*/ 131 h 175"/>
                <a:gd name="T12" fmla="*/ 1904 w 1948"/>
                <a:gd name="T13" fmla="*/ 17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8" h="175">
                  <a:moveTo>
                    <a:pt x="1904" y="175"/>
                  </a:moveTo>
                  <a:cubicBezTo>
                    <a:pt x="44" y="175"/>
                    <a:pt x="44" y="175"/>
                    <a:pt x="44" y="175"/>
                  </a:cubicBezTo>
                  <a:cubicBezTo>
                    <a:pt x="20" y="175"/>
                    <a:pt x="0" y="156"/>
                    <a:pt x="0" y="13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48" y="0"/>
                    <a:pt x="1948" y="0"/>
                    <a:pt x="1948" y="0"/>
                  </a:cubicBezTo>
                  <a:cubicBezTo>
                    <a:pt x="1948" y="131"/>
                    <a:pt x="1948" y="131"/>
                    <a:pt x="1948" y="131"/>
                  </a:cubicBezTo>
                  <a:cubicBezTo>
                    <a:pt x="1948" y="156"/>
                    <a:pt x="1928" y="175"/>
                    <a:pt x="1904" y="175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1" name="Rectangle 20">
              <a:extLst>
                <a:ext uri="{FF2B5EF4-FFF2-40B4-BE49-F238E27FC236}">
                  <a16:creationId xmlns:a16="http://schemas.microsoft.com/office/drawing/2014/main" id="{1F3CEA8D-9A82-453D-BD7F-84F18EC01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321" y="2935288"/>
              <a:ext cx="3263900" cy="18335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2" name="Rectangle 21">
              <a:extLst>
                <a:ext uri="{FF2B5EF4-FFF2-40B4-BE49-F238E27FC236}">
                  <a16:creationId xmlns:a16="http://schemas.microsoft.com/office/drawing/2014/main" id="{10BF4A47-9668-47D6-9286-D9E0A8B1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321" y="4606925"/>
              <a:ext cx="3263900" cy="161925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3" name="Rectangle 22">
              <a:extLst>
                <a:ext uri="{FF2B5EF4-FFF2-40B4-BE49-F238E27FC236}">
                  <a16:creationId xmlns:a16="http://schemas.microsoft.com/office/drawing/2014/main" id="{D2A86CB2-FC43-4A9E-8731-F02FE2389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583" y="2992438"/>
              <a:ext cx="1350963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2F4250E4-C91F-4D2E-9699-7964E404C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3221" y="3108325"/>
              <a:ext cx="800100" cy="87312"/>
            </a:xfrm>
            <a:prstGeom prst="rect">
              <a:avLst/>
            </a:prstGeom>
            <a:solidFill>
              <a:srgbClr val="89CDCD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5" name="Rectangle 24">
              <a:extLst>
                <a:ext uri="{FF2B5EF4-FFF2-40B4-BE49-F238E27FC236}">
                  <a16:creationId xmlns:a16="http://schemas.microsoft.com/office/drawing/2014/main" id="{E4B263A6-2E91-4523-BBFA-A3F66A739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6458" y="3848100"/>
              <a:ext cx="431800" cy="67945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DBD7F505-A38A-42EE-B201-15E4DB232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34558" y="3489325"/>
              <a:ext cx="42863" cy="93662"/>
            </a:xfrm>
            <a:custGeom>
              <a:avLst/>
              <a:gdLst>
                <a:gd name="T0" fmla="*/ 1 w 24"/>
                <a:gd name="T1" fmla="*/ 6 h 53"/>
                <a:gd name="T2" fmla="*/ 2 w 24"/>
                <a:gd name="T3" fmla="*/ 2 h 53"/>
                <a:gd name="T4" fmla="*/ 6 w 24"/>
                <a:gd name="T5" fmla="*/ 2 h 53"/>
                <a:gd name="T6" fmla="*/ 23 w 24"/>
                <a:gd name="T7" fmla="*/ 25 h 53"/>
                <a:gd name="T8" fmla="*/ 24 w 24"/>
                <a:gd name="T9" fmla="*/ 25 h 53"/>
                <a:gd name="T10" fmla="*/ 24 w 24"/>
                <a:gd name="T11" fmla="*/ 25 h 53"/>
                <a:gd name="T12" fmla="*/ 24 w 24"/>
                <a:gd name="T13" fmla="*/ 25 h 53"/>
                <a:gd name="T14" fmla="*/ 24 w 24"/>
                <a:gd name="T15" fmla="*/ 25 h 53"/>
                <a:gd name="T16" fmla="*/ 24 w 24"/>
                <a:gd name="T17" fmla="*/ 26 h 53"/>
                <a:gd name="T18" fmla="*/ 24 w 24"/>
                <a:gd name="T19" fmla="*/ 26 h 53"/>
                <a:gd name="T20" fmla="*/ 24 w 24"/>
                <a:gd name="T21" fmla="*/ 26 h 53"/>
                <a:gd name="T22" fmla="*/ 24 w 24"/>
                <a:gd name="T23" fmla="*/ 26 h 53"/>
                <a:gd name="T24" fmla="*/ 24 w 24"/>
                <a:gd name="T25" fmla="*/ 26 h 53"/>
                <a:gd name="T26" fmla="*/ 24 w 24"/>
                <a:gd name="T27" fmla="*/ 27 h 53"/>
                <a:gd name="T28" fmla="*/ 24 w 24"/>
                <a:gd name="T29" fmla="*/ 27 h 53"/>
                <a:gd name="T30" fmla="*/ 24 w 24"/>
                <a:gd name="T31" fmla="*/ 27 h 53"/>
                <a:gd name="T32" fmla="*/ 24 w 24"/>
                <a:gd name="T33" fmla="*/ 27 h 53"/>
                <a:gd name="T34" fmla="*/ 24 w 24"/>
                <a:gd name="T35" fmla="*/ 27 h 53"/>
                <a:gd name="T36" fmla="*/ 24 w 24"/>
                <a:gd name="T37" fmla="*/ 27 h 53"/>
                <a:gd name="T38" fmla="*/ 24 w 24"/>
                <a:gd name="T39" fmla="*/ 27 h 53"/>
                <a:gd name="T40" fmla="*/ 24 w 24"/>
                <a:gd name="T41" fmla="*/ 27 h 53"/>
                <a:gd name="T42" fmla="*/ 24 w 24"/>
                <a:gd name="T43" fmla="*/ 27 h 53"/>
                <a:gd name="T44" fmla="*/ 24 w 24"/>
                <a:gd name="T45" fmla="*/ 27 h 53"/>
                <a:gd name="T46" fmla="*/ 24 w 24"/>
                <a:gd name="T47" fmla="*/ 28 h 53"/>
                <a:gd name="T48" fmla="*/ 24 w 24"/>
                <a:gd name="T49" fmla="*/ 28 h 53"/>
                <a:gd name="T50" fmla="*/ 24 w 24"/>
                <a:gd name="T51" fmla="*/ 28 h 53"/>
                <a:gd name="T52" fmla="*/ 24 w 24"/>
                <a:gd name="T53" fmla="*/ 28 h 53"/>
                <a:gd name="T54" fmla="*/ 24 w 24"/>
                <a:gd name="T55" fmla="*/ 28 h 53"/>
                <a:gd name="T56" fmla="*/ 24 w 24"/>
                <a:gd name="T57" fmla="*/ 29 h 53"/>
                <a:gd name="T58" fmla="*/ 24 w 24"/>
                <a:gd name="T59" fmla="*/ 29 h 53"/>
                <a:gd name="T60" fmla="*/ 24 w 24"/>
                <a:gd name="T61" fmla="*/ 29 h 53"/>
                <a:gd name="T62" fmla="*/ 24 w 24"/>
                <a:gd name="T63" fmla="*/ 29 h 53"/>
                <a:gd name="T64" fmla="*/ 23 w 24"/>
                <a:gd name="T65" fmla="*/ 29 h 53"/>
                <a:gd name="T66" fmla="*/ 6 w 24"/>
                <a:gd name="T67" fmla="*/ 52 h 53"/>
                <a:gd name="T68" fmla="*/ 2 w 24"/>
                <a:gd name="T69" fmla="*/ 52 h 53"/>
                <a:gd name="T70" fmla="*/ 1 w 24"/>
                <a:gd name="T71" fmla="*/ 48 h 53"/>
                <a:gd name="T72" fmla="*/ 17 w 24"/>
                <a:gd name="T73" fmla="*/ 27 h 53"/>
                <a:gd name="T74" fmla="*/ 1 w 24"/>
                <a:gd name="T75" fmla="*/ 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" y="6"/>
                  </a:moveTo>
                  <a:cubicBezTo>
                    <a:pt x="0" y="5"/>
                    <a:pt x="0" y="3"/>
                    <a:pt x="2" y="2"/>
                  </a:cubicBezTo>
                  <a:cubicBezTo>
                    <a:pt x="3" y="0"/>
                    <a:pt x="5" y="1"/>
                    <a:pt x="6" y="2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25"/>
                    <a:pt x="24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6"/>
                    <a:pt x="24" y="26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4" y="27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8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9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3" y="53"/>
                    <a:pt x="2" y="52"/>
                  </a:cubicBezTo>
                  <a:cubicBezTo>
                    <a:pt x="0" y="51"/>
                    <a:pt x="0" y="49"/>
                    <a:pt x="1" y="48"/>
                  </a:cubicBezTo>
                  <a:cubicBezTo>
                    <a:pt x="17" y="27"/>
                    <a:pt x="17" y="27"/>
                    <a:pt x="17" y="27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D36B3509-36B8-4772-AC25-9A5FBA858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671" y="3489325"/>
              <a:ext cx="42863" cy="93662"/>
            </a:xfrm>
            <a:custGeom>
              <a:avLst/>
              <a:gdLst>
                <a:gd name="T0" fmla="*/ 17 w 24"/>
                <a:gd name="T1" fmla="*/ 2 h 53"/>
                <a:gd name="T2" fmla="*/ 22 w 24"/>
                <a:gd name="T3" fmla="*/ 2 h 53"/>
                <a:gd name="T4" fmla="*/ 23 w 24"/>
                <a:gd name="T5" fmla="*/ 6 h 53"/>
                <a:gd name="T6" fmla="*/ 7 w 24"/>
                <a:gd name="T7" fmla="*/ 27 h 53"/>
                <a:gd name="T8" fmla="*/ 23 w 24"/>
                <a:gd name="T9" fmla="*/ 48 h 53"/>
                <a:gd name="T10" fmla="*/ 22 w 24"/>
                <a:gd name="T11" fmla="*/ 52 h 53"/>
                <a:gd name="T12" fmla="*/ 17 w 24"/>
                <a:gd name="T13" fmla="*/ 52 h 53"/>
                <a:gd name="T14" fmla="*/ 0 w 24"/>
                <a:gd name="T15" fmla="*/ 29 h 53"/>
                <a:gd name="T16" fmla="*/ 0 w 24"/>
                <a:gd name="T17" fmla="*/ 29 h 53"/>
                <a:gd name="T18" fmla="*/ 0 w 24"/>
                <a:gd name="T19" fmla="*/ 29 h 53"/>
                <a:gd name="T20" fmla="*/ 0 w 24"/>
                <a:gd name="T21" fmla="*/ 29 h 53"/>
                <a:gd name="T22" fmla="*/ 0 w 24"/>
                <a:gd name="T23" fmla="*/ 29 h 53"/>
                <a:gd name="T24" fmla="*/ 0 w 24"/>
                <a:gd name="T25" fmla="*/ 28 h 53"/>
                <a:gd name="T26" fmla="*/ 0 w 24"/>
                <a:gd name="T27" fmla="*/ 28 h 53"/>
                <a:gd name="T28" fmla="*/ 0 w 24"/>
                <a:gd name="T29" fmla="*/ 28 h 53"/>
                <a:gd name="T30" fmla="*/ 0 w 24"/>
                <a:gd name="T31" fmla="*/ 28 h 53"/>
                <a:gd name="T32" fmla="*/ 0 w 24"/>
                <a:gd name="T33" fmla="*/ 28 h 53"/>
                <a:gd name="T34" fmla="*/ 0 w 24"/>
                <a:gd name="T35" fmla="*/ 27 h 53"/>
                <a:gd name="T36" fmla="*/ 0 w 24"/>
                <a:gd name="T37" fmla="*/ 27 h 53"/>
                <a:gd name="T38" fmla="*/ 0 w 24"/>
                <a:gd name="T39" fmla="*/ 27 h 53"/>
                <a:gd name="T40" fmla="*/ 0 w 24"/>
                <a:gd name="T41" fmla="*/ 27 h 53"/>
                <a:gd name="T42" fmla="*/ 0 w 24"/>
                <a:gd name="T43" fmla="*/ 27 h 53"/>
                <a:gd name="T44" fmla="*/ 0 w 24"/>
                <a:gd name="T45" fmla="*/ 27 h 53"/>
                <a:gd name="T46" fmla="*/ 0 w 24"/>
                <a:gd name="T47" fmla="*/ 27 h 53"/>
                <a:gd name="T48" fmla="*/ 0 w 24"/>
                <a:gd name="T49" fmla="*/ 27 h 53"/>
                <a:gd name="T50" fmla="*/ 0 w 24"/>
                <a:gd name="T51" fmla="*/ 27 h 53"/>
                <a:gd name="T52" fmla="*/ 0 w 24"/>
                <a:gd name="T53" fmla="*/ 27 h 53"/>
                <a:gd name="T54" fmla="*/ 0 w 24"/>
                <a:gd name="T55" fmla="*/ 26 h 53"/>
                <a:gd name="T56" fmla="*/ 0 w 24"/>
                <a:gd name="T57" fmla="*/ 26 h 53"/>
                <a:gd name="T58" fmla="*/ 0 w 24"/>
                <a:gd name="T59" fmla="*/ 26 h 53"/>
                <a:gd name="T60" fmla="*/ 0 w 24"/>
                <a:gd name="T61" fmla="*/ 26 h 53"/>
                <a:gd name="T62" fmla="*/ 0 w 24"/>
                <a:gd name="T63" fmla="*/ 26 h 53"/>
                <a:gd name="T64" fmla="*/ 0 w 24"/>
                <a:gd name="T65" fmla="*/ 25 h 53"/>
                <a:gd name="T66" fmla="*/ 0 w 24"/>
                <a:gd name="T67" fmla="*/ 25 h 53"/>
                <a:gd name="T68" fmla="*/ 0 w 24"/>
                <a:gd name="T69" fmla="*/ 25 h 53"/>
                <a:gd name="T70" fmla="*/ 0 w 24"/>
                <a:gd name="T71" fmla="*/ 25 h 53"/>
                <a:gd name="T72" fmla="*/ 0 w 24"/>
                <a:gd name="T73" fmla="*/ 25 h 53"/>
                <a:gd name="T74" fmla="*/ 17 w 24"/>
                <a:gd name="T7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" h="53">
                  <a:moveTo>
                    <a:pt x="17" y="2"/>
                  </a:moveTo>
                  <a:cubicBezTo>
                    <a:pt x="18" y="1"/>
                    <a:pt x="21" y="0"/>
                    <a:pt x="22" y="2"/>
                  </a:cubicBezTo>
                  <a:cubicBezTo>
                    <a:pt x="24" y="3"/>
                    <a:pt x="24" y="5"/>
                    <a:pt x="23" y="6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4" y="49"/>
                    <a:pt x="24" y="51"/>
                    <a:pt x="22" y="52"/>
                  </a:cubicBezTo>
                  <a:cubicBezTo>
                    <a:pt x="21" y="53"/>
                    <a:pt x="18" y="53"/>
                    <a:pt x="17" y="52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17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22E083DE-2A52-48CC-ABB9-350B5144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3848100"/>
              <a:ext cx="411163" cy="336550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C1F5857D-9B5C-4C64-A8B4-9C1C436E9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258" y="3848100"/>
              <a:ext cx="898525" cy="3365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0" name="Rectangle 31">
              <a:extLst>
                <a:ext uri="{FF2B5EF4-FFF2-40B4-BE49-F238E27FC236}">
                  <a16:creationId xmlns:a16="http://schemas.microsoft.com/office/drawing/2014/main" id="{5F96B8A2-FDD7-4C76-A1DC-621BBB003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21798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96BA7BD2-ABC8-4D53-BBC8-8DFABF00E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267200"/>
              <a:ext cx="881063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2" name="Rectangle 33">
              <a:extLst>
                <a:ext uri="{FF2B5EF4-FFF2-40B4-BE49-F238E27FC236}">
                  <a16:creationId xmlns:a16="http://schemas.microsoft.com/office/drawing/2014/main" id="{7D5514D5-24B7-4C12-B3A8-458F8BB63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316413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3" name="Rectangle 34">
              <a:extLst>
                <a:ext uri="{FF2B5EF4-FFF2-40B4-BE49-F238E27FC236}">
                  <a16:creationId xmlns:a16="http://schemas.microsoft.com/office/drawing/2014/main" id="{05843030-348E-4D7E-AB84-FA1BCB127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367213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4" name="Rectangle 35">
              <a:extLst>
                <a:ext uri="{FF2B5EF4-FFF2-40B4-BE49-F238E27FC236}">
                  <a16:creationId xmlns:a16="http://schemas.microsoft.com/office/drawing/2014/main" id="{8EB48B25-C972-4992-B0FF-FBB52D3BBA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41483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5" name="Rectangle 36">
              <a:extLst>
                <a:ext uri="{FF2B5EF4-FFF2-40B4-BE49-F238E27FC236}">
                  <a16:creationId xmlns:a16="http://schemas.microsoft.com/office/drawing/2014/main" id="{97B32DFD-DAB3-4752-AF47-DFFD7A40B3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465638"/>
              <a:ext cx="881063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6" name="Rectangle 37">
              <a:extLst>
                <a:ext uri="{FF2B5EF4-FFF2-40B4-BE49-F238E27FC236}">
                  <a16:creationId xmlns:a16="http://schemas.microsoft.com/office/drawing/2014/main" id="{B45E471D-7AEF-4B08-8191-BCE24E103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29696" y="4513263"/>
              <a:ext cx="881063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7" name="Rectangle 38">
              <a:extLst>
                <a:ext uri="{FF2B5EF4-FFF2-40B4-BE49-F238E27FC236}">
                  <a16:creationId xmlns:a16="http://schemas.microsoft.com/office/drawing/2014/main" id="{1392A943-49F2-4FFA-9E85-34642BFAD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3860800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8" name="Rectangle 39">
              <a:extLst>
                <a:ext uri="{FF2B5EF4-FFF2-40B4-BE49-F238E27FC236}">
                  <a16:creationId xmlns:a16="http://schemas.microsoft.com/office/drawing/2014/main" id="{F84F9ADA-0346-4488-8825-48102030E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391001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29" name="Rectangle 40">
              <a:extLst>
                <a:ext uri="{FF2B5EF4-FFF2-40B4-BE49-F238E27FC236}">
                  <a16:creationId xmlns:a16="http://schemas.microsoft.com/office/drawing/2014/main" id="{5B23812A-57A6-46B4-BF38-78238C2DE7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3959225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0" name="Rectangle 41">
              <a:extLst>
                <a:ext uri="{FF2B5EF4-FFF2-40B4-BE49-F238E27FC236}">
                  <a16:creationId xmlns:a16="http://schemas.microsoft.com/office/drawing/2014/main" id="{C9B33DC1-3991-4D11-B967-4119060DA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008438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1" name="Rectangle 42">
              <a:extLst>
                <a:ext uri="{FF2B5EF4-FFF2-40B4-BE49-F238E27FC236}">
                  <a16:creationId xmlns:a16="http://schemas.microsoft.com/office/drawing/2014/main" id="{B8296DE3-E222-4296-9ACE-151172F93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057650"/>
              <a:ext cx="431800" cy="28575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2" name="Rectangle 43">
              <a:extLst>
                <a:ext uri="{FF2B5EF4-FFF2-40B4-BE49-F238E27FC236}">
                  <a16:creationId xmlns:a16="http://schemas.microsoft.com/office/drawing/2014/main" id="{F0C1CAFE-9FC0-414F-8057-238B66DEE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10686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3" name="Rectangle 44">
              <a:extLst>
                <a:ext uri="{FF2B5EF4-FFF2-40B4-BE49-F238E27FC236}">
                  <a16:creationId xmlns:a16="http://schemas.microsoft.com/office/drawing/2014/main" id="{29787BC1-2342-4F74-8DE9-9E1E57C20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8958" y="4157663"/>
              <a:ext cx="431800" cy="26987"/>
            </a:xfrm>
            <a:prstGeom prst="rect">
              <a:avLst/>
            </a:pr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4" name="Rectangle 45">
              <a:extLst>
                <a:ext uri="{FF2B5EF4-FFF2-40B4-BE49-F238E27FC236}">
                  <a16:creationId xmlns:a16="http://schemas.microsoft.com/office/drawing/2014/main" id="{61573FDB-5B97-4378-A8BD-F4821BBA0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4258" y="4216400"/>
              <a:ext cx="433388" cy="338137"/>
            </a:xfrm>
            <a:prstGeom prst="rect">
              <a:avLst/>
            </a:prstGeom>
            <a:solidFill>
              <a:srgbClr val="F49880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5" name="Rectangle 46">
              <a:extLst>
                <a:ext uri="{FF2B5EF4-FFF2-40B4-BE49-F238E27FC236}">
                  <a16:creationId xmlns:a16="http://schemas.microsoft.com/office/drawing/2014/main" id="{A2894AF3-3DF7-4C35-8D3E-D353EB52A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36221" y="4216400"/>
              <a:ext cx="436563" cy="338137"/>
            </a:xfrm>
            <a:prstGeom prst="rect">
              <a:avLst/>
            </a:prstGeom>
            <a:solidFill>
              <a:srgbClr val="9DC3E6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36" name="Rectangle 25">
              <a:extLst>
                <a:ext uri="{FF2B5EF4-FFF2-40B4-BE49-F238E27FC236}">
                  <a16:creationId xmlns:a16="http://schemas.microsoft.com/office/drawing/2014/main" id="{986D4956-2503-4F02-8077-83D98FAF2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3283" y="3289300"/>
              <a:ext cx="2349501" cy="501651"/>
            </a:xfrm>
            <a:prstGeom prst="rect">
              <a:avLst/>
            </a:prstGeom>
            <a:solidFill>
              <a:srgbClr val="006699"/>
            </a:solidFill>
            <a:ln>
              <a:noFill/>
            </a:ln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 dirty="0"/>
            </a:p>
          </p:txBody>
        </p:sp>
      </p:grpSp>
      <p:sp>
        <p:nvSpPr>
          <p:cNvPr id="48" name="Freeform 81">
            <a:extLst>
              <a:ext uri="{FF2B5EF4-FFF2-40B4-BE49-F238E27FC236}">
                <a16:creationId xmlns:a16="http://schemas.microsoft.com/office/drawing/2014/main" id="{E42A7D01-C27B-4C21-9A78-5DE4A6C8E2E1}"/>
              </a:ext>
            </a:extLst>
          </p:cNvPr>
          <p:cNvSpPr>
            <a:spLocks noEditPoints="1"/>
          </p:cNvSpPr>
          <p:nvPr/>
        </p:nvSpPr>
        <p:spPr bwMode="auto">
          <a:xfrm>
            <a:off x="1983139" y="4979377"/>
            <a:ext cx="709254" cy="496078"/>
          </a:xfrm>
          <a:custGeom>
            <a:avLst/>
            <a:gdLst>
              <a:gd name="T0" fmla="*/ 603 w 670"/>
              <a:gd name="T1" fmla="*/ 43 h 313"/>
              <a:gd name="T2" fmla="*/ 604 w 670"/>
              <a:gd name="T3" fmla="*/ 48 h 313"/>
              <a:gd name="T4" fmla="*/ 608 w 670"/>
              <a:gd name="T5" fmla="*/ 54 h 313"/>
              <a:gd name="T6" fmla="*/ 611 w 670"/>
              <a:gd name="T7" fmla="*/ 58 h 313"/>
              <a:gd name="T8" fmla="*/ 616 w 670"/>
              <a:gd name="T9" fmla="*/ 63 h 313"/>
              <a:gd name="T10" fmla="*/ 621 w 670"/>
              <a:gd name="T11" fmla="*/ 65 h 313"/>
              <a:gd name="T12" fmla="*/ 627 w 670"/>
              <a:gd name="T13" fmla="*/ 66 h 313"/>
              <a:gd name="T14" fmla="*/ 634 w 670"/>
              <a:gd name="T15" fmla="*/ 67 h 313"/>
              <a:gd name="T16" fmla="*/ 640 w 670"/>
              <a:gd name="T17" fmla="*/ 66 h 313"/>
              <a:gd name="T18" fmla="*/ 646 w 670"/>
              <a:gd name="T19" fmla="*/ 64 h 313"/>
              <a:gd name="T20" fmla="*/ 650 w 670"/>
              <a:gd name="T21" fmla="*/ 61 h 313"/>
              <a:gd name="T22" fmla="*/ 655 w 670"/>
              <a:gd name="T23" fmla="*/ 56 h 313"/>
              <a:gd name="T24" fmla="*/ 658 w 670"/>
              <a:gd name="T25" fmla="*/ 52 h 313"/>
              <a:gd name="T26" fmla="*/ 661 w 670"/>
              <a:gd name="T27" fmla="*/ 45 h 313"/>
              <a:gd name="T28" fmla="*/ 662 w 670"/>
              <a:gd name="T29" fmla="*/ 39 h 313"/>
              <a:gd name="T30" fmla="*/ 662 w 670"/>
              <a:gd name="T31" fmla="*/ 32 h 313"/>
              <a:gd name="T32" fmla="*/ 659 w 670"/>
              <a:gd name="T33" fmla="*/ 27 h 313"/>
              <a:gd name="T34" fmla="*/ 657 w 670"/>
              <a:gd name="T35" fmla="*/ 21 h 313"/>
              <a:gd name="T36" fmla="*/ 653 w 670"/>
              <a:gd name="T37" fmla="*/ 17 h 313"/>
              <a:gd name="T38" fmla="*/ 648 w 670"/>
              <a:gd name="T39" fmla="*/ 12 h 313"/>
              <a:gd name="T40" fmla="*/ 643 w 670"/>
              <a:gd name="T41" fmla="*/ 10 h 313"/>
              <a:gd name="T42" fmla="*/ 637 w 670"/>
              <a:gd name="T43" fmla="*/ 8 h 313"/>
              <a:gd name="T44" fmla="*/ 630 w 670"/>
              <a:gd name="T45" fmla="*/ 8 h 313"/>
              <a:gd name="T46" fmla="*/ 625 w 670"/>
              <a:gd name="T47" fmla="*/ 9 h 313"/>
              <a:gd name="T48" fmla="*/ 619 w 670"/>
              <a:gd name="T49" fmla="*/ 11 h 313"/>
              <a:gd name="T50" fmla="*/ 613 w 670"/>
              <a:gd name="T51" fmla="*/ 14 h 313"/>
              <a:gd name="T52" fmla="*/ 609 w 670"/>
              <a:gd name="T53" fmla="*/ 19 h 313"/>
              <a:gd name="T54" fmla="*/ 605 w 670"/>
              <a:gd name="T55" fmla="*/ 23 h 313"/>
              <a:gd name="T56" fmla="*/ 603 w 670"/>
              <a:gd name="T57" fmla="*/ 29 h 313"/>
              <a:gd name="T58" fmla="*/ 602 w 670"/>
              <a:gd name="T59" fmla="*/ 36 h 313"/>
              <a:gd name="T60" fmla="*/ 627 w 670"/>
              <a:gd name="T61" fmla="*/ 75 h 313"/>
              <a:gd name="T62" fmla="*/ 619 w 670"/>
              <a:gd name="T63" fmla="*/ 73 h 313"/>
              <a:gd name="T64" fmla="*/ 612 w 670"/>
              <a:gd name="T65" fmla="*/ 70 h 313"/>
              <a:gd name="T66" fmla="*/ 607 w 670"/>
              <a:gd name="T67" fmla="*/ 65 h 313"/>
              <a:gd name="T68" fmla="*/ 601 w 670"/>
              <a:gd name="T69" fmla="*/ 59 h 313"/>
              <a:gd name="T70" fmla="*/ 598 w 670"/>
              <a:gd name="T71" fmla="*/ 53 h 313"/>
              <a:gd name="T72" fmla="*/ 595 w 670"/>
              <a:gd name="T73" fmla="*/ 45 h 313"/>
              <a:gd name="T74" fmla="*/ 594 w 670"/>
              <a:gd name="T75" fmla="*/ 37 h 313"/>
              <a:gd name="T76" fmla="*/ 595 w 670"/>
              <a:gd name="T77" fmla="*/ 29 h 313"/>
              <a:gd name="T78" fmla="*/ 598 w 670"/>
              <a:gd name="T79" fmla="*/ 21 h 313"/>
              <a:gd name="T80" fmla="*/ 602 w 670"/>
              <a:gd name="T81" fmla="*/ 14 h 313"/>
              <a:gd name="T82" fmla="*/ 608 w 670"/>
              <a:gd name="T83" fmla="*/ 9 h 313"/>
              <a:gd name="T84" fmla="*/ 613 w 670"/>
              <a:gd name="T85" fmla="*/ 4 h 313"/>
              <a:gd name="T86" fmla="*/ 620 w 670"/>
              <a:gd name="T87" fmla="*/ 2 h 313"/>
              <a:gd name="T88" fmla="*/ 628 w 670"/>
              <a:gd name="T89" fmla="*/ 0 h 313"/>
              <a:gd name="T90" fmla="*/ 637 w 670"/>
              <a:gd name="T91" fmla="*/ 0 h 313"/>
              <a:gd name="T92" fmla="*/ 644 w 670"/>
              <a:gd name="T93" fmla="*/ 2 h 313"/>
              <a:gd name="T94" fmla="*/ 652 w 670"/>
              <a:gd name="T95" fmla="*/ 5 h 313"/>
              <a:gd name="T96" fmla="*/ 657 w 670"/>
              <a:gd name="T97" fmla="*/ 10 h 313"/>
              <a:gd name="T98" fmla="*/ 663 w 670"/>
              <a:gd name="T99" fmla="*/ 15 h 313"/>
              <a:gd name="T100" fmla="*/ 666 w 670"/>
              <a:gd name="T101" fmla="*/ 22 h 313"/>
              <a:gd name="T102" fmla="*/ 668 w 670"/>
              <a:gd name="T103" fmla="*/ 30 h 313"/>
              <a:gd name="T104" fmla="*/ 670 w 670"/>
              <a:gd name="T105" fmla="*/ 38 h 313"/>
              <a:gd name="T106" fmla="*/ 668 w 670"/>
              <a:gd name="T107" fmla="*/ 46 h 313"/>
              <a:gd name="T108" fmla="*/ 666 w 670"/>
              <a:gd name="T109" fmla="*/ 53 h 313"/>
              <a:gd name="T110" fmla="*/ 662 w 670"/>
              <a:gd name="T111" fmla="*/ 59 h 313"/>
              <a:gd name="T112" fmla="*/ 657 w 670"/>
              <a:gd name="T113" fmla="*/ 65 h 313"/>
              <a:gd name="T114" fmla="*/ 650 w 670"/>
              <a:gd name="T115" fmla="*/ 70 h 313"/>
              <a:gd name="T116" fmla="*/ 644 w 670"/>
              <a:gd name="T117" fmla="*/ 73 h 313"/>
              <a:gd name="T118" fmla="*/ 636 w 670"/>
              <a:gd name="T119" fmla="*/ 75 h 313"/>
              <a:gd name="T120" fmla="*/ 628 w 670"/>
              <a:gd name="T121" fmla="*/ 188 h 313"/>
              <a:gd name="T122" fmla="*/ 486 w 670"/>
              <a:gd name="T123" fmla="*/ 313 h 313"/>
              <a:gd name="T124" fmla="*/ 251 w 670"/>
              <a:gd name="T125" fmla="*/ 305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70" h="313">
                <a:moveTo>
                  <a:pt x="15" y="305"/>
                </a:moveTo>
                <a:lnTo>
                  <a:pt x="15" y="313"/>
                </a:lnTo>
                <a:lnTo>
                  <a:pt x="0" y="313"/>
                </a:lnTo>
                <a:lnTo>
                  <a:pt x="0" y="305"/>
                </a:lnTo>
                <a:lnTo>
                  <a:pt x="15" y="305"/>
                </a:lnTo>
                <a:lnTo>
                  <a:pt x="15" y="305"/>
                </a:lnTo>
                <a:close/>
                <a:moveTo>
                  <a:pt x="602" y="37"/>
                </a:move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8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39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0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2" y="41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3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4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5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6"/>
                </a:lnTo>
                <a:lnTo>
                  <a:pt x="603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7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8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4" y="49"/>
                </a:lnTo>
                <a:lnTo>
                  <a:pt x="605" y="49"/>
                </a:lnTo>
                <a:lnTo>
                  <a:pt x="605" y="49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0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5" y="52"/>
                </a:lnTo>
                <a:lnTo>
                  <a:pt x="607" y="52"/>
                </a:lnTo>
                <a:lnTo>
                  <a:pt x="607" y="52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3"/>
                </a:lnTo>
                <a:lnTo>
                  <a:pt x="607" y="54"/>
                </a:lnTo>
                <a:lnTo>
                  <a:pt x="607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4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8" y="55"/>
                </a:lnTo>
                <a:lnTo>
                  <a:pt x="609" y="55"/>
                </a:lnTo>
                <a:lnTo>
                  <a:pt x="609" y="55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09" y="56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7"/>
                </a:lnTo>
                <a:lnTo>
                  <a:pt x="610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8"/>
                </a:lnTo>
                <a:lnTo>
                  <a:pt x="611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2" y="59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3" y="61"/>
                </a:lnTo>
                <a:lnTo>
                  <a:pt x="614" y="61"/>
                </a:lnTo>
                <a:lnTo>
                  <a:pt x="614" y="61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4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2"/>
                </a:lnTo>
                <a:lnTo>
                  <a:pt x="616" y="63"/>
                </a:lnTo>
                <a:lnTo>
                  <a:pt x="616" y="63"/>
                </a:lnTo>
                <a:lnTo>
                  <a:pt x="616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7" y="63"/>
                </a:lnTo>
                <a:lnTo>
                  <a:pt x="618" y="63"/>
                </a:lnTo>
                <a:lnTo>
                  <a:pt x="618" y="63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8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19" y="64"/>
                </a:lnTo>
                <a:lnTo>
                  <a:pt x="620" y="64"/>
                </a:lnTo>
                <a:lnTo>
                  <a:pt x="620" y="64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0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1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2" y="65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3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5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6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7" y="66"/>
                </a:lnTo>
                <a:lnTo>
                  <a:pt x="628" y="66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8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29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0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1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2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4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5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6" y="67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7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8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39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0" y="66"/>
                </a:lnTo>
                <a:lnTo>
                  <a:pt x="641" y="66"/>
                </a:lnTo>
                <a:lnTo>
                  <a:pt x="641" y="66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1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3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5"/>
                </a:lnTo>
                <a:lnTo>
                  <a:pt x="644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5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4"/>
                </a:lnTo>
                <a:lnTo>
                  <a:pt x="646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7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3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8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2"/>
                </a:lnTo>
                <a:lnTo>
                  <a:pt x="649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0" y="61"/>
                </a:lnTo>
                <a:lnTo>
                  <a:pt x="652" y="61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2" y="59"/>
                </a:lnTo>
                <a:lnTo>
                  <a:pt x="653" y="59"/>
                </a:lnTo>
                <a:lnTo>
                  <a:pt x="653" y="59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3" y="58"/>
                </a:lnTo>
                <a:lnTo>
                  <a:pt x="654" y="58"/>
                </a:lnTo>
                <a:lnTo>
                  <a:pt x="654" y="58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4" y="57"/>
                </a:lnTo>
                <a:lnTo>
                  <a:pt x="655" y="57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6"/>
                </a:lnTo>
                <a:lnTo>
                  <a:pt x="655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5"/>
                </a:lnTo>
                <a:lnTo>
                  <a:pt x="656" y="54"/>
                </a:lnTo>
                <a:lnTo>
                  <a:pt x="656" y="54"/>
                </a:lnTo>
                <a:lnTo>
                  <a:pt x="656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4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7" y="53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2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8" y="50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9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8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59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7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6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5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4"/>
                </a:lnTo>
                <a:lnTo>
                  <a:pt x="661" y="43"/>
                </a:lnTo>
                <a:lnTo>
                  <a:pt x="661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3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1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40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9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8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7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6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5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4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2" y="32"/>
                </a:lnTo>
                <a:lnTo>
                  <a:pt x="661" y="32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1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30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9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61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8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7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6"/>
                </a:lnTo>
                <a:lnTo>
                  <a:pt x="659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4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3"/>
                </a:lnTo>
                <a:lnTo>
                  <a:pt x="658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2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7" y="21"/>
                </a:lnTo>
                <a:lnTo>
                  <a:pt x="656" y="21"/>
                </a:lnTo>
                <a:lnTo>
                  <a:pt x="656" y="21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6" y="20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9"/>
                </a:lnTo>
                <a:lnTo>
                  <a:pt x="655" y="18"/>
                </a:lnTo>
                <a:lnTo>
                  <a:pt x="655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8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4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7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3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5"/>
                </a:lnTo>
                <a:lnTo>
                  <a:pt x="652" y="14"/>
                </a:lnTo>
                <a:lnTo>
                  <a:pt x="652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4"/>
                </a:lnTo>
                <a:lnTo>
                  <a:pt x="650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9" y="13"/>
                </a:lnTo>
                <a:lnTo>
                  <a:pt x="648" y="13"/>
                </a:lnTo>
                <a:lnTo>
                  <a:pt x="648" y="13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8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2"/>
                </a:lnTo>
                <a:lnTo>
                  <a:pt x="647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6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1"/>
                </a:lnTo>
                <a:lnTo>
                  <a:pt x="645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4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3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10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1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40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9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8" y="9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7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6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5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4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2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1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30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9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8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8"/>
                </a:lnTo>
                <a:lnTo>
                  <a:pt x="627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6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5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3" y="9"/>
                </a:lnTo>
                <a:lnTo>
                  <a:pt x="622" y="9"/>
                </a:lnTo>
                <a:lnTo>
                  <a:pt x="622" y="9"/>
                </a:lnTo>
                <a:lnTo>
                  <a:pt x="622" y="9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2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1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20" y="10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9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8" y="11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7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2"/>
                </a:lnTo>
                <a:lnTo>
                  <a:pt x="616" y="13"/>
                </a:lnTo>
                <a:lnTo>
                  <a:pt x="616" y="13"/>
                </a:lnTo>
                <a:lnTo>
                  <a:pt x="616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4" y="13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3" y="14"/>
                </a:lnTo>
                <a:lnTo>
                  <a:pt x="612" y="14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2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5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1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7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10" y="18"/>
                </a:lnTo>
                <a:lnTo>
                  <a:pt x="609" y="18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19"/>
                </a:lnTo>
                <a:lnTo>
                  <a:pt x="609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0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8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1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2"/>
                </a:lnTo>
                <a:lnTo>
                  <a:pt x="607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3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4"/>
                </a:lnTo>
                <a:lnTo>
                  <a:pt x="605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6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7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4" y="28"/>
                </a:lnTo>
                <a:lnTo>
                  <a:pt x="603" y="28"/>
                </a:lnTo>
                <a:lnTo>
                  <a:pt x="603" y="28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29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0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1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3" y="32"/>
                </a:lnTo>
                <a:lnTo>
                  <a:pt x="602" y="32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4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5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6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lnTo>
                  <a:pt x="602" y="37"/>
                </a:lnTo>
                <a:close/>
                <a:moveTo>
                  <a:pt x="632" y="75"/>
                </a:move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1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30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9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8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5"/>
                </a:lnTo>
                <a:lnTo>
                  <a:pt x="627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6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5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3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2" y="74"/>
                </a:lnTo>
                <a:lnTo>
                  <a:pt x="621" y="74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1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20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9" y="73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8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7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2"/>
                </a:lnTo>
                <a:lnTo>
                  <a:pt x="616" y="71"/>
                </a:lnTo>
                <a:lnTo>
                  <a:pt x="616" y="71"/>
                </a:lnTo>
                <a:lnTo>
                  <a:pt x="616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4" y="71"/>
                </a:lnTo>
                <a:lnTo>
                  <a:pt x="613" y="71"/>
                </a:lnTo>
                <a:lnTo>
                  <a:pt x="613" y="71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3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2" y="70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1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8"/>
                </a:lnTo>
                <a:lnTo>
                  <a:pt x="610" y="67"/>
                </a:lnTo>
                <a:lnTo>
                  <a:pt x="610" y="67"/>
                </a:lnTo>
                <a:lnTo>
                  <a:pt x="610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7"/>
                </a:lnTo>
                <a:lnTo>
                  <a:pt x="609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8" y="66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7" y="65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5" y="64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4" y="63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2"/>
                </a:lnTo>
                <a:lnTo>
                  <a:pt x="603" y="61"/>
                </a:lnTo>
                <a:lnTo>
                  <a:pt x="603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61"/>
                </a:lnTo>
                <a:lnTo>
                  <a:pt x="602" y="59"/>
                </a:lnTo>
                <a:lnTo>
                  <a:pt x="602" y="59"/>
                </a:lnTo>
                <a:lnTo>
                  <a:pt x="602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9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1" y="58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7"/>
                </a:lnTo>
                <a:lnTo>
                  <a:pt x="600" y="56"/>
                </a:lnTo>
                <a:lnTo>
                  <a:pt x="600" y="56"/>
                </a:lnTo>
                <a:lnTo>
                  <a:pt x="600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6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5"/>
                </a:lnTo>
                <a:lnTo>
                  <a:pt x="599" y="54"/>
                </a:lnTo>
                <a:lnTo>
                  <a:pt x="599" y="54"/>
                </a:lnTo>
                <a:lnTo>
                  <a:pt x="599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4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3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8" y="52"/>
                </a:lnTo>
                <a:lnTo>
                  <a:pt x="596" y="52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50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9"/>
                </a:lnTo>
                <a:lnTo>
                  <a:pt x="596" y="48"/>
                </a:lnTo>
                <a:lnTo>
                  <a:pt x="596" y="48"/>
                </a:lnTo>
                <a:lnTo>
                  <a:pt x="596" y="48"/>
                </a:lnTo>
                <a:lnTo>
                  <a:pt x="595" y="48"/>
                </a:lnTo>
                <a:lnTo>
                  <a:pt x="595" y="48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7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6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5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4"/>
                </a:lnTo>
                <a:lnTo>
                  <a:pt x="595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3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1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40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9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8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7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6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5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4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4" y="32"/>
                </a:lnTo>
                <a:lnTo>
                  <a:pt x="595" y="32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1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30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9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8"/>
                </a:lnTo>
                <a:lnTo>
                  <a:pt x="595" y="27"/>
                </a:lnTo>
                <a:lnTo>
                  <a:pt x="595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7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6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4"/>
                </a:lnTo>
                <a:lnTo>
                  <a:pt x="596" y="23"/>
                </a:lnTo>
                <a:lnTo>
                  <a:pt x="596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3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2"/>
                </a:lnTo>
                <a:lnTo>
                  <a:pt x="598" y="21"/>
                </a:lnTo>
                <a:lnTo>
                  <a:pt x="598" y="21"/>
                </a:lnTo>
                <a:lnTo>
                  <a:pt x="598" y="21"/>
                </a:lnTo>
                <a:lnTo>
                  <a:pt x="599" y="21"/>
                </a:lnTo>
                <a:lnTo>
                  <a:pt x="599" y="21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20"/>
                </a:lnTo>
                <a:lnTo>
                  <a:pt x="599" y="19"/>
                </a:lnTo>
                <a:lnTo>
                  <a:pt x="599" y="19"/>
                </a:lnTo>
                <a:lnTo>
                  <a:pt x="599" y="19"/>
                </a:lnTo>
                <a:lnTo>
                  <a:pt x="600" y="19"/>
                </a:lnTo>
                <a:lnTo>
                  <a:pt x="600" y="19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8"/>
                </a:lnTo>
                <a:lnTo>
                  <a:pt x="600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7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1" y="15"/>
                </a:lnTo>
                <a:lnTo>
                  <a:pt x="602" y="15"/>
                </a:lnTo>
                <a:lnTo>
                  <a:pt x="602" y="15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2" y="14"/>
                </a:lnTo>
                <a:lnTo>
                  <a:pt x="603" y="14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3"/>
                </a:lnTo>
                <a:lnTo>
                  <a:pt x="603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2"/>
                </a:lnTo>
                <a:lnTo>
                  <a:pt x="604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1"/>
                </a:lnTo>
                <a:lnTo>
                  <a:pt x="605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10"/>
                </a:lnTo>
                <a:lnTo>
                  <a:pt x="607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8" y="9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09" y="8"/>
                </a:lnTo>
                <a:lnTo>
                  <a:pt x="610" y="8"/>
                </a:lnTo>
                <a:lnTo>
                  <a:pt x="610" y="8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0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6"/>
                </a:lnTo>
                <a:lnTo>
                  <a:pt x="611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2" y="5"/>
                </a:lnTo>
                <a:lnTo>
                  <a:pt x="613" y="5"/>
                </a:lnTo>
                <a:lnTo>
                  <a:pt x="613" y="5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3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4" y="4"/>
                </a:lnTo>
                <a:lnTo>
                  <a:pt x="616" y="4"/>
                </a:lnTo>
                <a:lnTo>
                  <a:pt x="616" y="4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6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7" y="3"/>
                </a:lnTo>
                <a:lnTo>
                  <a:pt x="618" y="3"/>
                </a:lnTo>
                <a:lnTo>
                  <a:pt x="618" y="3"/>
                </a:lnTo>
                <a:lnTo>
                  <a:pt x="618" y="2"/>
                </a:lnTo>
                <a:lnTo>
                  <a:pt x="618" y="2"/>
                </a:lnTo>
                <a:lnTo>
                  <a:pt x="618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19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0" y="2"/>
                </a:lnTo>
                <a:lnTo>
                  <a:pt x="621" y="2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1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2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3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5" y="1"/>
                </a:lnTo>
                <a:lnTo>
                  <a:pt x="626" y="1"/>
                </a:lnTo>
                <a:lnTo>
                  <a:pt x="626" y="1"/>
                </a:lnTo>
                <a:lnTo>
                  <a:pt x="626" y="0"/>
                </a:lnTo>
                <a:lnTo>
                  <a:pt x="626" y="0"/>
                </a:lnTo>
                <a:lnTo>
                  <a:pt x="626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7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8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29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0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1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2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4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5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7" y="0"/>
                </a:lnTo>
                <a:lnTo>
                  <a:pt x="638" y="0"/>
                </a:lnTo>
                <a:lnTo>
                  <a:pt x="638" y="0"/>
                </a:lnTo>
                <a:lnTo>
                  <a:pt x="638" y="0"/>
                </a:lnTo>
                <a:lnTo>
                  <a:pt x="638" y="1"/>
                </a:lnTo>
                <a:lnTo>
                  <a:pt x="638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39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0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1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1"/>
                </a:lnTo>
                <a:lnTo>
                  <a:pt x="643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4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5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2"/>
                </a:lnTo>
                <a:lnTo>
                  <a:pt x="646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7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3"/>
                </a:lnTo>
                <a:lnTo>
                  <a:pt x="648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49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4"/>
                </a:lnTo>
                <a:lnTo>
                  <a:pt x="650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2" y="5"/>
                </a:lnTo>
                <a:lnTo>
                  <a:pt x="653" y="5"/>
                </a:lnTo>
                <a:lnTo>
                  <a:pt x="653" y="5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3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6"/>
                </a:lnTo>
                <a:lnTo>
                  <a:pt x="654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5" y="8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6" y="9"/>
                </a:lnTo>
                <a:lnTo>
                  <a:pt x="657" y="9"/>
                </a:lnTo>
                <a:lnTo>
                  <a:pt x="657" y="9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7" y="10"/>
                </a:lnTo>
                <a:lnTo>
                  <a:pt x="658" y="10"/>
                </a:lnTo>
                <a:lnTo>
                  <a:pt x="658" y="10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8" y="11"/>
                </a:lnTo>
                <a:lnTo>
                  <a:pt x="659" y="11"/>
                </a:lnTo>
                <a:lnTo>
                  <a:pt x="659" y="11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59" y="12"/>
                </a:lnTo>
                <a:lnTo>
                  <a:pt x="661" y="12"/>
                </a:lnTo>
                <a:lnTo>
                  <a:pt x="661" y="12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1" y="13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4"/>
                </a:lnTo>
                <a:lnTo>
                  <a:pt x="662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5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3" y="17"/>
                </a:lnTo>
                <a:lnTo>
                  <a:pt x="664" y="17"/>
                </a:lnTo>
                <a:lnTo>
                  <a:pt x="664" y="17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8"/>
                </a:lnTo>
                <a:lnTo>
                  <a:pt x="664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19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0"/>
                </a:lnTo>
                <a:lnTo>
                  <a:pt x="665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1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2"/>
                </a:lnTo>
                <a:lnTo>
                  <a:pt x="666" y="23"/>
                </a:lnTo>
                <a:lnTo>
                  <a:pt x="666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3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4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6"/>
                </a:lnTo>
                <a:lnTo>
                  <a:pt x="667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7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8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29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0"/>
                </a:lnTo>
                <a:lnTo>
                  <a:pt x="668" y="31"/>
                </a:lnTo>
                <a:lnTo>
                  <a:pt x="668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1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2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4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5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6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7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8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39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0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1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3"/>
                </a:lnTo>
                <a:lnTo>
                  <a:pt x="670" y="44"/>
                </a:lnTo>
                <a:lnTo>
                  <a:pt x="670" y="44"/>
                </a:lnTo>
                <a:lnTo>
                  <a:pt x="670" y="44"/>
                </a:lnTo>
                <a:lnTo>
                  <a:pt x="668" y="44"/>
                </a:lnTo>
                <a:lnTo>
                  <a:pt x="668" y="44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5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6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7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8" y="48"/>
                </a:lnTo>
                <a:lnTo>
                  <a:pt x="667" y="48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49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0"/>
                </a:lnTo>
                <a:lnTo>
                  <a:pt x="667" y="52"/>
                </a:lnTo>
                <a:lnTo>
                  <a:pt x="667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2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3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6" y="54"/>
                </a:lnTo>
                <a:lnTo>
                  <a:pt x="665" y="54"/>
                </a:lnTo>
                <a:lnTo>
                  <a:pt x="665" y="54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5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5" y="56"/>
                </a:lnTo>
                <a:lnTo>
                  <a:pt x="664" y="56"/>
                </a:lnTo>
                <a:lnTo>
                  <a:pt x="664" y="56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7"/>
                </a:lnTo>
                <a:lnTo>
                  <a:pt x="664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8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3" y="59"/>
                </a:lnTo>
                <a:lnTo>
                  <a:pt x="662" y="59"/>
                </a:lnTo>
                <a:lnTo>
                  <a:pt x="662" y="59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2" y="61"/>
                </a:lnTo>
                <a:lnTo>
                  <a:pt x="661" y="61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2"/>
                </a:lnTo>
                <a:lnTo>
                  <a:pt x="661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3"/>
                </a:lnTo>
                <a:lnTo>
                  <a:pt x="659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4"/>
                </a:lnTo>
                <a:lnTo>
                  <a:pt x="658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5"/>
                </a:lnTo>
                <a:lnTo>
                  <a:pt x="657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6" y="66"/>
                </a:lnTo>
                <a:lnTo>
                  <a:pt x="655" y="66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5" y="67"/>
                </a:lnTo>
                <a:lnTo>
                  <a:pt x="654" y="67"/>
                </a:lnTo>
                <a:lnTo>
                  <a:pt x="654" y="67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4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68"/>
                </a:lnTo>
                <a:lnTo>
                  <a:pt x="653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2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0"/>
                </a:lnTo>
                <a:lnTo>
                  <a:pt x="650" y="71"/>
                </a:lnTo>
                <a:lnTo>
                  <a:pt x="650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9" y="71"/>
                </a:lnTo>
                <a:lnTo>
                  <a:pt x="648" y="71"/>
                </a:lnTo>
                <a:lnTo>
                  <a:pt x="648" y="71"/>
                </a:lnTo>
                <a:lnTo>
                  <a:pt x="648" y="72"/>
                </a:lnTo>
                <a:lnTo>
                  <a:pt x="648" y="72"/>
                </a:lnTo>
                <a:lnTo>
                  <a:pt x="648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7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2"/>
                </a:lnTo>
                <a:lnTo>
                  <a:pt x="646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5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4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3"/>
                </a:lnTo>
                <a:lnTo>
                  <a:pt x="643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1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40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9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8" y="74"/>
                </a:lnTo>
                <a:lnTo>
                  <a:pt x="637" y="74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7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6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5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4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lnTo>
                  <a:pt x="632" y="75"/>
                </a:lnTo>
                <a:close/>
                <a:moveTo>
                  <a:pt x="628" y="77"/>
                </a:moveTo>
                <a:lnTo>
                  <a:pt x="636" y="77"/>
                </a:lnTo>
                <a:lnTo>
                  <a:pt x="636" y="93"/>
                </a:lnTo>
                <a:lnTo>
                  <a:pt x="628" y="93"/>
                </a:lnTo>
                <a:lnTo>
                  <a:pt x="628" y="77"/>
                </a:lnTo>
                <a:lnTo>
                  <a:pt x="628" y="77"/>
                </a:lnTo>
                <a:close/>
                <a:moveTo>
                  <a:pt x="628" y="125"/>
                </a:moveTo>
                <a:lnTo>
                  <a:pt x="636" y="125"/>
                </a:lnTo>
                <a:lnTo>
                  <a:pt x="636" y="140"/>
                </a:lnTo>
                <a:lnTo>
                  <a:pt x="628" y="140"/>
                </a:lnTo>
                <a:lnTo>
                  <a:pt x="628" y="125"/>
                </a:lnTo>
                <a:lnTo>
                  <a:pt x="628" y="125"/>
                </a:lnTo>
                <a:close/>
                <a:moveTo>
                  <a:pt x="628" y="172"/>
                </a:moveTo>
                <a:lnTo>
                  <a:pt x="636" y="172"/>
                </a:lnTo>
                <a:lnTo>
                  <a:pt x="636" y="188"/>
                </a:lnTo>
                <a:lnTo>
                  <a:pt x="628" y="188"/>
                </a:lnTo>
                <a:lnTo>
                  <a:pt x="628" y="172"/>
                </a:lnTo>
                <a:lnTo>
                  <a:pt x="628" y="172"/>
                </a:lnTo>
                <a:close/>
                <a:moveTo>
                  <a:pt x="628" y="219"/>
                </a:moveTo>
                <a:lnTo>
                  <a:pt x="636" y="219"/>
                </a:lnTo>
                <a:lnTo>
                  <a:pt x="636" y="235"/>
                </a:lnTo>
                <a:lnTo>
                  <a:pt x="628" y="235"/>
                </a:lnTo>
                <a:lnTo>
                  <a:pt x="628" y="219"/>
                </a:lnTo>
                <a:lnTo>
                  <a:pt x="628" y="219"/>
                </a:lnTo>
                <a:close/>
                <a:moveTo>
                  <a:pt x="628" y="266"/>
                </a:moveTo>
                <a:lnTo>
                  <a:pt x="636" y="266"/>
                </a:lnTo>
                <a:lnTo>
                  <a:pt x="636" y="281"/>
                </a:lnTo>
                <a:lnTo>
                  <a:pt x="628" y="281"/>
                </a:lnTo>
                <a:lnTo>
                  <a:pt x="628" y="266"/>
                </a:lnTo>
                <a:lnTo>
                  <a:pt x="628" y="266"/>
                </a:lnTo>
                <a:close/>
                <a:moveTo>
                  <a:pt x="628" y="305"/>
                </a:moveTo>
                <a:lnTo>
                  <a:pt x="628" y="313"/>
                </a:lnTo>
                <a:lnTo>
                  <a:pt x="612" y="313"/>
                </a:lnTo>
                <a:lnTo>
                  <a:pt x="612" y="305"/>
                </a:lnTo>
                <a:lnTo>
                  <a:pt x="628" y="305"/>
                </a:lnTo>
                <a:lnTo>
                  <a:pt x="628" y="305"/>
                </a:lnTo>
                <a:close/>
                <a:moveTo>
                  <a:pt x="581" y="305"/>
                </a:moveTo>
                <a:lnTo>
                  <a:pt x="581" y="313"/>
                </a:lnTo>
                <a:lnTo>
                  <a:pt x="565" y="313"/>
                </a:lnTo>
                <a:lnTo>
                  <a:pt x="565" y="305"/>
                </a:lnTo>
                <a:lnTo>
                  <a:pt x="581" y="305"/>
                </a:lnTo>
                <a:lnTo>
                  <a:pt x="581" y="305"/>
                </a:lnTo>
                <a:close/>
                <a:moveTo>
                  <a:pt x="533" y="305"/>
                </a:moveTo>
                <a:lnTo>
                  <a:pt x="533" y="313"/>
                </a:lnTo>
                <a:lnTo>
                  <a:pt x="518" y="313"/>
                </a:lnTo>
                <a:lnTo>
                  <a:pt x="518" y="305"/>
                </a:lnTo>
                <a:lnTo>
                  <a:pt x="533" y="305"/>
                </a:lnTo>
                <a:lnTo>
                  <a:pt x="533" y="305"/>
                </a:lnTo>
                <a:close/>
                <a:moveTo>
                  <a:pt x="486" y="305"/>
                </a:moveTo>
                <a:lnTo>
                  <a:pt x="486" y="313"/>
                </a:lnTo>
                <a:lnTo>
                  <a:pt x="470" y="313"/>
                </a:lnTo>
                <a:lnTo>
                  <a:pt x="470" y="305"/>
                </a:lnTo>
                <a:lnTo>
                  <a:pt x="486" y="305"/>
                </a:lnTo>
                <a:lnTo>
                  <a:pt x="486" y="305"/>
                </a:lnTo>
                <a:close/>
                <a:moveTo>
                  <a:pt x="440" y="305"/>
                </a:moveTo>
                <a:lnTo>
                  <a:pt x="440" y="313"/>
                </a:lnTo>
                <a:lnTo>
                  <a:pt x="424" y="313"/>
                </a:lnTo>
                <a:lnTo>
                  <a:pt x="424" y="305"/>
                </a:lnTo>
                <a:lnTo>
                  <a:pt x="440" y="305"/>
                </a:lnTo>
                <a:lnTo>
                  <a:pt x="440" y="305"/>
                </a:lnTo>
                <a:close/>
                <a:moveTo>
                  <a:pt x="393" y="305"/>
                </a:moveTo>
                <a:lnTo>
                  <a:pt x="393" y="313"/>
                </a:lnTo>
                <a:lnTo>
                  <a:pt x="377" y="313"/>
                </a:lnTo>
                <a:lnTo>
                  <a:pt x="377" y="305"/>
                </a:lnTo>
                <a:lnTo>
                  <a:pt x="393" y="305"/>
                </a:lnTo>
                <a:lnTo>
                  <a:pt x="393" y="305"/>
                </a:lnTo>
                <a:close/>
                <a:moveTo>
                  <a:pt x="345" y="305"/>
                </a:moveTo>
                <a:lnTo>
                  <a:pt x="345" y="313"/>
                </a:lnTo>
                <a:lnTo>
                  <a:pt x="330" y="313"/>
                </a:lnTo>
                <a:lnTo>
                  <a:pt x="330" y="305"/>
                </a:lnTo>
                <a:lnTo>
                  <a:pt x="345" y="305"/>
                </a:lnTo>
                <a:lnTo>
                  <a:pt x="345" y="305"/>
                </a:lnTo>
                <a:close/>
                <a:moveTo>
                  <a:pt x="298" y="305"/>
                </a:moveTo>
                <a:lnTo>
                  <a:pt x="298" y="313"/>
                </a:lnTo>
                <a:lnTo>
                  <a:pt x="282" y="313"/>
                </a:lnTo>
                <a:lnTo>
                  <a:pt x="282" y="305"/>
                </a:lnTo>
                <a:lnTo>
                  <a:pt x="298" y="305"/>
                </a:lnTo>
                <a:lnTo>
                  <a:pt x="298" y="305"/>
                </a:lnTo>
                <a:close/>
                <a:moveTo>
                  <a:pt x="251" y="305"/>
                </a:moveTo>
                <a:lnTo>
                  <a:pt x="251" y="313"/>
                </a:lnTo>
                <a:lnTo>
                  <a:pt x="235" y="313"/>
                </a:lnTo>
                <a:lnTo>
                  <a:pt x="235" y="305"/>
                </a:lnTo>
                <a:lnTo>
                  <a:pt x="251" y="305"/>
                </a:lnTo>
                <a:lnTo>
                  <a:pt x="251" y="305"/>
                </a:lnTo>
                <a:close/>
                <a:moveTo>
                  <a:pt x="203" y="305"/>
                </a:moveTo>
                <a:lnTo>
                  <a:pt x="203" y="313"/>
                </a:lnTo>
                <a:lnTo>
                  <a:pt x="188" y="313"/>
                </a:lnTo>
                <a:lnTo>
                  <a:pt x="188" y="305"/>
                </a:lnTo>
                <a:lnTo>
                  <a:pt x="203" y="305"/>
                </a:lnTo>
                <a:lnTo>
                  <a:pt x="203" y="305"/>
                </a:lnTo>
                <a:close/>
                <a:moveTo>
                  <a:pt x="156" y="305"/>
                </a:moveTo>
                <a:lnTo>
                  <a:pt x="156" y="313"/>
                </a:lnTo>
                <a:lnTo>
                  <a:pt x="140" y="313"/>
                </a:lnTo>
                <a:lnTo>
                  <a:pt x="140" y="305"/>
                </a:lnTo>
                <a:lnTo>
                  <a:pt x="156" y="305"/>
                </a:lnTo>
                <a:lnTo>
                  <a:pt x="156" y="305"/>
                </a:lnTo>
                <a:close/>
                <a:moveTo>
                  <a:pt x="110" y="305"/>
                </a:moveTo>
                <a:lnTo>
                  <a:pt x="110" y="313"/>
                </a:lnTo>
                <a:lnTo>
                  <a:pt x="94" y="313"/>
                </a:lnTo>
                <a:lnTo>
                  <a:pt x="94" y="305"/>
                </a:lnTo>
                <a:lnTo>
                  <a:pt x="110" y="305"/>
                </a:lnTo>
                <a:lnTo>
                  <a:pt x="110" y="305"/>
                </a:lnTo>
                <a:close/>
                <a:moveTo>
                  <a:pt x="63" y="305"/>
                </a:moveTo>
                <a:lnTo>
                  <a:pt x="63" y="313"/>
                </a:lnTo>
                <a:lnTo>
                  <a:pt x="47" y="313"/>
                </a:lnTo>
                <a:lnTo>
                  <a:pt x="47" y="305"/>
                </a:lnTo>
                <a:lnTo>
                  <a:pt x="63" y="305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0" name="Freeform 83">
            <a:extLst>
              <a:ext uri="{FF2B5EF4-FFF2-40B4-BE49-F238E27FC236}">
                <a16:creationId xmlns:a16="http://schemas.microsoft.com/office/drawing/2014/main" id="{DADE86D3-2DF1-4E2D-BA15-573DB06C04C6}"/>
              </a:ext>
            </a:extLst>
          </p:cNvPr>
          <p:cNvSpPr>
            <a:spLocks noEditPoints="1"/>
          </p:cNvSpPr>
          <p:nvPr/>
        </p:nvSpPr>
        <p:spPr bwMode="auto">
          <a:xfrm>
            <a:off x="4625569" y="4460502"/>
            <a:ext cx="462558" cy="66080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65222E-5D47-4CD4-AF42-79A4FC83D262}"/>
              </a:ext>
            </a:extLst>
          </p:cNvPr>
          <p:cNvSpPr txBox="1"/>
          <p:nvPr/>
        </p:nvSpPr>
        <p:spPr>
          <a:xfrm>
            <a:off x="5522595" y="3793765"/>
            <a:ext cx="1392063" cy="2923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КОНСУЛЬТАЦИИ/</a:t>
            </a:r>
          </a:p>
          <a:p>
            <a:pPr algn="ctr"/>
            <a:r>
              <a:rPr lang="ru-RU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 граждан</a:t>
            </a:r>
            <a:endParaRPr lang="en-US" sz="9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4">
            <a:extLst>
              <a:ext uri="{FF2B5EF4-FFF2-40B4-BE49-F238E27FC236}">
                <a16:creationId xmlns:a16="http://schemas.microsoft.com/office/drawing/2014/main" id="{D29413B2-76C9-454C-80ED-A24398AA1109}"/>
              </a:ext>
            </a:extLst>
          </p:cNvPr>
          <p:cNvGrpSpPr/>
          <p:nvPr/>
        </p:nvGrpSpPr>
        <p:grpSpPr>
          <a:xfrm>
            <a:off x="207315" y="1180172"/>
            <a:ext cx="2067406" cy="4371415"/>
            <a:chOff x="623566" y="1219827"/>
            <a:chExt cx="3346132" cy="4239807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1797468-9149-4173-820B-AC33C603A9B0}"/>
                </a:ext>
              </a:extLst>
            </p:cNvPr>
            <p:cNvSpPr txBox="1"/>
            <p:nvPr/>
          </p:nvSpPr>
          <p:spPr>
            <a:xfrm>
              <a:off x="682601" y="4867134"/>
              <a:ext cx="1786934" cy="5925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СЕМИНАРЫ</a:t>
              </a:r>
              <a:r>
                <a:rPr lang="ru-RU" sz="9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 БРИФИНГИ 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(в т.ч. трехсторонних комиссий)</a:t>
              </a:r>
              <a:endParaRPr lang="en-US" sz="900" i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479A4B4-D696-4C77-8A2A-FBA165F22205}"/>
                </a:ext>
              </a:extLst>
            </p:cNvPr>
            <p:cNvSpPr txBox="1"/>
            <p:nvPr/>
          </p:nvSpPr>
          <p:spPr>
            <a:xfrm>
              <a:off x="627807" y="3806899"/>
              <a:ext cx="2359633" cy="32375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ДНИ ОТКРЫТЫХ ДВЕРЕЙ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B834B17-587C-4334-9136-99B47B57CCD9}"/>
                </a:ext>
              </a:extLst>
            </p:cNvPr>
            <p:cNvSpPr txBox="1"/>
            <p:nvPr/>
          </p:nvSpPr>
          <p:spPr>
            <a:xfrm>
              <a:off x="623566" y="2464301"/>
              <a:ext cx="2263168" cy="48040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Выступления на ТЕЛЕВИДЕНИИ и РАДИО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CA81BE83-321D-4564-89DC-74D23F8BDF57}"/>
                </a:ext>
              </a:extLst>
            </p:cNvPr>
            <p:cNvSpPr txBox="1"/>
            <p:nvPr/>
          </p:nvSpPr>
          <p:spPr>
            <a:xfrm>
              <a:off x="649526" y="1219827"/>
              <a:ext cx="3320172" cy="32027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ПУБЛИКАЦИИ в печатных и электронных СМИ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142">
            <a:extLst>
              <a:ext uri="{FF2B5EF4-FFF2-40B4-BE49-F238E27FC236}">
                <a16:creationId xmlns:a16="http://schemas.microsoft.com/office/drawing/2014/main" id="{61534DD0-312D-49B6-8AC5-7DC11D930EF1}"/>
              </a:ext>
            </a:extLst>
          </p:cNvPr>
          <p:cNvGrpSpPr/>
          <p:nvPr/>
        </p:nvGrpSpPr>
        <p:grpSpPr>
          <a:xfrm flipH="1">
            <a:off x="5444047" y="1149619"/>
            <a:ext cx="2044550" cy="4107309"/>
            <a:chOff x="-114625" y="-413579"/>
            <a:chExt cx="3463942" cy="5801563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9D34C5F-B405-470B-ABD1-262676E6F190}"/>
                </a:ext>
              </a:extLst>
            </p:cNvPr>
            <p:cNvSpPr txBox="1"/>
            <p:nvPr/>
          </p:nvSpPr>
          <p:spPr>
            <a:xfrm>
              <a:off x="1004573" y="1458462"/>
              <a:ext cx="2043144" cy="41620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КОНСУЛЬТАЦИЯ </a:t>
              </a:r>
            </a:p>
            <a:p>
              <a:r>
                <a:rPr lang="ru-RU" sz="6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по </a:t>
              </a:r>
              <a:r>
                <a:rPr lang="ru-RU" sz="8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телефону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04261FD-E41D-4123-9A6A-3881EAA2EE5E}"/>
                </a:ext>
              </a:extLst>
            </p:cNvPr>
            <p:cNvSpPr txBox="1"/>
            <p:nvPr/>
          </p:nvSpPr>
          <p:spPr>
            <a:xfrm>
              <a:off x="591151" y="-413579"/>
              <a:ext cx="2758166" cy="46244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Мероприятия по ИРР </a:t>
              </a:r>
              <a:r>
                <a:rPr lang="ru-RU" sz="10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ru-RU" sz="9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онлайн/офлайн лекции</a:t>
              </a:r>
              <a:r>
                <a:rPr lang="ru-RU" sz="1000" i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1000" i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17C4523E-5C91-4C39-9F5B-7580AAC05253}"/>
                </a:ext>
              </a:extLst>
            </p:cNvPr>
            <p:cNvSpPr txBox="1"/>
            <p:nvPr/>
          </p:nvSpPr>
          <p:spPr>
            <a:xfrm rot="10800000" flipV="1">
              <a:off x="-114625" y="4792390"/>
              <a:ext cx="3418886" cy="59559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Письма по проведению ИРР </a:t>
              </a:r>
              <a:r>
                <a:rPr lang="ru-RU" sz="8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АКТИВНЫМ</a:t>
              </a:r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8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СУБЪЕКТАМ</a:t>
              </a:r>
              <a:r>
                <a:rPr lang="ru-RU" sz="788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b="1" dirty="0">
                  <a:solidFill>
                    <a:srgbClr val="0066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предпринимательства</a:t>
              </a:r>
              <a:endParaRPr lang="en-US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0" name="Group 176">
            <a:extLst>
              <a:ext uri="{FF2B5EF4-FFF2-40B4-BE49-F238E27FC236}">
                <a16:creationId xmlns:a16="http://schemas.microsoft.com/office/drawing/2014/main" id="{895263B6-50C1-41BD-A1FF-D3F99C0FA21C}"/>
              </a:ext>
            </a:extLst>
          </p:cNvPr>
          <p:cNvGrpSpPr/>
          <p:nvPr/>
        </p:nvGrpSpPr>
        <p:grpSpPr>
          <a:xfrm>
            <a:off x="3818825" y="3220193"/>
            <a:ext cx="160735" cy="161628"/>
            <a:chOff x="11601450" y="5076825"/>
            <a:chExt cx="285751" cy="287338"/>
          </a:xfrm>
          <a:solidFill>
            <a:schemeClr val="bg1"/>
          </a:solidFill>
        </p:grpSpPr>
        <p:sp>
          <p:nvSpPr>
            <p:cNvPr id="91" name="Freeform 2606">
              <a:extLst>
                <a:ext uri="{FF2B5EF4-FFF2-40B4-BE49-F238E27FC236}">
                  <a16:creationId xmlns:a16="http://schemas.microsoft.com/office/drawing/2014/main" id="{750B61AD-AF49-4E68-B096-27043555D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230813"/>
              <a:ext cx="122238" cy="63500"/>
            </a:xfrm>
            <a:custGeom>
              <a:avLst/>
              <a:gdLst>
                <a:gd name="T0" fmla="*/ 337 w 385"/>
                <a:gd name="T1" fmla="*/ 202 h 202"/>
                <a:gd name="T2" fmla="*/ 346 w 385"/>
                <a:gd name="T3" fmla="*/ 177 h 202"/>
                <a:gd name="T4" fmla="*/ 355 w 385"/>
                <a:gd name="T5" fmla="*/ 151 h 202"/>
                <a:gd name="T6" fmla="*/ 362 w 385"/>
                <a:gd name="T7" fmla="*/ 126 h 202"/>
                <a:gd name="T8" fmla="*/ 369 w 385"/>
                <a:gd name="T9" fmla="*/ 101 h 202"/>
                <a:gd name="T10" fmla="*/ 374 w 385"/>
                <a:gd name="T11" fmla="*/ 75 h 202"/>
                <a:gd name="T12" fmla="*/ 379 w 385"/>
                <a:gd name="T13" fmla="*/ 50 h 202"/>
                <a:gd name="T14" fmla="*/ 383 w 385"/>
                <a:gd name="T15" fmla="*/ 26 h 202"/>
                <a:gd name="T16" fmla="*/ 385 w 385"/>
                <a:gd name="T17" fmla="*/ 0 h 202"/>
                <a:gd name="T18" fmla="*/ 0 w 385"/>
                <a:gd name="T19" fmla="*/ 0 h 202"/>
                <a:gd name="T20" fmla="*/ 3 w 385"/>
                <a:gd name="T21" fmla="*/ 26 h 202"/>
                <a:gd name="T22" fmla="*/ 7 w 385"/>
                <a:gd name="T23" fmla="*/ 50 h 202"/>
                <a:gd name="T24" fmla="*/ 11 w 385"/>
                <a:gd name="T25" fmla="*/ 75 h 202"/>
                <a:gd name="T26" fmla="*/ 16 w 385"/>
                <a:gd name="T27" fmla="*/ 101 h 202"/>
                <a:gd name="T28" fmla="*/ 23 w 385"/>
                <a:gd name="T29" fmla="*/ 126 h 202"/>
                <a:gd name="T30" fmla="*/ 31 w 385"/>
                <a:gd name="T31" fmla="*/ 151 h 202"/>
                <a:gd name="T32" fmla="*/ 40 w 385"/>
                <a:gd name="T33" fmla="*/ 177 h 202"/>
                <a:gd name="T34" fmla="*/ 48 w 385"/>
                <a:gd name="T35" fmla="*/ 202 h 202"/>
                <a:gd name="T36" fmla="*/ 337 w 385"/>
                <a:gd name="T37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5" h="202">
                  <a:moveTo>
                    <a:pt x="337" y="202"/>
                  </a:moveTo>
                  <a:lnTo>
                    <a:pt x="346" y="177"/>
                  </a:lnTo>
                  <a:lnTo>
                    <a:pt x="355" y="151"/>
                  </a:lnTo>
                  <a:lnTo>
                    <a:pt x="362" y="126"/>
                  </a:lnTo>
                  <a:lnTo>
                    <a:pt x="369" y="101"/>
                  </a:lnTo>
                  <a:lnTo>
                    <a:pt x="374" y="75"/>
                  </a:lnTo>
                  <a:lnTo>
                    <a:pt x="379" y="50"/>
                  </a:lnTo>
                  <a:lnTo>
                    <a:pt x="383" y="26"/>
                  </a:lnTo>
                  <a:lnTo>
                    <a:pt x="385" y="0"/>
                  </a:lnTo>
                  <a:lnTo>
                    <a:pt x="0" y="0"/>
                  </a:lnTo>
                  <a:lnTo>
                    <a:pt x="3" y="26"/>
                  </a:lnTo>
                  <a:lnTo>
                    <a:pt x="7" y="50"/>
                  </a:lnTo>
                  <a:lnTo>
                    <a:pt x="11" y="75"/>
                  </a:lnTo>
                  <a:lnTo>
                    <a:pt x="16" y="101"/>
                  </a:lnTo>
                  <a:lnTo>
                    <a:pt x="23" y="126"/>
                  </a:lnTo>
                  <a:lnTo>
                    <a:pt x="31" y="151"/>
                  </a:lnTo>
                  <a:lnTo>
                    <a:pt x="40" y="177"/>
                  </a:lnTo>
                  <a:lnTo>
                    <a:pt x="48" y="202"/>
                  </a:lnTo>
                  <a:lnTo>
                    <a:pt x="337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2" name="Freeform 2607">
              <a:extLst>
                <a:ext uri="{FF2B5EF4-FFF2-40B4-BE49-F238E27FC236}">
                  <a16:creationId xmlns:a16="http://schemas.microsoft.com/office/drawing/2014/main" id="{2E6C8AA9-6C25-40CE-B3F2-48932DE4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2413" y="5156200"/>
              <a:ext cx="123825" cy="65088"/>
            </a:xfrm>
            <a:custGeom>
              <a:avLst/>
              <a:gdLst>
                <a:gd name="T0" fmla="*/ 363 w 390"/>
                <a:gd name="T1" fmla="*/ 0 h 203"/>
                <a:gd name="T2" fmla="*/ 26 w 390"/>
                <a:gd name="T3" fmla="*/ 0 h 203"/>
                <a:gd name="T4" fmla="*/ 18 w 390"/>
                <a:gd name="T5" fmla="*/ 24 h 203"/>
                <a:gd name="T6" fmla="*/ 13 w 390"/>
                <a:gd name="T7" fmla="*/ 50 h 203"/>
                <a:gd name="T8" fmla="*/ 9 w 390"/>
                <a:gd name="T9" fmla="*/ 75 h 203"/>
                <a:gd name="T10" fmla="*/ 4 w 390"/>
                <a:gd name="T11" fmla="*/ 100 h 203"/>
                <a:gd name="T12" fmla="*/ 2 w 390"/>
                <a:gd name="T13" fmla="*/ 126 h 203"/>
                <a:gd name="T14" fmla="*/ 0 w 390"/>
                <a:gd name="T15" fmla="*/ 151 h 203"/>
                <a:gd name="T16" fmla="*/ 0 w 390"/>
                <a:gd name="T17" fmla="*/ 176 h 203"/>
                <a:gd name="T18" fmla="*/ 0 w 390"/>
                <a:gd name="T19" fmla="*/ 203 h 203"/>
                <a:gd name="T20" fmla="*/ 390 w 390"/>
                <a:gd name="T21" fmla="*/ 203 h 203"/>
                <a:gd name="T22" fmla="*/ 390 w 390"/>
                <a:gd name="T23" fmla="*/ 176 h 203"/>
                <a:gd name="T24" fmla="*/ 390 w 390"/>
                <a:gd name="T25" fmla="*/ 151 h 203"/>
                <a:gd name="T26" fmla="*/ 387 w 390"/>
                <a:gd name="T27" fmla="*/ 126 h 203"/>
                <a:gd name="T28" fmla="*/ 385 w 390"/>
                <a:gd name="T29" fmla="*/ 100 h 203"/>
                <a:gd name="T30" fmla="*/ 381 w 390"/>
                <a:gd name="T31" fmla="*/ 75 h 203"/>
                <a:gd name="T32" fmla="*/ 376 w 390"/>
                <a:gd name="T33" fmla="*/ 50 h 203"/>
                <a:gd name="T34" fmla="*/ 371 w 390"/>
                <a:gd name="T35" fmla="*/ 24 h 203"/>
                <a:gd name="T36" fmla="*/ 363 w 390"/>
                <a:gd name="T37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0" h="203">
                  <a:moveTo>
                    <a:pt x="363" y="0"/>
                  </a:moveTo>
                  <a:lnTo>
                    <a:pt x="26" y="0"/>
                  </a:lnTo>
                  <a:lnTo>
                    <a:pt x="18" y="24"/>
                  </a:lnTo>
                  <a:lnTo>
                    <a:pt x="13" y="50"/>
                  </a:lnTo>
                  <a:lnTo>
                    <a:pt x="9" y="75"/>
                  </a:lnTo>
                  <a:lnTo>
                    <a:pt x="4" y="100"/>
                  </a:lnTo>
                  <a:lnTo>
                    <a:pt x="2" y="126"/>
                  </a:lnTo>
                  <a:lnTo>
                    <a:pt x="0" y="151"/>
                  </a:lnTo>
                  <a:lnTo>
                    <a:pt x="0" y="176"/>
                  </a:lnTo>
                  <a:lnTo>
                    <a:pt x="0" y="203"/>
                  </a:lnTo>
                  <a:lnTo>
                    <a:pt x="390" y="203"/>
                  </a:lnTo>
                  <a:lnTo>
                    <a:pt x="390" y="176"/>
                  </a:lnTo>
                  <a:lnTo>
                    <a:pt x="390" y="151"/>
                  </a:lnTo>
                  <a:lnTo>
                    <a:pt x="387" y="126"/>
                  </a:lnTo>
                  <a:lnTo>
                    <a:pt x="385" y="100"/>
                  </a:lnTo>
                  <a:lnTo>
                    <a:pt x="381" y="75"/>
                  </a:lnTo>
                  <a:lnTo>
                    <a:pt x="376" y="50"/>
                  </a:lnTo>
                  <a:lnTo>
                    <a:pt x="371" y="24"/>
                  </a:lnTo>
                  <a:lnTo>
                    <a:pt x="3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3" name="Freeform 2608">
              <a:extLst>
                <a:ext uri="{FF2B5EF4-FFF2-40B4-BE49-F238E27FC236}">
                  <a16:creationId xmlns:a16="http://schemas.microsoft.com/office/drawing/2014/main" id="{69528B2C-FDDE-413D-BFA5-C0C8A94BC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9888" y="5230813"/>
              <a:ext cx="87313" cy="63500"/>
            </a:xfrm>
            <a:custGeom>
              <a:avLst/>
              <a:gdLst>
                <a:gd name="T0" fmla="*/ 0 w 274"/>
                <a:gd name="T1" fmla="*/ 202 h 202"/>
                <a:gd name="T2" fmla="*/ 209 w 274"/>
                <a:gd name="T3" fmla="*/ 202 h 202"/>
                <a:gd name="T4" fmla="*/ 222 w 274"/>
                <a:gd name="T5" fmla="*/ 180 h 202"/>
                <a:gd name="T6" fmla="*/ 233 w 274"/>
                <a:gd name="T7" fmla="*/ 156 h 202"/>
                <a:gd name="T8" fmla="*/ 244 w 274"/>
                <a:gd name="T9" fmla="*/ 131 h 202"/>
                <a:gd name="T10" fmla="*/ 253 w 274"/>
                <a:gd name="T11" fmla="*/ 106 h 202"/>
                <a:gd name="T12" fmla="*/ 261 w 274"/>
                <a:gd name="T13" fmla="*/ 81 h 202"/>
                <a:gd name="T14" fmla="*/ 266 w 274"/>
                <a:gd name="T15" fmla="*/ 54 h 202"/>
                <a:gd name="T16" fmla="*/ 271 w 274"/>
                <a:gd name="T17" fmla="*/ 28 h 202"/>
                <a:gd name="T18" fmla="*/ 274 w 274"/>
                <a:gd name="T19" fmla="*/ 0 h 202"/>
                <a:gd name="T20" fmla="*/ 45 w 274"/>
                <a:gd name="T21" fmla="*/ 0 h 202"/>
                <a:gd name="T22" fmla="*/ 43 w 274"/>
                <a:gd name="T23" fmla="*/ 26 h 202"/>
                <a:gd name="T24" fmla="*/ 39 w 274"/>
                <a:gd name="T25" fmla="*/ 50 h 202"/>
                <a:gd name="T26" fmla="*/ 35 w 274"/>
                <a:gd name="T27" fmla="*/ 75 h 202"/>
                <a:gd name="T28" fmla="*/ 29 w 274"/>
                <a:gd name="T29" fmla="*/ 101 h 202"/>
                <a:gd name="T30" fmla="*/ 24 w 274"/>
                <a:gd name="T31" fmla="*/ 126 h 202"/>
                <a:gd name="T32" fmla="*/ 16 w 274"/>
                <a:gd name="T33" fmla="*/ 151 h 202"/>
                <a:gd name="T34" fmla="*/ 9 w 274"/>
                <a:gd name="T35" fmla="*/ 177 h 202"/>
                <a:gd name="T36" fmla="*/ 0 w 274"/>
                <a:gd name="T37" fmla="*/ 202 h 202"/>
                <a:gd name="T38" fmla="*/ 0 w 274"/>
                <a:gd name="T3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4" h="202">
                  <a:moveTo>
                    <a:pt x="0" y="202"/>
                  </a:moveTo>
                  <a:lnTo>
                    <a:pt x="209" y="202"/>
                  </a:lnTo>
                  <a:lnTo>
                    <a:pt x="222" y="180"/>
                  </a:lnTo>
                  <a:lnTo>
                    <a:pt x="233" y="156"/>
                  </a:lnTo>
                  <a:lnTo>
                    <a:pt x="244" y="131"/>
                  </a:lnTo>
                  <a:lnTo>
                    <a:pt x="253" y="106"/>
                  </a:lnTo>
                  <a:lnTo>
                    <a:pt x="261" y="81"/>
                  </a:lnTo>
                  <a:lnTo>
                    <a:pt x="266" y="54"/>
                  </a:lnTo>
                  <a:lnTo>
                    <a:pt x="271" y="28"/>
                  </a:lnTo>
                  <a:lnTo>
                    <a:pt x="274" y="0"/>
                  </a:lnTo>
                  <a:lnTo>
                    <a:pt x="45" y="0"/>
                  </a:lnTo>
                  <a:lnTo>
                    <a:pt x="43" y="26"/>
                  </a:lnTo>
                  <a:lnTo>
                    <a:pt x="39" y="50"/>
                  </a:lnTo>
                  <a:lnTo>
                    <a:pt x="35" y="75"/>
                  </a:lnTo>
                  <a:lnTo>
                    <a:pt x="29" y="101"/>
                  </a:lnTo>
                  <a:lnTo>
                    <a:pt x="24" y="126"/>
                  </a:lnTo>
                  <a:lnTo>
                    <a:pt x="16" y="151"/>
                  </a:lnTo>
                  <a:lnTo>
                    <a:pt x="9" y="177"/>
                  </a:lnTo>
                  <a:lnTo>
                    <a:pt x="0" y="202"/>
                  </a:lnTo>
                  <a:lnTo>
                    <a:pt x="0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4" name="Freeform 2609">
              <a:extLst>
                <a:ext uri="{FF2B5EF4-FFF2-40B4-BE49-F238E27FC236}">
                  <a16:creationId xmlns:a16="http://schemas.microsoft.com/office/drawing/2014/main" id="{DD87DB7E-AD6D-41BD-9591-F667284A3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03050" y="5303838"/>
              <a:ext cx="82550" cy="60325"/>
            </a:xfrm>
            <a:custGeom>
              <a:avLst/>
              <a:gdLst>
                <a:gd name="T0" fmla="*/ 0 w 262"/>
                <a:gd name="T1" fmla="*/ 0 h 186"/>
                <a:gd name="T2" fmla="*/ 10 w 262"/>
                <a:gd name="T3" fmla="*/ 23 h 186"/>
                <a:gd name="T4" fmla="*/ 21 w 262"/>
                <a:gd name="T5" fmla="*/ 46 h 186"/>
                <a:gd name="T6" fmla="*/ 33 w 262"/>
                <a:gd name="T7" fmla="*/ 69 h 186"/>
                <a:gd name="T8" fmla="*/ 46 w 262"/>
                <a:gd name="T9" fmla="*/ 92 h 186"/>
                <a:gd name="T10" fmla="*/ 60 w 262"/>
                <a:gd name="T11" fmla="*/ 115 h 186"/>
                <a:gd name="T12" fmla="*/ 75 w 262"/>
                <a:gd name="T13" fmla="*/ 140 h 186"/>
                <a:gd name="T14" fmla="*/ 90 w 262"/>
                <a:gd name="T15" fmla="*/ 163 h 186"/>
                <a:gd name="T16" fmla="*/ 106 w 262"/>
                <a:gd name="T17" fmla="*/ 186 h 186"/>
                <a:gd name="T18" fmla="*/ 117 w 262"/>
                <a:gd name="T19" fmla="*/ 186 h 186"/>
                <a:gd name="T20" fmla="*/ 130 w 262"/>
                <a:gd name="T21" fmla="*/ 186 h 186"/>
                <a:gd name="T22" fmla="*/ 143 w 262"/>
                <a:gd name="T23" fmla="*/ 186 h 186"/>
                <a:gd name="T24" fmla="*/ 155 w 262"/>
                <a:gd name="T25" fmla="*/ 186 h 186"/>
                <a:gd name="T26" fmla="*/ 171 w 262"/>
                <a:gd name="T27" fmla="*/ 163 h 186"/>
                <a:gd name="T28" fmla="*/ 187 w 262"/>
                <a:gd name="T29" fmla="*/ 138 h 186"/>
                <a:gd name="T30" fmla="*/ 201 w 262"/>
                <a:gd name="T31" fmla="*/ 115 h 186"/>
                <a:gd name="T32" fmla="*/ 215 w 262"/>
                <a:gd name="T33" fmla="*/ 92 h 186"/>
                <a:gd name="T34" fmla="*/ 229 w 262"/>
                <a:gd name="T35" fmla="*/ 69 h 186"/>
                <a:gd name="T36" fmla="*/ 241 w 262"/>
                <a:gd name="T37" fmla="*/ 46 h 186"/>
                <a:gd name="T38" fmla="*/ 252 w 262"/>
                <a:gd name="T39" fmla="*/ 23 h 186"/>
                <a:gd name="T40" fmla="*/ 262 w 262"/>
                <a:gd name="T41" fmla="*/ 0 h 186"/>
                <a:gd name="T42" fmla="*/ 0 w 262"/>
                <a:gd name="T4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2" h="186">
                  <a:moveTo>
                    <a:pt x="0" y="0"/>
                  </a:moveTo>
                  <a:lnTo>
                    <a:pt x="10" y="23"/>
                  </a:lnTo>
                  <a:lnTo>
                    <a:pt x="21" y="46"/>
                  </a:lnTo>
                  <a:lnTo>
                    <a:pt x="33" y="69"/>
                  </a:lnTo>
                  <a:lnTo>
                    <a:pt x="46" y="92"/>
                  </a:lnTo>
                  <a:lnTo>
                    <a:pt x="60" y="115"/>
                  </a:lnTo>
                  <a:lnTo>
                    <a:pt x="75" y="140"/>
                  </a:lnTo>
                  <a:lnTo>
                    <a:pt x="90" y="163"/>
                  </a:lnTo>
                  <a:lnTo>
                    <a:pt x="106" y="186"/>
                  </a:lnTo>
                  <a:lnTo>
                    <a:pt x="117" y="186"/>
                  </a:lnTo>
                  <a:lnTo>
                    <a:pt x="130" y="186"/>
                  </a:lnTo>
                  <a:lnTo>
                    <a:pt x="143" y="186"/>
                  </a:lnTo>
                  <a:lnTo>
                    <a:pt x="155" y="186"/>
                  </a:lnTo>
                  <a:lnTo>
                    <a:pt x="171" y="163"/>
                  </a:lnTo>
                  <a:lnTo>
                    <a:pt x="187" y="138"/>
                  </a:lnTo>
                  <a:lnTo>
                    <a:pt x="201" y="115"/>
                  </a:lnTo>
                  <a:lnTo>
                    <a:pt x="215" y="92"/>
                  </a:lnTo>
                  <a:lnTo>
                    <a:pt x="229" y="69"/>
                  </a:lnTo>
                  <a:lnTo>
                    <a:pt x="241" y="46"/>
                  </a:lnTo>
                  <a:lnTo>
                    <a:pt x="252" y="23"/>
                  </a:lnTo>
                  <a:lnTo>
                    <a:pt x="26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5" name="Freeform 2610">
              <a:extLst>
                <a:ext uri="{FF2B5EF4-FFF2-40B4-BE49-F238E27FC236}">
                  <a16:creationId xmlns:a16="http://schemas.microsoft.com/office/drawing/2014/main" id="{9D9570A0-7A24-4A85-BB3E-943FC6A4C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3525" y="5076825"/>
              <a:ext cx="101600" cy="69850"/>
            </a:xfrm>
            <a:custGeom>
              <a:avLst/>
              <a:gdLst>
                <a:gd name="T0" fmla="*/ 317 w 317"/>
                <a:gd name="T1" fmla="*/ 220 h 220"/>
                <a:gd name="T2" fmla="*/ 306 w 317"/>
                <a:gd name="T3" fmla="*/ 192 h 220"/>
                <a:gd name="T4" fmla="*/ 294 w 317"/>
                <a:gd name="T5" fmla="*/ 163 h 220"/>
                <a:gd name="T6" fmla="*/ 280 w 317"/>
                <a:gd name="T7" fmla="*/ 136 h 220"/>
                <a:gd name="T8" fmla="*/ 264 w 317"/>
                <a:gd name="T9" fmla="*/ 108 h 220"/>
                <a:gd name="T10" fmla="*/ 247 w 317"/>
                <a:gd name="T11" fmla="*/ 81 h 220"/>
                <a:gd name="T12" fmla="*/ 228 w 317"/>
                <a:gd name="T13" fmla="*/ 54 h 220"/>
                <a:gd name="T14" fmla="*/ 208 w 317"/>
                <a:gd name="T15" fmla="*/ 28 h 220"/>
                <a:gd name="T16" fmla="*/ 187 w 317"/>
                <a:gd name="T17" fmla="*/ 1 h 220"/>
                <a:gd name="T18" fmla="*/ 173 w 317"/>
                <a:gd name="T19" fmla="*/ 0 h 220"/>
                <a:gd name="T20" fmla="*/ 159 w 317"/>
                <a:gd name="T21" fmla="*/ 0 h 220"/>
                <a:gd name="T22" fmla="*/ 149 w 317"/>
                <a:gd name="T23" fmla="*/ 0 h 220"/>
                <a:gd name="T24" fmla="*/ 139 w 317"/>
                <a:gd name="T25" fmla="*/ 0 h 220"/>
                <a:gd name="T26" fmla="*/ 134 w 317"/>
                <a:gd name="T27" fmla="*/ 1 h 220"/>
                <a:gd name="T28" fmla="*/ 130 w 317"/>
                <a:gd name="T29" fmla="*/ 1 h 220"/>
                <a:gd name="T30" fmla="*/ 109 w 317"/>
                <a:gd name="T31" fmla="*/ 28 h 220"/>
                <a:gd name="T32" fmla="*/ 89 w 317"/>
                <a:gd name="T33" fmla="*/ 54 h 220"/>
                <a:gd name="T34" fmla="*/ 71 w 317"/>
                <a:gd name="T35" fmla="*/ 81 h 220"/>
                <a:gd name="T36" fmla="*/ 53 w 317"/>
                <a:gd name="T37" fmla="*/ 108 h 220"/>
                <a:gd name="T38" fmla="*/ 38 w 317"/>
                <a:gd name="T39" fmla="*/ 136 h 220"/>
                <a:gd name="T40" fmla="*/ 23 w 317"/>
                <a:gd name="T41" fmla="*/ 163 h 220"/>
                <a:gd name="T42" fmla="*/ 11 w 317"/>
                <a:gd name="T43" fmla="*/ 192 h 220"/>
                <a:gd name="T44" fmla="*/ 0 w 317"/>
                <a:gd name="T45" fmla="*/ 220 h 220"/>
                <a:gd name="T46" fmla="*/ 317 w 317"/>
                <a:gd name="T47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7" h="220">
                  <a:moveTo>
                    <a:pt x="317" y="220"/>
                  </a:moveTo>
                  <a:lnTo>
                    <a:pt x="306" y="192"/>
                  </a:lnTo>
                  <a:lnTo>
                    <a:pt x="294" y="163"/>
                  </a:lnTo>
                  <a:lnTo>
                    <a:pt x="280" y="136"/>
                  </a:lnTo>
                  <a:lnTo>
                    <a:pt x="264" y="108"/>
                  </a:lnTo>
                  <a:lnTo>
                    <a:pt x="247" y="81"/>
                  </a:lnTo>
                  <a:lnTo>
                    <a:pt x="228" y="54"/>
                  </a:lnTo>
                  <a:lnTo>
                    <a:pt x="208" y="28"/>
                  </a:lnTo>
                  <a:lnTo>
                    <a:pt x="187" y="1"/>
                  </a:lnTo>
                  <a:lnTo>
                    <a:pt x="173" y="0"/>
                  </a:lnTo>
                  <a:lnTo>
                    <a:pt x="159" y="0"/>
                  </a:lnTo>
                  <a:lnTo>
                    <a:pt x="149" y="0"/>
                  </a:lnTo>
                  <a:lnTo>
                    <a:pt x="139" y="0"/>
                  </a:lnTo>
                  <a:lnTo>
                    <a:pt x="134" y="1"/>
                  </a:lnTo>
                  <a:lnTo>
                    <a:pt x="130" y="1"/>
                  </a:lnTo>
                  <a:lnTo>
                    <a:pt x="109" y="28"/>
                  </a:lnTo>
                  <a:lnTo>
                    <a:pt x="89" y="54"/>
                  </a:lnTo>
                  <a:lnTo>
                    <a:pt x="71" y="81"/>
                  </a:lnTo>
                  <a:lnTo>
                    <a:pt x="53" y="108"/>
                  </a:lnTo>
                  <a:lnTo>
                    <a:pt x="38" y="136"/>
                  </a:lnTo>
                  <a:lnTo>
                    <a:pt x="23" y="163"/>
                  </a:lnTo>
                  <a:lnTo>
                    <a:pt x="11" y="192"/>
                  </a:lnTo>
                  <a:lnTo>
                    <a:pt x="0" y="220"/>
                  </a:lnTo>
                  <a:lnTo>
                    <a:pt x="317" y="2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6" name="Freeform 2611">
              <a:extLst>
                <a:ext uri="{FF2B5EF4-FFF2-40B4-BE49-F238E27FC236}">
                  <a16:creationId xmlns:a16="http://schemas.microsoft.com/office/drawing/2014/main" id="{92CBEAC4-832E-4B6C-B4ED-FC10240E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6550" y="5080000"/>
              <a:ext cx="100013" cy="66675"/>
            </a:xfrm>
            <a:custGeom>
              <a:avLst/>
              <a:gdLst>
                <a:gd name="T0" fmla="*/ 316 w 316"/>
                <a:gd name="T1" fmla="*/ 214 h 214"/>
                <a:gd name="T2" fmla="*/ 303 w 316"/>
                <a:gd name="T3" fmla="*/ 193 h 214"/>
                <a:gd name="T4" fmla="*/ 289 w 316"/>
                <a:gd name="T5" fmla="*/ 174 h 214"/>
                <a:gd name="T6" fmla="*/ 273 w 316"/>
                <a:gd name="T7" fmla="*/ 155 h 214"/>
                <a:gd name="T8" fmla="*/ 257 w 316"/>
                <a:gd name="T9" fmla="*/ 136 h 214"/>
                <a:gd name="T10" fmla="*/ 240 w 316"/>
                <a:gd name="T11" fmla="*/ 119 h 214"/>
                <a:gd name="T12" fmla="*/ 222 w 316"/>
                <a:gd name="T13" fmla="*/ 103 h 214"/>
                <a:gd name="T14" fmla="*/ 203 w 316"/>
                <a:gd name="T15" fmla="*/ 88 h 214"/>
                <a:gd name="T16" fmla="*/ 183 w 316"/>
                <a:gd name="T17" fmla="*/ 73 h 214"/>
                <a:gd name="T18" fmla="*/ 162 w 316"/>
                <a:gd name="T19" fmla="*/ 59 h 214"/>
                <a:gd name="T20" fmla="*/ 141 w 316"/>
                <a:gd name="T21" fmla="*/ 47 h 214"/>
                <a:gd name="T22" fmla="*/ 119 w 316"/>
                <a:gd name="T23" fmla="*/ 36 h 214"/>
                <a:gd name="T24" fmla="*/ 96 w 316"/>
                <a:gd name="T25" fmla="*/ 26 h 214"/>
                <a:gd name="T26" fmla="*/ 73 w 316"/>
                <a:gd name="T27" fmla="*/ 18 h 214"/>
                <a:gd name="T28" fmla="*/ 49 w 316"/>
                <a:gd name="T29" fmla="*/ 11 h 214"/>
                <a:gd name="T30" fmla="*/ 24 w 316"/>
                <a:gd name="T31" fmla="*/ 4 h 214"/>
                <a:gd name="T32" fmla="*/ 0 w 316"/>
                <a:gd name="T33" fmla="*/ 0 h 214"/>
                <a:gd name="T34" fmla="*/ 19 w 316"/>
                <a:gd name="T35" fmla="*/ 25 h 214"/>
                <a:gd name="T36" fmla="*/ 38 w 316"/>
                <a:gd name="T37" fmla="*/ 51 h 214"/>
                <a:gd name="T38" fmla="*/ 54 w 316"/>
                <a:gd name="T39" fmla="*/ 78 h 214"/>
                <a:gd name="T40" fmla="*/ 70 w 316"/>
                <a:gd name="T41" fmla="*/ 104 h 214"/>
                <a:gd name="T42" fmla="*/ 84 w 316"/>
                <a:gd name="T43" fmla="*/ 131 h 214"/>
                <a:gd name="T44" fmla="*/ 96 w 316"/>
                <a:gd name="T45" fmla="*/ 158 h 214"/>
                <a:gd name="T46" fmla="*/ 108 w 316"/>
                <a:gd name="T47" fmla="*/ 186 h 214"/>
                <a:gd name="T48" fmla="*/ 118 w 316"/>
                <a:gd name="T49" fmla="*/ 214 h 214"/>
                <a:gd name="T50" fmla="*/ 316 w 316"/>
                <a:gd name="T51" fmla="*/ 21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6" h="214">
                  <a:moveTo>
                    <a:pt x="316" y="214"/>
                  </a:moveTo>
                  <a:lnTo>
                    <a:pt x="303" y="193"/>
                  </a:lnTo>
                  <a:lnTo>
                    <a:pt x="289" y="174"/>
                  </a:lnTo>
                  <a:lnTo>
                    <a:pt x="273" y="155"/>
                  </a:lnTo>
                  <a:lnTo>
                    <a:pt x="257" y="136"/>
                  </a:lnTo>
                  <a:lnTo>
                    <a:pt x="240" y="119"/>
                  </a:lnTo>
                  <a:lnTo>
                    <a:pt x="222" y="103"/>
                  </a:lnTo>
                  <a:lnTo>
                    <a:pt x="203" y="88"/>
                  </a:lnTo>
                  <a:lnTo>
                    <a:pt x="183" y="73"/>
                  </a:lnTo>
                  <a:lnTo>
                    <a:pt x="162" y="59"/>
                  </a:lnTo>
                  <a:lnTo>
                    <a:pt x="141" y="47"/>
                  </a:lnTo>
                  <a:lnTo>
                    <a:pt x="119" y="36"/>
                  </a:lnTo>
                  <a:lnTo>
                    <a:pt x="96" y="26"/>
                  </a:lnTo>
                  <a:lnTo>
                    <a:pt x="73" y="18"/>
                  </a:lnTo>
                  <a:lnTo>
                    <a:pt x="49" y="11"/>
                  </a:lnTo>
                  <a:lnTo>
                    <a:pt x="24" y="4"/>
                  </a:lnTo>
                  <a:lnTo>
                    <a:pt x="0" y="0"/>
                  </a:lnTo>
                  <a:lnTo>
                    <a:pt x="19" y="25"/>
                  </a:lnTo>
                  <a:lnTo>
                    <a:pt x="38" y="51"/>
                  </a:lnTo>
                  <a:lnTo>
                    <a:pt x="54" y="78"/>
                  </a:lnTo>
                  <a:lnTo>
                    <a:pt x="70" y="104"/>
                  </a:lnTo>
                  <a:lnTo>
                    <a:pt x="84" y="131"/>
                  </a:lnTo>
                  <a:lnTo>
                    <a:pt x="96" y="158"/>
                  </a:lnTo>
                  <a:lnTo>
                    <a:pt x="108" y="186"/>
                  </a:lnTo>
                  <a:lnTo>
                    <a:pt x="118" y="214"/>
                  </a:lnTo>
                  <a:lnTo>
                    <a:pt x="316" y="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7" name="Freeform 2612">
              <a:extLst>
                <a:ext uri="{FF2B5EF4-FFF2-40B4-BE49-F238E27FC236}">
                  <a16:creationId xmlns:a16="http://schemas.microsoft.com/office/drawing/2014/main" id="{92B37813-237D-4391-8BF1-8621594C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07825" y="5156200"/>
              <a:ext cx="79375" cy="65088"/>
            </a:xfrm>
            <a:custGeom>
              <a:avLst/>
              <a:gdLst>
                <a:gd name="T0" fmla="*/ 205 w 252"/>
                <a:gd name="T1" fmla="*/ 0 h 203"/>
                <a:gd name="T2" fmla="*/ 0 w 252"/>
                <a:gd name="T3" fmla="*/ 0 h 203"/>
                <a:gd name="T4" fmla="*/ 6 w 252"/>
                <a:gd name="T5" fmla="*/ 24 h 203"/>
                <a:gd name="T6" fmla="*/ 12 w 252"/>
                <a:gd name="T7" fmla="*/ 50 h 203"/>
                <a:gd name="T8" fmla="*/ 16 w 252"/>
                <a:gd name="T9" fmla="*/ 75 h 203"/>
                <a:gd name="T10" fmla="*/ 20 w 252"/>
                <a:gd name="T11" fmla="*/ 100 h 203"/>
                <a:gd name="T12" fmla="*/ 23 w 252"/>
                <a:gd name="T13" fmla="*/ 126 h 203"/>
                <a:gd name="T14" fmla="*/ 24 w 252"/>
                <a:gd name="T15" fmla="*/ 151 h 203"/>
                <a:gd name="T16" fmla="*/ 24 w 252"/>
                <a:gd name="T17" fmla="*/ 176 h 203"/>
                <a:gd name="T18" fmla="*/ 24 w 252"/>
                <a:gd name="T19" fmla="*/ 203 h 203"/>
                <a:gd name="T20" fmla="*/ 252 w 252"/>
                <a:gd name="T21" fmla="*/ 203 h 203"/>
                <a:gd name="T22" fmla="*/ 252 w 252"/>
                <a:gd name="T23" fmla="*/ 200 h 203"/>
                <a:gd name="T24" fmla="*/ 252 w 252"/>
                <a:gd name="T25" fmla="*/ 199 h 203"/>
                <a:gd name="T26" fmla="*/ 251 w 252"/>
                <a:gd name="T27" fmla="*/ 173 h 203"/>
                <a:gd name="T28" fmla="*/ 249 w 252"/>
                <a:gd name="T29" fmla="*/ 147 h 203"/>
                <a:gd name="T30" fmla="*/ 245 w 252"/>
                <a:gd name="T31" fmla="*/ 120 h 203"/>
                <a:gd name="T32" fmla="*/ 240 w 252"/>
                <a:gd name="T33" fmla="*/ 95 h 203"/>
                <a:gd name="T34" fmla="*/ 233 w 252"/>
                <a:gd name="T35" fmla="*/ 71 h 203"/>
                <a:gd name="T36" fmla="*/ 226 w 252"/>
                <a:gd name="T37" fmla="*/ 46 h 203"/>
                <a:gd name="T38" fmla="*/ 216 w 252"/>
                <a:gd name="T39" fmla="*/ 23 h 203"/>
                <a:gd name="T40" fmla="*/ 205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05" y="0"/>
                  </a:moveTo>
                  <a:lnTo>
                    <a:pt x="0" y="0"/>
                  </a:lnTo>
                  <a:lnTo>
                    <a:pt x="6" y="24"/>
                  </a:lnTo>
                  <a:lnTo>
                    <a:pt x="12" y="50"/>
                  </a:lnTo>
                  <a:lnTo>
                    <a:pt x="16" y="75"/>
                  </a:lnTo>
                  <a:lnTo>
                    <a:pt x="20" y="100"/>
                  </a:lnTo>
                  <a:lnTo>
                    <a:pt x="23" y="126"/>
                  </a:lnTo>
                  <a:lnTo>
                    <a:pt x="24" y="151"/>
                  </a:lnTo>
                  <a:lnTo>
                    <a:pt x="24" y="176"/>
                  </a:lnTo>
                  <a:lnTo>
                    <a:pt x="24" y="203"/>
                  </a:lnTo>
                  <a:lnTo>
                    <a:pt x="252" y="203"/>
                  </a:lnTo>
                  <a:lnTo>
                    <a:pt x="252" y="200"/>
                  </a:lnTo>
                  <a:lnTo>
                    <a:pt x="252" y="199"/>
                  </a:lnTo>
                  <a:lnTo>
                    <a:pt x="251" y="173"/>
                  </a:lnTo>
                  <a:lnTo>
                    <a:pt x="249" y="147"/>
                  </a:lnTo>
                  <a:lnTo>
                    <a:pt x="245" y="120"/>
                  </a:lnTo>
                  <a:lnTo>
                    <a:pt x="240" y="95"/>
                  </a:lnTo>
                  <a:lnTo>
                    <a:pt x="233" y="71"/>
                  </a:lnTo>
                  <a:lnTo>
                    <a:pt x="226" y="46"/>
                  </a:lnTo>
                  <a:lnTo>
                    <a:pt x="216" y="23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8" name="Freeform 2613">
              <a:extLst>
                <a:ext uri="{FF2B5EF4-FFF2-40B4-BE49-F238E27FC236}">
                  <a16:creationId xmlns:a16="http://schemas.microsoft.com/office/drawing/2014/main" id="{31F1F066-FE57-4AB2-AB0C-91088B4E0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4963" y="5303838"/>
              <a:ext cx="95250" cy="58738"/>
            </a:xfrm>
            <a:custGeom>
              <a:avLst/>
              <a:gdLst>
                <a:gd name="T0" fmla="*/ 0 w 300"/>
                <a:gd name="T1" fmla="*/ 181 h 181"/>
                <a:gd name="T2" fmla="*/ 23 w 300"/>
                <a:gd name="T3" fmla="*/ 177 h 181"/>
                <a:gd name="T4" fmla="*/ 45 w 300"/>
                <a:gd name="T5" fmla="*/ 173 h 181"/>
                <a:gd name="T6" fmla="*/ 67 w 300"/>
                <a:gd name="T7" fmla="*/ 166 h 181"/>
                <a:gd name="T8" fmla="*/ 89 w 300"/>
                <a:gd name="T9" fmla="*/ 159 h 181"/>
                <a:gd name="T10" fmla="*/ 110 w 300"/>
                <a:gd name="T11" fmla="*/ 151 h 181"/>
                <a:gd name="T12" fmla="*/ 131 w 300"/>
                <a:gd name="T13" fmla="*/ 142 h 181"/>
                <a:gd name="T14" fmla="*/ 150 w 300"/>
                <a:gd name="T15" fmla="*/ 131 h 181"/>
                <a:gd name="T16" fmla="*/ 169 w 300"/>
                <a:gd name="T17" fmla="*/ 120 h 181"/>
                <a:gd name="T18" fmla="*/ 188 w 300"/>
                <a:gd name="T19" fmla="*/ 108 h 181"/>
                <a:gd name="T20" fmla="*/ 207 w 300"/>
                <a:gd name="T21" fmla="*/ 94 h 181"/>
                <a:gd name="T22" fmla="*/ 224 w 300"/>
                <a:gd name="T23" fmla="*/ 81 h 181"/>
                <a:gd name="T24" fmla="*/ 241 w 300"/>
                <a:gd name="T25" fmla="*/ 66 h 181"/>
                <a:gd name="T26" fmla="*/ 256 w 300"/>
                <a:gd name="T27" fmla="*/ 50 h 181"/>
                <a:gd name="T28" fmla="*/ 271 w 300"/>
                <a:gd name="T29" fmla="*/ 34 h 181"/>
                <a:gd name="T30" fmla="*/ 286 w 300"/>
                <a:gd name="T31" fmla="*/ 17 h 181"/>
                <a:gd name="T32" fmla="*/ 300 w 300"/>
                <a:gd name="T33" fmla="*/ 0 h 181"/>
                <a:gd name="T34" fmla="*/ 99 w 300"/>
                <a:gd name="T35" fmla="*/ 0 h 181"/>
                <a:gd name="T36" fmla="*/ 89 w 300"/>
                <a:gd name="T37" fmla="*/ 23 h 181"/>
                <a:gd name="T38" fmla="*/ 79 w 300"/>
                <a:gd name="T39" fmla="*/ 45 h 181"/>
                <a:gd name="T40" fmla="*/ 68 w 300"/>
                <a:gd name="T41" fmla="*/ 68 h 181"/>
                <a:gd name="T42" fmla="*/ 56 w 300"/>
                <a:gd name="T43" fmla="*/ 91 h 181"/>
                <a:gd name="T44" fmla="*/ 42 w 300"/>
                <a:gd name="T45" fmla="*/ 113 h 181"/>
                <a:gd name="T46" fmla="*/ 29 w 300"/>
                <a:gd name="T47" fmla="*/ 136 h 181"/>
                <a:gd name="T48" fmla="*/ 15 w 300"/>
                <a:gd name="T49" fmla="*/ 159 h 181"/>
                <a:gd name="T50" fmla="*/ 0 w 300"/>
                <a:gd name="T51" fmla="*/ 181 h 181"/>
                <a:gd name="T52" fmla="*/ 0 w 300"/>
                <a:gd name="T53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0" h="181">
                  <a:moveTo>
                    <a:pt x="0" y="181"/>
                  </a:moveTo>
                  <a:lnTo>
                    <a:pt x="23" y="177"/>
                  </a:lnTo>
                  <a:lnTo>
                    <a:pt x="45" y="173"/>
                  </a:lnTo>
                  <a:lnTo>
                    <a:pt x="67" y="166"/>
                  </a:lnTo>
                  <a:lnTo>
                    <a:pt x="89" y="159"/>
                  </a:lnTo>
                  <a:lnTo>
                    <a:pt x="110" y="151"/>
                  </a:lnTo>
                  <a:lnTo>
                    <a:pt x="131" y="142"/>
                  </a:lnTo>
                  <a:lnTo>
                    <a:pt x="150" y="131"/>
                  </a:lnTo>
                  <a:lnTo>
                    <a:pt x="169" y="120"/>
                  </a:lnTo>
                  <a:lnTo>
                    <a:pt x="188" y="108"/>
                  </a:lnTo>
                  <a:lnTo>
                    <a:pt x="207" y="94"/>
                  </a:lnTo>
                  <a:lnTo>
                    <a:pt x="224" y="81"/>
                  </a:lnTo>
                  <a:lnTo>
                    <a:pt x="241" y="66"/>
                  </a:lnTo>
                  <a:lnTo>
                    <a:pt x="256" y="50"/>
                  </a:lnTo>
                  <a:lnTo>
                    <a:pt x="271" y="34"/>
                  </a:lnTo>
                  <a:lnTo>
                    <a:pt x="286" y="17"/>
                  </a:lnTo>
                  <a:lnTo>
                    <a:pt x="300" y="0"/>
                  </a:lnTo>
                  <a:lnTo>
                    <a:pt x="99" y="0"/>
                  </a:lnTo>
                  <a:lnTo>
                    <a:pt x="89" y="23"/>
                  </a:lnTo>
                  <a:lnTo>
                    <a:pt x="79" y="45"/>
                  </a:lnTo>
                  <a:lnTo>
                    <a:pt x="68" y="68"/>
                  </a:lnTo>
                  <a:lnTo>
                    <a:pt x="56" y="91"/>
                  </a:lnTo>
                  <a:lnTo>
                    <a:pt x="42" y="113"/>
                  </a:lnTo>
                  <a:lnTo>
                    <a:pt x="29" y="136"/>
                  </a:lnTo>
                  <a:lnTo>
                    <a:pt x="15" y="159"/>
                  </a:lnTo>
                  <a:lnTo>
                    <a:pt x="0" y="181"/>
                  </a:lnTo>
                  <a:lnTo>
                    <a:pt x="0" y="1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99" name="Freeform 2614">
              <a:extLst>
                <a:ext uri="{FF2B5EF4-FFF2-40B4-BE49-F238E27FC236}">
                  <a16:creationId xmlns:a16="http://schemas.microsoft.com/office/drawing/2014/main" id="{2170ADA9-5608-4980-BA23-04784B02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8438" y="5303838"/>
              <a:ext cx="95250" cy="58738"/>
            </a:xfrm>
            <a:custGeom>
              <a:avLst/>
              <a:gdLst>
                <a:gd name="T0" fmla="*/ 0 w 299"/>
                <a:gd name="T1" fmla="*/ 0 h 181"/>
                <a:gd name="T2" fmla="*/ 14 w 299"/>
                <a:gd name="T3" fmla="*/ 17 h 181"/>
                <a:gd name="T4" fmla="*/ 28 w 299"/>
                <a:gd name="T5" fmla="*/ 34 h 181"/>
                <a:gd name="T6" fmla="*/ 43 w 299"/>
                <a:gd name="T7" fmla="*/ 50 h 181"/>
                <a:gd name="T8" fmla="*/ 59 w 299"/>
                <a:gd name="T9" fmla="*/ 66 h 181"/>
                <a:gd name="T10" fmla="*/ 76 w 299"/>
                <a:gd name="T11" fmla="*/ 81 h 181"/>
                <a:gd name="T12" fmla="*/ 93 w 299"/>
                <a:gd name="T13" fmla="*/ 95 h 181"/>
                <a:gd name="T14" fmla="*/ 112 w 299"/>
                <a:gd name="T15" fmla="*/ 108 h 181"/>
                <a:gd name="T16" fmla="*/ 130 w 299"/>
                <a:gd name="T17" fmla="*/ 121 h 181"/>
                <a:gd name="T18" fmla="*/ 149 w 299"/>
                <a:gd name="T19" fmla="*/ 132 h 181"/>
                <a:gd name="T20" fmla="*/ 169 w 299"/>
                <a:gd name="T21" fmla="*/ 142 h 181"/>
                <a:gd name="T22" fmla="*/ 190 w 299"/>
                <a:gd name="T23" fmla="*/ 152 h 181"/>
                <a:gd name="T24" fmla="*/ 211 w 299"/>
                <a:gd name="T25" fmla="*/ 159 h 181"/>
                <a:gd name="T26" fmla="*/ 232 w 299"/>
                <a:gd name="T27" fmla="*/ 167 h 181"/>
                <a:gd name="T28" fmla="*/ 254 w 299"/>
                <a:gd name="T29" fmla="*/ 173 h 181"/>
                <a:gd name="T30" fmla="*/ 276 w 299"/>
                <a:gd name="T31" fmla="*/ 178 h 181"/>
                <a:gd name="T32" fmla="*/ 299 w 299"/>
                <a:gd name="T33" fmla="*/ 181 h 181"/>
                <a:gd name="T34" fmla="*/ 283 w 299"/>
                <a:gd name="T35" fmla="*/ 159 h 181"/>
                <a:gd name="T36" fmla="*/ 269 w 299"/>
                <a:gd name="T37" fmla="*/ 136 h 181"/>
                <a:gd name="T38" fmla="*/ 256 w 299"/>
                <a:gd name="T39" fmla="*/ 113 h 181"/>
                <a:gd name="T40" fmla="*/ 243 w 299"/>
                <a:gd name="T41" fmla="*/ 91 h 181"/>
                <a:gd name="T42" fmla="*/ 231 w 299"/>
                <a:gd name="T43" fmla="*/ 68 h 181"/>
                <a:gd name="T44" fmla="*/ 220 w 299"/>
                <a:gd name="T45" fmla="*/ 45 h 181"/>
                <a:gd name="T46" fmla="*/ 210 w 299"/>
                <a:gd name="T47" fmla="*/ 23 h 181"/>
                <a:gd name="T48" fmla="*/ 200 w 299"/>
                <a:gd name="T49" fmla="*/ 0 h 181"/>
                <a:gd name="T50" fmla="*/ 0 w 299"/>
                <a:gd name="T51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9" h="181">
                  <a:moveTo>
                    <a:pt x="0" y="0"/>
                  </a:moveTo>
                  <a:lnTo>
                    <a:pt x="14" y="17"/>
                  </a:lnTo>
                  <a:lnTo>
                    <a:pt x="28" y="34"/>
                  </a:lnTo>
                  <a:lnTo>
                    <a:pt x="43" y="50"/>
                  </a:lnTo>
                  <a:lnTo>
                    <a:pt x="59" y="66"/>
                  </a:lnTo>
                  <a:lnTo>
                    <a:pt x="76" y="81"/>
                  </a:lnTo>
                  <a:lnTo>
                    <a:pt x="93" y="95"/>
                  </a:lnTo>
                  <a:lnTo>
                    <a:pt x="112" y="108"/>
                  </a:lnTo>
                  <a:lnTo>
                    <a:pt x="130" y="121"/>
                  </a:lnTo>
                  <a:lnTo>
                    <a:pt x="149" y="132"/>
                  </a:lnTo>
                  <a:lnTo>
                    <a:pt x="169" y="142"/>
                  </a:lnTo>
                  <a:lnTo>
                    <a:pt x="190" y="152"/>
                  </a:lnTo>
                  <a:lnTo>
                    <a:pt x="211" y="159"/>
                  </a:lnTo>
                  <a:lnTo>
                    <a:pt x="232" y="167"/>
                  </a:lnTo>
                  <a:lnTo>
                    <a:pt x="254" y="173"/>
                  </a:lnTo>
                  <a:lnTo>
                    <a:pt x="276" y="178"/>
                  </a:lnTo>
                  <a:lnTo>
                    <a:pt x="299" y="181"/>
                  </a:lnTo>
                  <a:lnTo>
                    <a:pt x="283" y="159"/>
                  </a:lnTo>
                  <a:lnTo>
                    <a:pt x="269" y="136"/>
                  </a:lnTo>
                  <a:lnTo>
                    <a:pt x="256" y="113"/>
                  </a:lnTo>
                  <a:lnTo>
                    <a:pt x="243" y="91"/>
                  </a:lnTo>
                  <a:lnTo>
                    <a:pt x="231" y="68"/>
                  </a:lnTo>
                  <a:lnTo>
                    <a:pt x="220" y="45"/>
                  </a:lnTo>
                  <a:lnTo>
                    <a:pt x="210" y="23"/>
                  </a:lnTo>
                  <a:lnTo>
                    <a:pt x="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0" name="Freeform 2615">
              <a:extLst>
                <a:ext uri="{FF2B5EF4-FFF2-40B4-BE49-F238E27FC236}">
                  <a16:creationId xmlns:a16="http://schemas.microsoft.com/office/drawing/2014/main" id="{755DB173-964B-4060-AFC5-A8964B98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230813"/>
              <a:ext cx="87313" cy="63500"/>
            </a:xfrm>
            <a:custGeom>
              <a:avLst/>
              <a:gdLst>
                <a:gd name="T0" fmla="*/ 229 w 275"/>
                <a:gd name="T1" fmla="*/ 0 h 202"/>
                <a:gd name="T2" fmla="*/ 0 w 275"/>
                <a:gd name="T3" fmla="*/ 0 h 202"/>
                <a:gd name="T4" fmla="*/ 4 w 275"/>
                <a:gd name="T5" fmla="*/ 28 h 202"/>
                <a:gd name="T6" fmla="*/ 9 w 275"/>
                <a:gd name="T7" fmla="*/ 54 h 202"/>
                <a:gd name="T8" fmla="*/ 15 w 275"/>
                <a:gd name="T9" fmla="*/ 81 h 202"/>
                <a:gd name="T10" fmla="*/ 22 w 275"/>
                <a:gd name="T11" fmla="*/ 106 h 202"/>
                <a:gd name="T12" fmla="*/ 32 w 275"/>
                <a:gd name="T13" fmla="*/ 131 h 202"/>
                <a:gd name="T14" fmla="*/ 42 w 275"/>
                <a:gd name="T15" fmla="*/ 156 h 202"/>
                <a:gd name="T16" fmla="*/ 54 w 275"/>
                <a:gd name="T17" fmla="*/ 180 h 202"/>
                <a:gd name="T18" fmla="*/ 68 w 275"/>
                <a:gd name="T19" fmla="*/ 202 h 202"/>
                <a:gd name="T20" fmla="*/ 275 w 275"/>
                <a:gd name="T21" fmla="*/ 202 h 202"/>
                <a:gd name="T22" fmla="*/ 266 w 275"/>
                <a:gd name="T23" fmla="*/ 177 h 202"/>
                <a:gd name="T24" fmla="*/ 258 w 275"/>
                <a:gd name="T25" fmla="*/ 151 h 202"/>
                <a:gd name="T26" fmla="*/ 250 w 275"/>
                <a:gd name="T27" fmla="*/ 126 h 202"/>
                <a:gd name="T28" fmla="*/ 245 w 275"/>
                <a:gd name="T29" fmla="*/ 101 h 202"/>
                <a:gd name="T30" fmla="*/ 239 w 275"/>
                <a:gd name="T31" fmla="*/ 75 h 202"/>
                <a:gd name="T32" fmla="*/ 235 w 275"/>
                <a:gd name="T33" fmla="*/ 51 h 202"/>
                <a:gd name="T34" fmla="*/ 232 w 275"/>
                <a:gd name="T35" fmla="*/ 26 h 202"/>
                <a:gd name="T36" fmla="*/ 229 w 275"/>
                <a:gd name="T3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5" h="202">
                  <a:moveTo>
                    <a:pt x="229" y="0"/>
                  </a:moveTo>
                  <a:lnTo>
                    <a:pt x="0" y="0"/>
                  </a:lnTo>
                  <a:lnTo>
                    <a:pt x="4" y="28"/>
                  </a:lnTo>
                  <a:lnTo>
                    <a:pt x="9" y="54"/>
                  </a:lnTo>
                  <a:lnTo>
                    <a:pt x="15" y="81"/>
                  </a:lnTo>
                  <a:lnTo>
                    <a:pt x="22" y="106"/>
                  </a:lnTo>
                  <a:lnTo>
                    <a:pt x="32" y="131"/>
                  </a:lnTo>
                  <a:lnTo>
                    <a:pt x="42" y="156"/>
                  </a:lnTo>
                  <a:lnTo>
                    <a:pt x="54" y="180"/>
                  </a:lnTo>
                  <a:lnTo>
                    <a:pt x="68" y="202"/>
                  </a:lnTo>
                  <a:lnTo>
                    <a:pt x="275" y="202"/>
                  </a:lnTo>
                  <a:lnTo>
                    <a:pt x="266" y="177"/>
                  </a:lnTo>
                  <a:lnTo>
                    <a:pt x="258" y="151"/>
                  </a:lnTo>
                  <a:lnTo>
                    <a:pt x="250" y="126"/>
                  </a:lnTo>
                  <a:lnTo>
                    <a:pt x="245" y="101"/>
                  </a:lnTo>
                  <a:lnTo>
                    <a:pt x="239" y="75"/>
                  </a:lnTo>
                  <a:lnTo>
                    <a:pt x="235" y="51"/>
                  </a:lnTo>
                  <a:lnTo>
                    <a:pt x="232" y="26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1" name="Freeform 2616">
              <a:extLst>
                <a:ext uri="{FF2B5EF4-FFF2-40B4-BE49-F238E27FC236}">
                  <a16:creationId xmlns:a16="http://schemas.microsoft.com/office/drawing/2014/main" id="{8D565391-949E-4CF2-B17B-28DC283F1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1450" y="5156200"/>
              <a:ext cx="79375" cy="65088"/>
            </a:xfrm>
            <a:custGeom>
              <a:avLst/>
              <a:gdLst>
                <a:gd name="T0" fmla="*/ 252 w 252"/>
                <a:gd name="T1" fmla="*/ 0 h 203"/>
                <a:gd name="T2" fmla="*/ 42 w 252"/>
                <a:gd name="T3" fmla="*/ 0 h 203"/>
                <a:gd name="T4" fmla="*/ 33 w 252"/>
                <a:gd name="T5" fmla="*/ 22 h 203"/>
                <a:gd name="T6" fmla="*/ 25 w 252"/>
                <a:gd name="T7" fmla="*/ 44 h 203"/>
                <a:gd name="T8" fmla="*/ 17 w 252"/>
                <a:gd name="T9" fmla="*/ 67 h 203"/>
                <a:gd name="T10" fmla="*/ 11 w 252"/>
                <a:gd name="T11" fmla="*/ 91 h 203"/>
                <a:gd name="T12" fmla="*/ 6 w 252"/>
                <a:gd name="T13" fmla="*/ 116 h 203"/>
                <a:gd name="T14" fmla="*/ 3 w 252"/>
                <a:gd name="T15" fmla="*/ 140 h 203"/>
                <a:gd name="T16" fmla="*/ 0 w 252"/>
                <a:gd name="T17" fmla="*/ 165 h 203"/>
                <a:gd name="T18" fmla="*/ 0 w 252"/>
                <a:gd name="T19" fmla="*/ 192 h 203"/>
                <a:gd name="T20" fmla="*/ 0 w 252"/>
                <a:gd name="T21" fmla="*/ 197 h 203"/>
                <a:gd name="T22" fmla="*/ 0 w 252"/>
                <a:gd name="T23" fmla="*/ 203 h 203"/>
                <a:gd name="T24" fmla="*/ 228 w 252"/>
                <a:gd name="T25" fmla="*/ 203 h 203"/>
                <a:gd name="T26" fmla="*/ 228 w 252"/>
                <a:gd name="T27" fmla="*/ 176 h 203"/>
                <a:gd name="T28" fmla="*/ 228 w 252"/>
                <a:gd name="T29" fmla="*/ 151 h 203"/>
                <a:gd name="T30" fmla="*/ 229 w 252"/>
                <a:gd name="T31" fmla="*/ 126 h 203"/>
                <a:gd name="T32" fmla="*/ 233 w 252"/>
                <a:gd name="T33" fmla="*/ 100 h 203"/>
                <a:gd name="T34" fmla="*/ 236 w 252"/>
                <a:gd name="T35" fmla="*/ 75 h 203"/>
                <a:gd name="T36" fmla="*/ 240 w 252"/>
                <a:gd name="T37" fmla="*/ 50 h 203"/>
                <a:gd name="T38" fmla="*/ 246 w 252"/>
                <a:gd name="T39" fmla="*/ 24 h 203"/>
                <a:gd name="T40" fmla="*/ 252 w 252"/>
                <a:gd name="T41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3">
                  <a:moveTo>
                    <a:pt x="252" y="0"/>
                  </a:moveTo>
                  <a:lnTo>
                    <a:pt x="42" y="0"/>
                  </a:lnTo>
                  <a:lnTo>
                    <a:pt x="33" y="22"/>
                  </a:lnTo>
                  <a:lnTo>
                    <a:pt x="25" y="44"/>
                  </a:lnTo>
                  <a:lnTo>
                    <a:pt x="17" y="67"/>
                  </a:lnTo>
                  <a:lnTo>
                    <a:pt x="11" y="91"/>
                  </a:lnTo>
                  <a:lnTo>
                    <a:pt x="6" y="116"/>
                  </a:lnTo>
                  <a:lnTo>
                    <a:pt x="3" y="140"/>
                  </a:lnTo>
                  <a:lnTo>
                    <a:pt x="0" y="165"/>
                  </a:lnTo>
                  <a:lnTo>
                    <a:pt x="0" y="192"/>
                  </a:lnTo>
                  <a:lnTo>
                    <a:pt x="0" y="197"/>
                  </a:lnTo>
                  <a:lnTo>
                    <a:pt x="0" y="203"/>
                  </a:lnTo>
                  <a:lnTo>
                    <a:pt x="228" y="203"/>
                  </a:lnTo>
                  <a:lnTo>
                    <a:pt x="228" y="176"/>
                  </a:lnTo>
                  <a:lnTo>
                    <a:pt x="228" y="151"/>
                  </a:lnTo>
                  <a:lnTo>
                    <a:pt x="229" y="126"/>
                  </a:lnTo>
                  <a:lnTo>
                    <a:pt x="233" y="100"/>
                  </a:lnTo>
                  <a:lnTo>
                    <a:pt x="236" y="75"/>
                  </a:lnTo>
                  <a:lnTo>
                    <a:pt x="240" y="50"/>
                  </a:lnTo>
                  <a:lnTo>
                    <a:pt x="246" y="24"/>
                  </a:lnTo>
                  <a:lnTo>
                    <a:pt x="25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  <p:sp>
          <p:nvSpPr>
            <p:cNvPr id="102" name="Freeform 2617">
              <a:extLst>
                <a:ext uri="{FF2B5EF4-FFF2-40B4-BE49-F238E27FC236}">
                  <a16:creationId xmlns:a16="http://schemas.microsoft.com/office/drawing/2014/main" id="{7BEF6694-5F31-424E-AB8A-FA7D2EB3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0500" y="5080000"/>
              <a:ext cx="101600" cy="66675"/>
            </a:xfrm>
            <a:custGeom>
              <a:avLst/>
              <a:gdLst>
                <a:gd name="T0" fmla="*/ 321 w 321"/>
                <a:gd name="T1" fmla="*/ 0 h 214"/>
                <a:gd name="T2" fmla="*/ 295 w 321"/>
                <a:gd name="T3" fmla="*/ 4 h 214"/>
                <a:gd name="T4" fmla="*/ 269 w 321"/>
                <a:gd name="T5" fmla="*/ 10 h 214"/>
                <a:gd name="T6" fmla="*/ 245 w 321"/>
                <a:gd name="T7" fmla="*/ 17 h 214"/>
                <a:gd name="T8" fmla="*/ 221 w 321"/>
                <a:gd name="T9" fmla="*/ 26 h 214"/>
                <a:gd name="T10" fmla="*/ 198 w 321"/>
                <a:gd name="T11" fmla="*/ 36 h 214"/>
                <a:gd name="T12" fmla="*/ 175 w 321"/>
                <a:gd name="T13" fmla="*/ 46 h 214"/>
                <a:gd name="T14" fmla="*/ 153 w 321"/>
                <a:gd name="T15" fmla="*/ 59 h 214"/>
                <a:gd name="T16" fmla="*/ 132 w 321"/>
                <a:gd name="T17" fmla="*/ 72 h 214"/>
                <a:gd name="T18" fmla="*/ 112 w 321"/>
                <a:gd name="T19" fmla="*/ 87 h 214"/>
                <a:gd name="T20" fmla="*/ 93 w 321"/>
                <a:gd name="T21" fmla="*/ 102 h 214"/>
                <a:gd name="T22" fmla="*/ 75 w 321"/>
                <a:gd name="T23" fmla="*/ 119 h 214"/>
                <a:gd name="T24" fmla="*/ 58 w 321"/>
                <a:gd name="T25" fmla="*/ 135 h 214"/>
                <a:gd name="T26" fmla="*/ 42 w 321"/>
                <a:gd name="T27" fmla="*/ 154 h 214"/>
                <a:gd name="T28" fmla="*/ 26 w 321"/>
                <a:gd name="T29" fmla="*/ 174 h 214"/>
                <a:gd name="T30" fmla="*/ 12 w 321"/>
                <a:gd name="T31" fmla="*/ 193 h 214"/>
                <a:gd name="T32" fmla="*/ 0 w 321"/>
                <a:gd name="T33" fmla="*/ 214 h 214"/>
                <a:gd name="T34" fmla="*/ 202 w 321"/>
                <a:gd name="T35" fmla="*/ 214 h 214"/>
                <a:gd name="T36" fmla="*/ 213 w 321"/>
                <a:gd name="T37" fmla="*/ 186 h 214"/>
                <a:gd name="T38" fmla="*/ 224 w 321"/>
                <a:gd name="T39" fmla="*/ 158 h 214"/>
                <a:gd name="T40" fmla="*/ 238 w 321"/>
                <a:gd name="T41" fmla="*/ 131 h 214"/>
                <a:gd name="T42" fmla="*/ 251 w 321"/>
                <a:gd name="T43" fmla="*/ 104 h 214"/>
                <a:gd name="T44" fmla="*/ 266 w 321"/>
                <a:gd name="T45" fmla="*/ 77 h 214"/>
                <a:gd name="T46" fmla="*/ 284 w 321"/>
                <a:gd name="T47" fmla="*/ 50 h 214"/>
                <a:gd name="T48" fmla="*/ 301 w 321"/>
                <a:gd name="T49" fmla="*/ 25 h 214"/>
                <a:gd name="T50" fmla="*/ 321 w 321"/>
                <a:gd name="T51" fmla="*/ 0 h 214"/>
                <a:gd name="T52" fmla="*/ 321 w 321"/>
                <a:gd name="T53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1" h="214">
                  <a:moveTo>
                    <a:pt x="321" y="0"/>
                  </a:moveTo>
                  <a:lnTo>
                    <a:pt x="295" y="4"/>
                  </a:lnTo>
                  <a:lnTo>
                    <a:pt x="269" y="10"/>
                  </a:lnTo>
                  <a:lnTo>
                    <a:pt x="245" y="17"/>
                  </a:lnTo>
                  <a:lnTo>
                    <a:pt x="221" y="26"/>
                  </a:lnTo>
                  <a:lnTo>
                    <a:pt x="198" y="36"/>
                  </a:lnTo>
                  <a:lnTo>
                    <a:pt x="175" y="46"/>
                  </a:lnTo>
                  <a:lnTo>
                    <a:pt x="153" y="59"/>
                  </a:lnTo>
                  <a:lnTo>
                    <a:pt x="132" y="72"/>
                  </a:lnTo>
                  <a:lnTo>
                    <a:pt x="112" y="87"/>
                  </a:lnTo>
                  <a:lnTo>
                    <a:pt x="93" y="102"/>
                  </a:lnTo>
                  <a:lnTo>
                    <a:pt x="75" y="119"/>
                  </a:lnTo>
                  <a:lnTo>
                    <a:pt x="58" y="135"/>
                  </a:lnTo>
                  <a:lnTo>
                    <a:pt x="42" y="154"/>
                  </a:lnTo>
                  <a:lnTo>
                    <a:pt x="26" y="174"/>
                  </a:lnTo>
                  <a:lnTo>
                    <a:pt x="12" y="193"/>
                  </a:lnTo>
                  <a:lnTo>
                    <a:pt x="0" y="214"/>
                  </a:lnTo>
                  <a:lnTo>
                    <a:pt x="202" y="214"/>
                  </a:lnTo>
                  <a:lnTo>
                    <a:pt x="213" y="186"/>
                  </a:lnTo>
                  <a:lnTo>
                    <a:pt x="224" y="158"/>
                  </a:lnTo>
                  <a:lnTo>
                    <a:pt x="238" y="131"/>
                  </a:lnTo>
                  <a:lnTo>
                    <a:pt x="251" y="104"/>
                  </a:lnTo>
                  <a:lnTo>
                    <a:pt x="266" y="77"/>
                  </a:lnTo>
                  <a:lnTo>
                    <a:pt x="284" y="50"/>
                  </a:lnTo>
                  <a:lnTo>
                    <a:pt x="301" y="25"/>
                  </a:lnTo>
                  <a:lnTo>
                    <a:pt x="321" y="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1013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3EB59F30-94E5-4B4C-B2B3-AB8F16A079CD}"/>
              </a:ext>
            </a:extLst>
          </p:cNvPr>
          <p:cNvSpPr txBox="1"/>
          <p:nvPr/>
        </p:nvSpPr>
        <p:spPr>
          <a:xfrm>
            <a:off x="2925592" y="2609793"/>
            <a:ext cx="1037498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1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ИРР</a:t>
            </a:r>
            <a:endParaRPr lang="ru-KZ" sz="101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4F303557-2DC9-4E13-AF22-43A459428CE3}"/>
              </a:ext>
            </a:extLst>
          </p:cNvPr>
          <p:cNvGrpSpPr/>
          <p:nvPr/>
        </p:nvGrpSpPr>
        <p:grpSpPr>
          <a:xfrm>
            <a:off x="1120610" y="4991725"/>
            <a:ext cx="1134232" cy="1070962"/>
            <a:chOff x="2942581" y="5528470"/>
            <a:chExt cx="912813" cy="961707"/>
          </a:xfrm>
        </p:grpSpPr>
        <p:sp>
          <p:nvSpPr>
            <p:cNvPr id="41" name="Freeform 71">
              <a:extLst>
                <a:ext uri="{FF2B5EF4-FFF2-40B4-BE49-F238E27FC236}">
                  <a16:creationId xmlns:a16="http://schemas.microsoft.com/office/drawing/2014/main" id="{10F87A8F-4B08-4C0D-9758-1D6AA9C5C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5528470"/>
              <a:ext cx="912813" cy="961707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E1696081-1A54-4831-A57E-7699A0984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5591176"/>
              <a:ext cx="787400" cy="799173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AB8252AE-5CF6-428F-BD2D-E25860CAC159}"/>
                </a:ext>
              </a:extLst>
            </p:cNvPr>
            <p:cNvSpPr txBox="1"/>
            <p:nvPr/>
          </p:nvSpPr>
          <p:spPr>
            <a:xfrm>
              <a:off x="3152745" y="5801002"/>
              <a:ext cx="654620" cy="41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137</a:t>
              </a:r>
              <a:endParaRPr lang="ru-K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51706FEF-A711-4B87-8CF2-EF7F521F3A00}"/>
              </a:ext>
            </a:extLst>
          </p:cNvPr>
          <p:cNvGrpSpPr/>
          <p:nvPr/>
        </p:nvGrpSpPr>
        <p:grpSpPr>
          <a:xfrm>
            <a:off x="1146510" y="3908117"/>
            <a:ext cx="1041923" cy="1067046"/>
            <a:chOff x="2584896" y="4030663"/>
            <a:chExt cx="796925" cy="890156"/>
          </a:xfrm>
        </p:grpSpPr>
        <p:sp>
          <p:nvSpPr>
            <p:cNvPr id="42" name="Oval 73">
              <a:extLst>
                <a:ext uri="{FF2B5EF4-FFF2-40B4-BE49-F238E27FC236}">
                  <a16:creationId xmlns:a16="http://schemas.microsoft.com/office/drawing/2014/main" id="{DCAF86C1-27EF-4BAB-AA7E-221E419E1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4896" y="4030663"/>
              <a:ext cx="796925" cy="798512"/>
            </a:xfrm>
            <a:prstGeom prst="ellipse">
              <a:avLst/>
            </a:pr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4" name="Freeform 71">
              <a:extLst>
                <a:ext uri="{FF2B5EF4-FFF2-40B4-BE49-F238E27FC236}">
                  <a16:creationId xmlns:a16="http://schemas.microsoft.com/office/drawing/2014/main" id="{D093CD8F-1A4F-4DA3-BEF7-EDAC4A4C26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658" y="4036219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DC2EBEC1-EAD5-48D0-8C97-33C9CB23A049}"/>
                </a:ext>
              </a:extLst>
            </p:cNvPr>
            <p:cNvSpPr txBox="1"/>
            <p:nvPr/>
          </p:nvSpPr>
          <p:spPr>
            <a:xfrm>
              <a:off x="2837227" y="4260282"/>
              <a:ext cx="412292" cy="66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  <a:endParaRPr lang="ru-K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18CF903B-4CD4-435E-B511-18054EE880C4}"/>
              </a:ext>
            </a:extLst>
          </p:cNvPr>
          <p:cNvGrpSpPr/>
          <p:nvPr/>
        </p:nvGrpSpPr>
        <p:grpSpPr>
          <a:xfrm>
            <a:off x="1082472" y="2668802"/>
            <a:ext cx="1131195" cy="1101491"/>
            <a:chOff x="2942581" y="2419350"/>
            <a:chExt cx="912813" cy="911225"/>
          </a:xfrm>
        </p:grpSpPr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68128EB8-AFD6-469E-B8C6-4922E63C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2419350"/>
              <a:ext cx="912813" cy="911225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5" name="Freeform 71">
              <a:extLst>
                <a:ext uri="{FF2B5EF4-FFF2-40B4-BE49-F238E27FC236}">
                  <a16:creationId xmlns:a16="http://schemas.microsoft.com/office/drawing/2014/main" id="{8E0633A2-5FA0-42E1-8411-1888F4EB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248126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E60AE8C-79BE-4644-B767-45140280AC1C}"/>
                </a:ext>
              </a:extLst>
            </p:cNvPr>
            <p:cNvSpPr txBox="1"/>
            <p:nvPr/>
          </p:nvSpPr>
          <p:spPr>
            <a:xfrm>
              <a:off x="3261594" y="2753296"/>
              <a:ext cx="543291" cy="412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66</a:t>
              </a:r>
              <a:endParaRPr lang="ru-K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D62CB172-E0EA-4A1D-B43A-D930738990A1}"/>
              </a:ext>
            </a:extLst>
          </p:cNvPr>
          <p:cNvSpPr txBox="1"/>
          <p:nvPr/>
        </p:nvSpPr>
        <p:spPr>
          <a:xfrm>
            <a:off x="1410023" y="1848834"/>
            <a:ext cx="754562" cy="459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313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FCF0622-E613-4C56-80CD-BE788173F428}"/>
              </a:ext>
            </a:extLst>
          </p:cNvPr>
          <p:cNvGrpSpPr/>
          <p:nvPr/>
        </p:nvGrpSpPr>
        <p:grpSpPr>
          <a:xfrm>
            <a:off x="4702992" y="4985859"/>
            <a:ext cx="1198576" cy="1107309"/>
            <a:chOff x="7191821" y="1279525"/>
            <a:chExt cx="939388" cy="912812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B754F06C-8EA0-451A-ACBB-33D39E2EA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91821" y="1279525"/>
              <a:ext cx="912813" cy="912812"/>
            </a:xfrm>
            <a:custGeom>
              <a:avLst/>
              <a:gdLst>
                <a:gd name="T0" fmla="*/ 366 w 510"/>
                <a:gd name="T1" fmla="*/ 62 h 510"/>
                <a:gd name="T2" fmla="*/ 448 w 510"/>
                <a:gd name="T3" fmla="*/ 367 h 510"/>
                <a:gd name="T4" fmla="*/ 143 w 510"/>
                <a:gd name="T5" fmla="*/ 448 h 510"/>
                <a:gd name="T6" fmla="*/ 61 w 510"/>
                <a:gd name="T7" fmla="*/ 143 h 510"/>
                <a:gd name="T8" fmla="*/ 366 w 510"/>
                <a:gd name="T9" fmla="*/ 62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366" y="62"/>
                  </a:moveTo>
                  <a:cubicBezTo>
                    <a:pt x="473" y="123"/>
                    <a:pt x="510" y="260"/>
                    <a:pt x="448" y="367"/>
                  </a:cubicBezTo>
                  <a:cubicBezTo>
                    <a:pt x="387" y="473"/>
                    <a:pt x="250" y="510"/>
                    <a:pt x="143" y="448"/>
                  </a:cubicBezTo>
                  <a:cubicBezTo>
                    <a:pt x="36" y="387"/>
                    <a:pt x="0" y="250"/>
                    <a:pt x="61" y="143"/>
                  </a:cubicBezTo>
                  <a:cubicBezTo>
                    <a:pt x="123" y="37"/>
                    <a:pt x="260" y="0"/>
                    <a:pt x="366" y="62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DDAAB9F4-3EB1-4EFC-9A98-655BB68C0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4527" y="1342231"/>
              <a:ext cx="769097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761E580F-070B-4F0A-B6EE-95C33C1F23F1}"/>
                </a:ext>
              </a:extLst>
            </p:cNvPr>
            <p:cNvSpPr txBox="1"/>
            <p:nvPr/>
          </p:nvSpPr>
          <p:spPr>
            <a:xfrm>
              <a:off x="7445986" y="1585857"/>
              <a:ext cx="685223" cy="190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9 023</a:t>
              </a:r>
              <a:endParaRPr lang="ru-KZ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2" name="TextBox 131">
            <a:extLst>
              <a:ext uri="{FF2B5EF4-FFF2-40B4-BE49-F238E27FC236}">
                <a16:creationId xmlns:a16="http://schemas.microsoft.com/office/drawing/2014/main" id="{9C110519-1279-49B4-AA10-EFC614AEE7BC}"/>
              </a:ext>
            </a:extLst>
          </p:cNvPr>
          <p:cNvSpPr txBox="1"/>
          <p:nvPr/>
        </p:nvSpPr>
        <p:spPr>
          <a:xfrm>
            <a:off x="4906400" y="1820027"/>
            <a:ext cx="701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3 854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88EF92C2-B8CB-48C4-8E2A-411BC7A4E0C9}"/>
              </a:ext>
            </a:extLst>
          </p:cNvPr>
          <p:cNvSpPr txBox="1"/>
          <p:nvPr/>
        </p:nvSpPr>
        <p:spPr>
          <a:xfrm>
            <a:off x="4920257" y="3000038"/>
            <a:ext cx="977293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52 830</a:t>
            </a:r>
            <a:endParaRPr lang="ru-KZ" sz="78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Freeform 83">
            <a:extLst>
              <a:ext uri="{FF2B5EF4-FFF2-40B4-BE49-F238E27FC236}">
                <a16:creationId xmlns:a16="http://schemas.microsoft.com/office/drawing/2014/main" id="{6DD21B9C-C733-4A8B-B155-0BE5199ED830}"/>
              </a:ext>
            </a:extLst>
          </p:cNvPr>
          <p:cNvSpPr>
            <a:spLocks noEditPoints="1"/>
          </p:cNvSpPr>
          <p:nvPr/>
        </p:nvSpPr>
        <p:spPr bwMode="auto">
          <a:xfrm rot="5400000" flipV="1">
            <a:off x="3260122" y="5488758"/>
            <a:ext cx="399158" cy="60471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026BB672-7685-4907-A79C-48C79F06867B}"/>
              </a:ext>
            </a:extLst>
          </p:cNvPr>
          <p:cNvGrpSpPr/>
          <p:nvPr/>
        </p:nvGrpSpPr>
        <p:grpSpPr>
          <a:xfrm>
            <a:off x="2909154" y="5470047"/>
            <a:ext cx="1200523" cy="1240909"/>
            <a:chOff x="5700810" y="4906947"/>
            <a:chExt cx="898874" cy="891400"/>
          </a:xfrm>
        </p:grpSpPr>
        <p:grpSp>
          <p:nvGrpSpPr>
            <p:cNvPr id="141" name="Группа 140">
              <a:extLst>
                <a:ext uri="{FF2B5EF4-FFF2-40B4-BE49-F238E27FC236}">
                  <a16:creationId xmlns:a16="http://schemas.microsoft.com/office/drawing/2014/main" id="{F28D1E7C-64BA-4395-94C9-622EB904D669}"/>
                </a:ext>
              </a:extLst>
            </p:cNvPr>
            <p:cNvGrpSpPr/>
            <p:nvPr/>
          </p:nvGrpSpPr>
          <p:grpSpPr>
            <a:xfrm>
              <a:off x="5700810" y="4906947"/>
              <a:ext cx="898874" cy="891400"/>
              <a:chOff x="8331646" y="5527675"/>
              <a:chExt cx="911225" cy="914400"/>
            </a:xfrm>
          </p:grpSpPr>
          <p:sp>
            <p:nvSpPr>
              <p:cNvPr id="143" name="Freeform 13">
                <a:extLst>
                  <a:ext uri="{FF2B5EF4-FFF2-40B4-BE49-F238E27FC236}">
                    <a16:creationId xmlns:a16="http://schemas.microsoft.com/office/drawing/2014/main" id="{B8E77532-7DEE-4624-A0AE-AF543590F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1646" y="5527675"/>
                <a:ext cx="911225" cy="914400"/>
              </a:xfrm>
              <a:custGeom>
                <a:avLst/>
                <a:gdLst>
                  <a:gd name="T0" fmla="*/ 448 w 510"/>
                  <a:gd name="T1" fmla="*/ 367 h 511"/>
                  <a:gd name="T2" fmla="*/ 143 w 510"/>
                  <a:gd name="T3" fmla="*/ 449 h 511"/>
                  <a:gd name="T4" fmla="*/ 61 w 510"/>
                  <a:gd name="T5" fmla="*/ 144 h 511"/>
                  <a:gd name="T6" fmla="*/ 366 w 510"/>
                  <a:gd name="T7" fmla="*/ 62 h 511"/>
                  <a:gd name="T8" fmla="*/ 448 w 510"/>
                  <a:gd name="T9" fmla="*/ 367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1">
                    <a:moveTo>
                      <a:pt x="448" y="367"/>
                    </a:moveTo>
                    <a:cubicBezTo>
                      <a:pt x="386" y="474"/>
                      <a:pt x="250" y="511"/>
                      <a:pt x="143" y="449"/>
                    </a:cubicBezTo>
                    <a:cubicBezTo>
                      <a:pt x="36" y="387"/>
                      <a:pt x="0" y="251"/>
                      <a:pt x="61" y="144"/>
                    </a:cubicBezTo>
                    <a:cubicBezTo>
                      <a:pt x="123" y="37"/>
                      <a:pt x="259" y="0"/>
                      <a:pt x="366" y="62"/>
                    </a:cubicBezTo>
                    <a:cubicBezTo>
                      <a:pt x="473" y="124"/>
                      <a:pt x="510" y="260"/>
                      <a:pt x="448" y="367"/>
                    </a:cubicBezTo>
                    <a:close/>
                  </a:path>
                </a:pathLst>
              </a:custGeom>
              <a:solidFill>
                <a:srgbClr val="006699"/>
              </a:solidFill>
              <a:ln>
                <a:noFill/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144" name="Freeform 71">
                <a:extLst>
                  <a:ext uri="{FF2B5EF4-FFF2-40B4-BE49-F238E27FC236}">
                    <a16:creationId xmlns:a16="http://schemas.microsoft.com/office/drawing/2014/main" id="{453C58A1-77DA-4FCF-9C0B-383B43E75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3558" y="5591175"/>
                <a:ext cx="787400" cy="787400"/>
              </a:xfrm>
              <a:custGeom>
                <a:avLst/>
                <a:gdLst>
                  <a:gd name="T0" fmla="*/ 62 w 510"/>
                  <a:gd name="T1" fmla="*/ 367 h 510"/>
                  <a:gd name="T2" fmla="*/ 144 w 510"/>
                  <a:gd name="T3" fmla="*/ 62 h 510"/>
                  <a:gd name="T4" fmla="*/ 449 w 510"/>
                  <a:gd name="T5" fmla="*/ 144 h 510"/>
                  <a:gd name="T6" fmla="*/ 367 w 510"/>
                  <a:gd name="T7" fmla="*/ 449 h 510"/>
                  <a:gd name="T8" fmla="*/ 62 w 510"/>
                  <a:gd name="T9" fmla="*/ 367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0" h="510">
                    <a:moveTo>
                      <a:pt x="62" y="367"/>
                    </a:moveTo>
                    <a:cubicBezTo>
                      <a:pt x="0" y="260"/>
                      <a:pt x="37" y="124"/>
                      <a:pt x="144" y="62"/>
                    </a:cubicBezTo>
                    <a:cubicBezTo>
                      <a:pt x="250" y="0"/>
                      <a:pt x="387" y="37"/>
                      <a:pt x="449" y="144"/>
                    </a:cubicBezTo>
                    <a:cubicBezTo>
                      <a:pt x="510" y="251"/>
                      <a:pt x="474" y="387"/>
                      <a:pt x="367" y="449"/>
                    </a:cubicBezTo>
                    <a:cubicBezTo>
                      <a:pt x="260" y="510"/>
                      <a:pt x="124" y="474"/>
                      <a:pt x="62" y="367"/>
                    </a:cubicBezTo>
                    <a:close/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  <a:effectLst/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grpSp>
          <p:nvGrpSpPr>
            <p:cNvPr id="150" name="Group 176">
              <a:extLst>
                <a:ext uri="{FF2B5EF4-FFF2-40B4-BE49-F238E27FC236}">
                  <a16:creationId xmlns:a16="http://schemas.microsoft.com/office/drawing/2014/main" id="{1005076B-8430-4C6B-81D3-93FCDEB51C70}"/>
                </a:ext>
              </a:extLst>
            </p:cNvPr>
            <p:cNvGrpSpPr/>
            <p:nvPr/>
          </p:nvGrpSpPr>
          <p:grpSpPr>
            <a:xfrm>
              <a:off x="5954575" y="5157761"/>
              <a:ext cx="388886" cy="390994"/>
              <a:chOff x="11601450" y="5076825"/>
              <a:chExt cx="285751" cy="287338"/>
            </a:xfrm>
            <a:solidFill>
              <a:schemeClr val="bg1"/>
            </a:solidFill>
          </p:grpSpPr>
          <p:sp>
            <p:nvSpPr>
              <p:cNvPr id="151" name="Freeform 2606">
                <a:extLst>
                  <a:ext uri="{FF2B5EF4-FFF2-40B4-BE49-F238E27FC236}">
                    <a16:creationId xmlns:a16="http://schemas.microsoft.com/office/drawing/2014/main" id="{B4EAE18C-C5B6-4150-B4C2-EFD4A227B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230813"/>
                <a:ext cx="122238" cy="63500"/>
              </a:xfrm>
              <a:custGeom>
                <a:avLst/>
                <a:gdLst>
                  <a:gd name="T0" fmla="*/ 337 w 385"/>
                  <a:gd name="T1" fmla="*/ 202 h 202"/>
                  <a:gd name="T2" fmla="*/ 346 w 385"/>
                  <a:gd name="T3" fmla="*/ 177 h 202"/>
                  <a:gd name="T4" fmla="*/ 355 w 385"/>
                  <a:gd name="T5" fmla="*/ 151 h 202"/>
                  <a:gd name="T6" fmla="*/ 362 w 385"/>
                  <a:gd name="T7" fmla="*/ 126 h 202"/>
                  <a:gd name="T8" fmla="*/ 369 w 385"/>
                  <a:gd name="T9" fmla="*/ 101 h 202"/>
                  <a:gd name="T10" fmla="*/ 374 w 385"/>
                  <a:gd name="T11" fmla="*/ 75 h 202"/>
                  <a:gd name="T12" fmla="*/ 379 w 385"/>
                  <a:gd name="T13" fmla="*/ 50 h 202"/>
                  <a:gd name="T14" fmla="*/ 383 w 385"/>
                  <a:gd name="T15" fmla="*/ 26 h 202"/>
                  <a:gd name="T16" fmla="*/ 385 w 385"/>
                  <a:gd name="T17" fmla="*/ 0 h 202"/>
                  <a:gd name="T18" fmla="*/ 0 w 385"/>
                  <a:gd name="T19" fmla="*/ 0 h 202"/>
                  <a:gd name="T20" fmla="*/ 3 w 385"/>
                  <a:gd name="T21" fmla="*/ 26 h 202"/>
                  <a:gd name="T22" fmla="*/ 7 w 385"/>
                  <a:gd name="T23" fmla="*/ 50 h 202"/>
                  <a:gd name="T24" fmla="*/ 11 w 385"/>
                  <a:gd name="T25" fmla="*/ 75 h 202"/>
                  <a:gd name="T26" fmla="*/ 16 w 385"/>
                  <a:gd name="T27" fmla="*/ 101 h 202"/>
                  <a:gd name="T28" fmla="*/ 23 w 385"/>
                  <a:gd name="T29" fmla="*/ 126 h 202"/>
                  <a:gd name="T30" fmla="*/ 31 w 385"/>
                  <a:gd name="T31" fmla="*/ 151 h 202"/>
                  <a:gd name="T32" fmla="*/ 40 w 385"/>
                  <a:gd name="T33" fmla="*/ 177 h 202"/>
                  <a:gd name="T34" fmla="*/ 48 w 385"/>
                  <a:gd name="T35" fmla="*/ 202 h 202"/>
                  <a:gd name="T36" fmla="*/ 337 w 385"/>
                  <a:gd name="T37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5" h="202">
                    <a:moveTo>
                      <a:pt x="337" y="202"/>
                    </a:moveTo>
                    <a:lnTo>
                      <a:pt x="346" y="177"/>
                    </a:lnTo>
                    <a:lnTo>
                      <a:pt x="355" y="151"/>
                    </a:lnTo>
                    <a:lnTo>
                      <a:pt x="362" y="126"/>
                    </a:lnTo>
                    <a:lnTo>
                      <a:pt x="369" y="101"/>
                    </a:lnTo>
                    <a:lnTo>
                      <a:pt x="374" y="75"/>
                    </a:lnTo>
                    <a:lnTo>
                      <a:pt x="379" y="50"/>
                    </a:lnTo>
                    <a:lnTo>
                      <a:pt x="383" y="26"/>
                    </a:lnTo>
                    <a:lnTo>
                      <a:pt x="385" y="0"/>
                    </a:lnTo>
                    <a:lnTo>
                      <a:pt x="0" y="0"/>
                    </a:lnTo>
                    <a:lnTo>
                      <a:pt x="3" y="26"/>
                    </a:lnTo>
                    <a:lnTo>
                      <a:pt x="7" y="50"/>
                    </a:lnTo>
                    <a:lnTo>
                      <a:pt x="11" y="75"/>
                    </a:lnTo>
                    <a:lnTo>
                      <a:pt x="16" y="101"/>
                    </a:lnTo>
                    <a:lnTo>
                      <a:pt x="23" y="126"/>
                    </a:lnTo>
                    <a:lnTo>
                      <a:pt x="31" y="151"/>
                    </a:lnTo>
                    <a:lnTo>
                      <a:pt x="40" y="177"/>
                    </a:lnTo>
                    <a:lnTo>
                      <a:pt x="48" y="202"/>
                    </a:lnTo>
                    <a:lnTo>
                      <a:pt x="337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2" name="Freeform 2607">
                <a:extLst>
                  <a:ext uri="{FF2B5EF4-FFF2-40B4-BE49-F238E27FC236}">
                    <a16:creationId xmlns:a16="http://schemas.microsoft.com/office/drawing/2014/main" id="{39D3EFF5-D092-4841-A432-22DA01A35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2413" y="5156200"/>
                <a:ext cx="123825" cy="65088"/>
              </a:xfrm>
              <a:custGeom>
                <a:avLst/>
                <a:gdLst>
                  <a:gd name="T0" fmla="*/ 363 w 390"/>
                  <a:gd name="T1" fmla="*/ 0 h 203"/>
                  <a:gd name="T2" fmla="*/ 26 w 390"/>
                  <a:gd name="T3" fmla="*/ 0 h 203"/>
                  <a:gd name="T4" fmla="*/ 18 w 390"/>
                  <a:gd name="T5" fmla="*/ 24 h 203"/>
                  <a:gd name="T6" fmla="*/ 13 w 390"/>
                  <a:gd name="T7" fmla="*/ 50 h 203"/>
                  <a:gd name="T8" fmla="*/ 9 w 390"/>
                  <a:gd name="T9" fmla="*/ 75 h 203"/>
                  <a:gd name="T10" fmla="*/ 4 w 390"/>
                  <a:gd name="T11" fmla="*/ 100 h 203"/>
                  <a:gd name="T12" fmla="*/ 2 w 390"/>
                  <a:gd name="T13" fmla="*/ 126 h 203"/>
                  <a:gd name="T14" fmla="*/ 0 w 390"/>
                  <a:gd name="T15" fmla="*/ 151 h 203"/>
                  <a:gd name="T16" fmla="*/ 0 w 390"/>
                  <a:gd name="T17" fmla="*/ 176 h 203"/>
                  <a:gd name="T18" fmla="*/ 0 w 390"/>
                  <a:gd name="T19" fmla="*/ 203 h 203"/>
                  <a:gd name="T20" fmla="*/ 390 w 390"/>
                  <a:gd name="T21" fmla="*/ 203 h 203"/>
                  <a:gd name="T22" fmla="*/ 390 w 390"/>
                  <a:gd name="T23" fmla="*/ 176 h 203"/>
                  <a:gd name="T24" fmla="*/ 390 w 390"/>
                  <a:gd name="T25" fmla="*/ 151 h 203"/>
                  <a:gd name="T26" fmla="*/ 387 w 390"/>
                  <a:gd name="T27" fmla="*/ 126 h 203"/>
                  <a:gd name="T28" fmla="*/ 385 w 390"/>
                  <a:gd name="T29" fmla="*/ 100 h 203"/>
                  <a:gd name="T30" fmla="*/ 381 w 390"/>
                  <a:gd name="T31" fmla="*/ 75 h 203"/>
                  <a:gd name="T32" fmla="*/ 376 w 390"/>
                  <a:gd name="T33" fmla="*/ 50 h 203"/>
                  <a:gd name="T34" fmla="*/ 371 w 390"/>
                  <a:gd name="T35" fmla="*/ 24 h 203"/>
                  <a:gd name="T36" fmla="*/ 363 w 390"/>
                  <a:gd name="T37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203">
                    <a:moveTo>
                      <a:pt x="363" y="0"/>
                    </a:moveTo>
                    <a:lnTo>
                      <a:pt x="26" y="0"/>
                    </a:lnTo>
                    <a:lnTo>
                      <a:pt x="18" y="24"/>
                    </a:lnTo>
                    <a:lnTo>
                      <a:pt x="13" y="50"/>
                    </a:lnTo>
                    <a:lnTo>
                      <a:pt x="9" y="75"/>
                    </a:lnTo>
                    <a:lnTo>
                      <a:pt x="4" y="100"/>
                    </a:lnTo>
                    <a:lnTo>
                      <a:pt x="2" y="126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0" y="203"/>
                    </a:lnTo>
                    <a:lnTo>
                      <a:pt x="390" y="203"/>
                    </a:lnTo>
                    <a:lnTo>
                      <a:pt x="390" y="176"/>
                    </a:lnTo>
                    <a:lnTo>
                      <a:pt x="390" y="151"/>
                    </a:lnTo>
                    <a:lnTo>
                      <a:pt x="387" y="126"/>
                    </a:lnTo>
                    <a:lnTo>
                      <a:pt x="385" y="100"/>
                    </a:lnTo>
                    <a:lnTo>
                      <a:pt x="381" y="75"/>
                    </a:lnTo>
                    <a:lnTo>
                      <a:pt x="376" y="50"/>
                    </a:lnTo>
                    <a:lnTo>
                      <a:pt x="371" y="24"/>
                    </a:lnTo>
                    <a:lnTo>
                      <a:pt x="3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3" name="Freeform 2608">
                <a:extLst>
                  <a:ext uri="{FF2B5EF4-FFF2-40B4-BE49-F238E27FC236}">
                    <a16:creationId xmlns:a16="http://schemas.microsoft.com/office/drawing/2014/main" id="{230BD595-0911-4A9C-AC0E-BF93A4A714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99888" y="5230813"/>
                <a:ext cx="87313" cy="63500"/>
              </a:xfrm>
              <a:custGeom>
                <a:avLst/>
                <a:gdLst>
                  <a:gd name="T0" fmla="*/ 0 w 274"/>
                  <a:gd name="T1" fmla="*/ 202 h 202"/>
                  <a:gd name="T2" fmla="*/ 209 w 274"/>
                  <a:gd name="T3" fmla="*/ 202 h 202"/>
                  <a:gd name="T4" fmla="*/ 222 w 274"/>
                  <a:gd name="T5" fmla="*/ 180 h 202"/>
                  <a:gd name="T6" fmla="*/ 233 w 274"/>
                  <a:gd name="T7" fmla="*/ 156 h 202"/>
                  <a:gd name="T8" fmla="*/ 244 w 274"/>
                  <a:gd name="T9" fmla="*/ 131 h 202"/>
                  <a:gd name="T10" fmla="*/ 253 w 274"/>
                  <a:gd name="T11" fmla="*/ 106 h 202"/>
                  <a:gd name="T12" fmla="*/ 261 w 274"/>
                  <a:gd name="T13" fmla="*/ 81 h 202"/>
                  <a:gd name="T14" fmla="*/ 266 w 274"/>
                  <a:gd name="T15" fmla="*/ 54 h 202"/>
                  <a:gd name="T16" fmla="*/ 271 w 274"/>
                  <a:gd name="T17" fmla="*/ 28 h 202"/>
                  <a:gd name="T18" fmla="*/ 274 w 274"/>
                  <a:gd name="T19" fmla="*/ 0 h 202"/>
                  <a:gd name="T20" fmla="*/ 45 w 274"/>
                  <a:gd name="T21" fmla="*/ 0 h 202"/>
                  <a:gd name="T22" fmla="*/ 43 w 274"/>
                  <a:gd name="T23" fmla="*/ 26 h 202"/>
                  <a:gd name="T24" fmla="*/ 39 w 274"/>
                  <a:gd name="T25" fmla="*/ 50 h 202"/>
                  <a:gd name="T26" fmla="*/ 35 w 274"/>
                  <a:gd name="T27" fmla="*/ 75 h 202"/>
                  <a:gd name="T28" fmla="*/ 29 w 274"/>
                  <a:gd name="T29" fmla="*/ 101 h 202"/>
                  <a:gd name="T30" fmla="*/ 24 w 274"/>
                  <a:gd name="T31" fmla="*/ 126 h 202"/>
                  <a:gd name="T32" fmla="*/ 16 w 274"/>
                  <a:gd name="T33" fmla="*/ 151 h 202"/>
                  <a:gd name="T34" fmla="*/ 9 w 274"/>
                  <a:gd name="T35" fmla="*/ 177 h 202"/>
                  <a:gd name="T36" fmla="*/ 0 w 274"/>
                  <a:gd name="T37" fmla="*/ 202 h 202"/>
                  <a:gd name="T38" fmla="*/ 0 w 274"/>
                  <a:gd name="T3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74" h="202">
                    <a:moveTo>
                      <a:pt x="0" y="202"/>
                    </a:moveTo>
                    <a:lnTo>
                      <a:pt x="209" y="202"/>
                    </a:lnTo>
                    <a:lnTo>
                      <a:pt x="222" y="180"/>
                    </a:lnTo>
                    <a:lnTo>
                      <a:pt x="233" y="156"/>
                    </a:lnTo>
                    <a:lnTo>
                      <a:pt x="244" y="131"/>
                    </a:lnTo>
                    <a:lnTo>
                      <a:pt x="253" y="106"/>
                    </a:lnTo>
                    <a:lnTo>
                      <a:pt x="261" y="81"/>
                    </a:lnTo>
                    <a:lnTo>
                      <a:pt x="266" y="54"/>
                    </a:lnTo>
                    <a:lnTo>
                      <a:pt x="271" y="28"/>
                    </a:lnTo>
                    <a:lnTo>
                      <a:pt x="274" y="0"/>
                    </a:lnTo>
                    <a:lnTo>
                      <a:pt x="45" y="0"/>
                    </a:lnTo>
                    <a:lnTo>
                      <a:pt x="43" y="26"/>
                    </a:lnTo>
                    <a:lnTo>
                      <a:pt x="39" y="50"/>
                    </a:lnTo>
                    <a:lnTo>
                      <a:pt x="35" y="75"/>
                    </a:lnTo>
                    <a:lnTo>
                      <a:pt x="29" y="101"/>
                    </a:lnTo>
                    <a:lnTo>
                      <a:pt x="24" y="126"/>
                    </a:lnTo>
                    <a:lnTo>
                      <a:pt x="16" y="151"/>
                    </a:lnTo>
                    <a:lnTo>
                      <a:pt x="9" y="177"/>
                    </a:lnTo>
                    <a:lnTo>
                      <a:pt x="0" y="202"/>
                    </a:lnTo>
                    <a:lnTo>
                      <a:pt x="0" y="2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4" name="Freeform 2609">
                <a:extLst>
                  <a:ext uri="{FF2B5EF4-FFF2-40B4-BE49-F238E27FC236}">
                    <a16:creationId xmlns:a16="http://schemas.microsoft.com/office/drawing/2014/main" id="{14401423-01AC-4325-9859-E6B76C683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03050" y="5303838"/>
                <a:ext cx="82550" cy="60325"/>
              </a:xfrm>
              <a:custGeom>
                <a:avLst/>
                <a:gdLst>
                  <a:gd name="T0" fmla="*/ 0 w 262"/>
                  <a:gd name="T1" fmla="*/ 0 h 186"/>
                  <a:gd name="T2" fmla="*/ 10 w 262"/>
                  <a:gd name="T3" fmla="*/ 23 h 186"/>
                  <a:gd name="T4" fmla="*/ 21 w 262"/>
                  <a:gd name="T5" fmla="*/ 46 h 186"/>
                  <a:gd name="T6" fmla="*/ 33 w 262"/>
                  <a:gd name="T7" fmla="*/ 69 h 186"/>
                  <a:gd name="T8" fmla="*/ 46 w 262"/>
                  <a:gd name="T9" fmla="*/ 92 h 186"/>
                  <a:gd name="T10" fmla="*/ 60 w 262"/>
                  <a:gd name="T11" fmla="*/ 115 h 186"/>
                  <a:gd name="T12" fmla="*/ 75 w 262"/>
                  <a:gd name="T13" fmla="*/ 140 h 186"/>
                  <a:gd name="T14" fmla="*/ 90 w 262"/>
                  <a:gd name="T15" fmla="*/ 163 h 186"/>
                  <a:gd name="T16" fmla="*/ 106 w 262"/>
                  <a:gd name="T17" fmla="*/ 186 h 186"/>
                  <a:gd name="T18" fmla="*/ 117 w 262"/>
                  <a:gd name="T19" fmla="*/ 186 h 186"/>
                  <a:gd name="T20" fmla="*/ 130 w 262"/>
                  <a:gd name="T21" fmla="*/ 186 h 186"/>
                  <a:gd name="T22" fmla="*/ 143 w 262"/>
                  <a:gd name="T23" fmla="*/ 186 h 186"/>
                  <a:gd name="T24" fmla="*/ 155 w 262"/>
                  <a:gd name="T25" fmla="*/ 186 h 186"/>
                  <a:gd name="T26" fmla="*/ 171 w 262"/>
                  <a:gd name="T27" fmla="*/ 163 h 186"/>
                  <a:gd name="T28" fmla="*/ 187 w 262"/>
                  <a:gd name="T29" fmla="*/ 138 h 186"/>
                  <a:gd name="T30" fmla="*/ 201 w 262"/>
                  <a:gd name="T31" fmla="*/ 115 h 186"/>
                  <a:gd name="T32" fmla="*/ 215 w 262"/>
                  <a:gd name="T33" fmla="*/ 92 h 186"/>
                  <a:gd name="T34" fmla="*/ 229 w 262"/>
                  <a:gd name="T35" fmla="*/ 69 h 186"/>
                  <a:gd name="T36" fmla="*/ 241 w 262"/>
                  <a:gd name="T37" fmla="*/ 46 h 186"/>
                  <a:gd name="T38" fmla="*/ 252 w 262"/>
                  <a:gd name="T39" fmla="*/ 23 h 186"/>
                  <a:gd name="T40" fmla="*/ 262 w 262"/>
                  <a:gd name="T41" fmla="*/ 0 h 186"/>
                  <a:gd name="T42" fmla="*/ 0 w 262"/>
                  <a:gd name="T4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2" h="186">
                    <a:moveTo>
                      <a:pt x="0" y="0"/>
                    </a:moveTo>
                    <a:lnTo>
                      <a:pt x="10" y="23"/>
                    </a:lnTo>
                    <a:lnTo>
                      <a:pt x="21" y="46"/>
                    </a:lnTo>
                    <a:lnTo>
                      <a:pt x="33" y="69"/>
                    </a:lnTo>
                    <a:lnTo>
                      <a:pt x="46" y="92"/>
                    </a:lnTo>
                    <a:lnTo>
                      <a:pt x="60" y="115"/>
                    </a:lnTo>
                    <a:lnTo>
                      <a:pt x="75" y="140"/>
                    </a:lnTo>
                    <a:lnTo>
                      <a:pt x="90" y="163"/>
                    </a:lnTo>
                    <a:lnTo>
                      <a:pt x="106" y="186"/>
                    </a:lnTo>
                    <a:lnTo>
                      <a:pt x="117" y="186"/>
                    </a:lnTo>
                    <a:lnTo>
                      <a:pt x="130" y="186"/>
                    </a:lnTo>
                    <a:lnTo>
                      <a:pt x="143" y="186"/>
                    </a:lnTo>
                    <a:lnTo>
                      <a:pt x="155" y="186"/>
                    </a:lnTo>
                    <a:lnTo>
                      <a:pt x="171" y="163"/>
                    </a:lnTo>
                    <a:lnTo>
                      <a:pt x="187" y="138"/>
                    </a:lnTo>
                    <a:lnTo>
                      <a:pt x="201" y="115"/>
                    </a:lnTo>
                    <a:lnTo>
                      <a:pt x="215" y="92"/>
                    </a:lnTo>
                    <a:lnTo>
                      <a:pt x="229" y="69"/>
                    </a:lnTo>
                    <a:lnTo>
                      <a:pt x="241" y="46"/>
                    </a:lnTo>
                    <a:lnTo>
                      <a:pt x="252" y="23"/>
                    </a:lnTo>
                    <a:lnTo>
                      <a:pt x="26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5" name="Freeform 2610">
                <a:extLst>
                  <a:ext uri="{FF2B5EF4-FFF2-40B4-BE49-F238E27FC236}">
                    <a16:creationId xmlns:a16="http://schemas.microsoft.com/office/drawing/2014/main" id="{56262295-5745-4211-B655-9A1CEDBDE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93525" y="5076825"/>
                <a:ext cx="101600" cy="69850"/>
              </a:xfrm>
              <a:custGeom>
                <a:avLst/>
                <a:gdLst>
                  <a:gd name="T0" fmla="*/ 317 w 317"/>
                  <a:gd name="T1" fmla="*/ 220 h 220"/>
                  <a:gd name="T2" fmla="*/ 306 w 317"/>
                  <a:gd name="T3" fmla="*/ 192 h 220"/>
                  <a:gd name="T4" fmla="*/ 294 w 317"/>
                  <a:gd name="T5" fmla="*/ 163 h 220"/>
                  <a:gd name="T6" fmla="*/ 280 w 317"/>
                  <a:gd name="T7" fmla="*/ 136 h 220"/>
                  <a:gd name="T8" fmla="*/ 264 w 317"/>
                  <a:gd name="T9" fmla="*/ 108 h 220"/>
                  <a:gd name="T10" fmla="*/ 247 w 317"/>
                  <a:gd name="T11" fmla="*/ 81 h 220"/>
                  <a:gd name="T12" fmla="*/ 228 w 317"/>
                  <a:gd name="T13" fmla="*/ 54 h 220"/>
                  <a:gd name="T14" fmla="*/ 208 w 317"/>
                  <a:gd name="T15" fmla="*/ 28 h 220"/>
                  <a:gd name="T16" fmla="*/ 187 w 317"/>
                  <a:gd name="T17" fmla="*/ 1 h 220"/>
                  <a:gd name="T18" fmla="*/ 173 w 317"/>
                  <a:gd name="T19" fmla="*/ 0 h 220"/>
                  <a:gd name="T20" fmla="*/ 159 w 317"/>
                  <a:gd name="T21" fmla="*/ 0 h 220"/>
                  <a:gd name="T22" fmla="*/ 149 w 317"/>
                  <a:gd name="T23" fmla="*/ 0 h 220"/>
                  <a:gd name="T24" fmla="*/ 139 w 317"/>
                  <a:gd name="T25" fmla="*/ 0 h 220"/>
                  <a:gd name="T26" fmla="*/ 134 w 317"/>
                  <a:gd name="T27" fmla="*/ 1 h 220"/>
                  <a:gd name="T28" fmla="*/ 130 w 317"/>
                  <a:gd name="T29" fmla="*/ 1 h 220"/>
                  <a:gd name="T30" fmla="*/ 109 w 317"/>
                  <a:gd name="T31" fmla="*/ 28 h 220"/>
                  <a:gd name="T32" fmla="*/ 89 w 317"/>
                  <a:gd name="T33" fmla="*/ 54 h 220"/>
                  <a:gd name="T34" fmla="*/ 71 w 317"/>
                  <a:gd name="T35" fmla="*/ 81 h 220"/>
                  <a:gd name="T36" fmla="*/ 53 w 317"/>
                  <a:gd name="T37" fmla="*/ 108 h 220"/>
                  <a:gd name="T38" fmla="*/ 38 w 317"/>
                  <a:gd name="T39" fmla="*/ 136 h 220"/>
                  <a:gd name="T40" fmla="*/ 23 w 317"/>
                  <a:gd name="T41" fmla="*/ 163 h 220"/>
                  <a:gd name="T42" fmla="*/ 11 w 317"/>
                  <a:gd name="T43" fmla="*/ 192 h 220"/>
                  <a:gd name="T44" fmla="*/ 0 w 317"/>
                  <a:gd name="T45" fmla="*/ 220 h 220"/>
                  <a:gd name="T46" fmla="*/ 317 w 317"/>
                  <a:gd name="T47" fmla="*/ 22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7" h="220">
                    <a:moveTo>
                      <a:pt x="317" y="220"/>
                    </a:moveTo>
                    <a:lnTo>
                      <a:pt x="306" y="192"/>
                    </a:lnTo>
                    <a:lnTo>
                      <a:pt x="294" y="163"/>
                    </a:lnTo>
                    <a:lnTo>
                      <a:pt x="280" y="136"/>
                    </a:lnTo>
                    <a:lnTo>
                      <a:pt x="264" y="108"/>
                    </a:lnTo>
                    <a:lnTo>
                      <a:pt x="247" y="81"/>
                    </a:lnTo>
                    <a:lnTo>
                      <a:pt x="228" y="54"/>
                    </a:lnTo>
                    <a:lnTo>
                      <a:pt x="208" y="28"/>
                    </a:lnTo>
                    <a:lnTo>
                      <a:pt x="187" y="1"/>
                    </a:lnTo>
                    <a:lnTo>
                      <a:pt x="173" y="0"/>
                    </a:lnTo>
                    <a:lnTo>
                      <a:pt x="159" y="0"/>
                    </a:lnTo>
                    <a:lnTo>
                      <a:pt x="149" y="0"/>
                    </a:lnTo>
                    <a:lnTo>
                      <a:pt x="139" y="0"/>
                    </a:lnTo>
                    <a:lnTo>
                      <a:pt x="134" y="1"/>
                    </a:lnTo>
                    <a:lnTo>
                      <a:pt x="130" y="1"/>
                    </a:lnTo>
                    <a:lnTo>
                      <a:pt x="109" y="28"/>
                    </a:lnTo>
                    <a:lnTo>
                      <a:pt x="89" y="54"/>
                    </a:lnTo>
                    <a:lnTo>
                      <a:pt x="71" y="81"/>
                    </a:lnTo>
                    <a:lnTo>
                      <a:pt x="53" y="108"/>
                    </a:lnTo>
                    <a:lnTo>
                      <a:pt x="38" y="136"/>
                    </a:lnTo>
                    <a:lnTo>
                      <a:pt x="23" y="163"/>
                    </a:lnTo>
                    <a:lnTo>
                      <a:pt x="11" y="192"/>
                    </a:lnTo>
                    <a:lnTo>
                      <a:pt x="0" y="220"/>
                    </a:lnTo>
                    <a:lnTo>
                      <a:pt x="317" y="2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6" name="Freeform 2611">
                <a:extLst>
                  <a:ext uri="{FF2B5EF4-FFF2-40B4-BE49-F238E27FC236}">
                    <a16:creationId xmlns:a16="http://schemas.microsoft.com/office/drawing/2014/main" id="{2349522D-33B6-41BE-A30E-C1CC27E73B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6550" y="5080000"/>
                <a:ext cx="100013" cy="66675"/>
              </a:xfrm>
              <a:custGeom>
                <a:avLst/>
                <a:gdLst>
                  <a:gd name="T0" fmla="*/ 316 w 316"/>
                  <a:gd name="T1" fmla="*/ 214 h 214"/>
                  <a:gd name="T2" fmla="*/ 303 w 316"/>
                  <a:gd name="T3" fmla="*/ 193 h 214"/>
                  <a:gd name="T4" fmla="*/ 289 w 316"/>
                  <a:gd name="T5" fmla="*/ 174 h 214"/>
                  <a:gd name="T6" fmla="*/ 273 w 316"/>
                  <a:gd name="T7" fmla="*/ 155 h 214"/>
                  <a:gd name="T8" fmla="*/ 257 w 316"/>
                  <a:gd name="T9" fmla="*/ 136 h 214"/>
                  <a:gd name="T10" fmla="*/ 240 w 316"/>
                  <a:gd name="T11" fmla="*/ 119 h 214"/>
                  <a:gd name="T12" fmla="*/ 222 w 316"/>
                  <a:gd name="T13" fmla="*/ 103 h 214"/>
                  <a:gd name="T14" fmla="*/ 203 w 316"/>
                  <a:gd name="T15" fmla="*/ 88 h 214"/>
                  <a:gd name="T16" fmla="*/ 183 w 316"/>
                  <a:gd name="T17" fmla="*/ 73 h 214"/>
                  <a:gd name="T18" fmla="*/ 162 w 316"/>
                  <a:gd name="T19" fmla="*/ 59 h 214"/>
                  <a:gd name="T20" fmla="*/ 141 w 316"/>
                  <a:gd name="T21" fmla="*/ 47 h 214"/>
                  <a:gd name="T22" fmla="*/ 119 w 316"/>
                  <a:gd name="T23" fmla="*/ 36 h 214"/>
                  <a:gd name="T24" fmla="*/ 96 w 316"/>
                  <a:gd name="T25" fmla="*/ 26 h 214"/>
                  <a:gd name="T26" fmla="*/ 73 w 316"/>
                  <a:gd name="T27" fmla="*/ 18 h 214"/>
                  <a:gd name="T28" fmla="*/ 49 w 316"/>
                  <a:gd name="T29" fmla="*/ 11 h 214"/>
                  <a:gd name="T30" fmla="*/ 24 w 316"/>
                  <a:gd name="T31" fmla="*/ 4 h 214"/>
                  <a:gd name="T32" fmla="*/ 0 w 316"/>
                  <a:gd name="T33" fmla="*/ 0 h 214"/>
                  <a:gd name="T34" fmla="*/ 19 w 316"/>
                  <a:gd name="T35" fmla="*/ 25 h 214"/>
                  <a:gd name="T36" fmla="*/ 38 w 316"/>
                  <a:gd name="T37" fmla="*/ 51 h 214"/>
                  <a:gd name="T38" fmla="*/ 54 w 316"/>
                  <a:gd name="T39" fmla="*/ 78 h 214"/>
                  <a:gd name="T40" fmla="*/ 70 w 316"/>
                  <a:gd name="T41" fmla="*/ 104 h 214"/>
                  <a:gd name="T42" fmla="*/ 84 w 316"/>
                  <a:gd name="T43" fmla="*/ 131 h 214"/>
                  <a:gd name="T44" fmla="*/ 96 w 316"/>
                  <a:gd name="T45" fmla="*/ 158 h 214"/>
                  <a:gd name="T46" fmla="*/ 108 w 316"/>
                  <a:gd name="T47" fmla="*/ 186 h 214"/>
                  <a:gd name="T48" fmla="*/ 118 w 316"/>
                  <a:gd name="T49" fmla="*/ 214 h 214"/>
                  <a:gd name="T50" fmla="*/ 316 w 316"/>
                  <a:gd name="T51" fmla="*/ 214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16" h="214">
                    <a:moveTo>
                      <a:pt x="316" y="214"/>
                    </a:moveTo>
                    <a:lnTo>
                      <a:pt x="303" y="193"/>
                    </a:lnTo>
                    <a:lnTo>
                      <a:pt x="289" y="174"/>
                    </a:lnTo>
                    <a:lnTo>
                      <a:pt x="273" y="155"/>
                    </a:lnTo>
                    <a:lnTo>
                      <a:pt x="257" y="136"/>
                    </a:lnTo>
                    <a:lnTo>
                      <a:pt x="240" y="119"/>
                    </a:lnTo>
                    <a:lnTo>
                      <a:pt x="222" y="103"/>
                    </a:lnTo>
                    <a:lnTo>
                      <a:pt x="203" y="88"/>
                    </a:lnTo>
                    <a:lnTo>
                      <a:pt x="183" y="73"/>
                    </a:lnTo>
                    <a:lnTo>
                      <a:pt x="162" y="59"/>
                    </a:lnTo>
                    <a:lnTo>
                      <a:pt x="141" y="47"/>
                    </a:lnTo>
                    <a:lnTo>
                      <a:pt x="119" y="36"/>
                    </a:lnTo>
                    <a:lnTo>
                      <a:pt x="96" y="26"/>
                    </a:lnTo>
                    <a:lnTo>
                      <a:pt x="73" y="18"/>
                    </a:lnTo>
                    <a:lnTo>
                      <a:pt x="49" y="11"/>
                    </a:lnTo>
                    <a:lnTo>
                      <a:pt x="24" y="4"/>
                    </a:lnTo>
                    <a:lnTo>
                      <a:pt x="0" y="0"/>
                    </a:lnTo>
                    <a:lnTo>
                      <a:pt x="19" y="25"/>
                    </a:lnTo>
                    <a:lnTo>
                      <a:pt x="38" y="51"/>
                    </a:lnTo>
                    <a:lnTo>
                      <a:pt x="54" y="78"/>
                    </a:lnTo>
                    <a:lnTo>
                      <a:pt x="70" y="104"/>
                    </a:lnTo>
                    <a:lnTo>
                      <a:pt x="84" y="131"/>
                    </a:lnTo>
                    <a:lnTo>
                      <a:pt x="96" y="158"/>
                    </a:lnTo>
                    <a:lnTo>
                      <a:pt x="108" y="186"/>
                    </a:lnTo>
                    <a:lnTo>
                      <a:pt x="118" y="214"/>
                    </a:lnTo>
                    <a:lnTo>
                      <a:pt x="316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7" name="Freeform 2612">
                <a:extLst>
                  <a:ext uri="{FF2B5EF4-FFF2-40B4-BE49-F238E27FC236}">
                    <a16:creationId xmlns:a16="http://schemas.microsoft.com/office/drawing/2014/main" id="{E22B6C94-1EF1-409F-8E17-7CE3A3811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07825" y="5156200"/>
                <a:ext cx="79375" cy="65088"/>
              </a:xfrm>
              <a:custGeom>
                <a:avLst/>
                <a:gdLst>
                  <a:gd name="T0" fmla="*/ 205 w 252"/>
                  <a:gd name="T1" fmla="*/ 0 h 203"/>
                  <a:gd name="T2" fmla="*/ 0 w 252"/>
                  <a:gd name="T3" fmla="*/ 0 h 203"/>
                  <a:gd name="T4" fmla="*/ 6 w 252"/>
                  <a:gd name="T5" fmla="*/ 24 h 203"/>
                  <a:gd name="T6" fmla="*/ 12 w 252"/>
                  <a:gd name="T7" fmla="*/ 50 h 203"/>
                  <a:gd name="T8" fmla="*/ 16 w 252"/>
                  <a:gd name="T9" fmla="*/ 75 h 203"/>
                  <a:gd name="T10" fmla="*/ 20 w 252"/>
                  <a:gd name="T11" fmla="*/ 100 h 203"/>
                  <a:gd name="T12" fmla="*/ 23 w 252"/>
                  <a:gd name="T13" fmla="*/ 126 h 203"/>
                  <a:gd name="T14" fmla="*/ 24 w 252"/>
                  <a:gd name="T15" fmla="*/ 151 h 203"/>
                  <a:gd name="T16" fmla="*/ 24 w 252"/>
                  <a:gd name="T17" fmla="*/ 176 h 203"/>
                  <a:gd name="T18" fmla="*/ 24 w 252"/>
                  <a:gd name="T19" fmla="*/ 203 h 203"/>
                  <a:gd name="T20" fmla="*/ 252 w 252"/>
                  <a:gd name="T21" fmla="*/ 203 h 203"/>
                  <a:gd name="T22" fmla="*/ 252 w 252"/>
                  <a:gd name="T23" fmla="*/ 200 h 203"/>
                  <a:gd name="T24" fmla="*/ 252 w 252"/>
                  <a:gd name="T25" fmla="*/ 199 h 203"/>
                  <a:gd name="T26" fmla="*/ 251 w 252"/>
                  <a:gd name="T27" fmla="*/ 173 h 203"/>
                  <a:gd name="T28" fmla="*/ 249 w 252"/>
                  <a:gd name="T29" fmla="*/ 147 h 203"/>
                  <a:gd name="T30" fmla="*/ 245 w 252"/>
                  <a:gd name="T31" fmla="*/ 120 h 203"/>
                  <a:gd name="T32" fmla="*/ 240 w 252"/>
                  <a:gd name="T33" fmla="*/ 95 h 203"/>
                  <a:gd name="T34" fmla="*/ 233 w 252"/>
                  <a:gd name="T35" fmla="*/ 71 h 203"/>
                  <a:gd name="T36" fmla="*/ 226 w 252"/>
                  <a:gd name="T37" fmla="*/ 46 h 203"/>
                  <a:gd name="T38" fmla="*/ 216 w 252"/>
                  <a:gd name="T39" fmla="*/ 23 h 203"/>
                  <a:gd name="T40" fmla="*/ 205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05" y="0"/>
                    </a:moveTo>
                    <a:lnTo>
                      <a:pt x="0" y="0"/>
                    </a:lnTo>
                    <a:lnTo>
                      <a:pt x="6" y="24"/>
                    </a:lnTo>
                    <a:lnTo>
                      <a:pt x="12" y="50"/>
                    </a:lnTo>
                    <a:lnTo>
                      <a:pt x="16" y="75"/>
                    </a:lnTo>
                    <a:lnTo>
                      <a:pt x="20" y="100"/>
                    </a:lnTo>
                    <a:lnTo>
                      <a:pt x="23" y="126"/>
                    </a:lnTo>
                    <a:lnTo>
                      <a:pt x="24" y="151"/>
                    </a:lnTo>
                    <a:lnTo>
                      <a:pt x="24" y="176"/>
                    </a:lnTo>
                    <a:lnTo>
                      <a:pt x="24" y="203"/>
                    </a:lnTo>
                    <a:lnTo>
                      <a:pt x="252" y="203"/>
                    </a:lnTo>
                    <a:lnTo>
                      <a:pt x="252" y="200"/>
                    </a:lnTo>
                    <a:lnTo>
                      <a:pt x="252" y="199"/>
                    </a:lnTo>
                    <a:lnTo>
                      <a:pt x="251" y="173"/>
                    </a:lnTo>
                    <a:lnTo>
                      <a:pt x="249" y="147"/>
                    </a:lnTo>
                    <a:lnTo>
                      <a:pt x="245" y="120"/>
                    </a:lnTo>
                    <a:lnTo>
                      <a:pt x="240" y="95"/>
                    </a:lnTo>
                    <a:lnTo>
                      <a:pt x="233" y="71"/>
                    </a:lnTo>
                    <a:lnTo>
                      <a:pt x="226" y="46"/>
                    </a:lnTo>
                    <a:lnTo>
                      <a:pt x="216" y="23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8" name="Freeform 2613">
                <a:extLst>
                  <a:ext uri="{FF2B5EF4-FFF2-40B4-BE49-F238E27FC236}">
                    <a16:creationId xmlns:a16="http://schemas.microsoft.com/office/drawing/2014/main" id="{4B9D0A33-4425-490E-B4B0-23C7FF2DA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4963" y="5303838"/>
                <a:ext cx="95250" cy="58738"/>
              </a:xfrm>
              <a:custGeom>
                <a:avLst/>
                <a:gdLst>
                  <a:gd name="T0" fmla="*/ 0 w 300"/>
                  <a:gd name="T1" fmla="*/ 181 h 181"/>
                  <a:gd name="T2" fmla="*/ 23 w 300"/>
                  <a:gd name="T3" fmla="*/ 177 h 181"/>
                  <a:gd name="T4" fmla="*/ 45 w 300"/>
                  <a:gd name="T5" fmla="*/ 173 h 181"/>
                  <a:gd name="T6" fmla="*/ 67 w 300"/>
                  <a:gd name="T7" fmla="*/ 166 h 181"/>
                  <a:gd name="T8" fmla="*/ 89 w 300"/>
                  <a:gd name="T9" fmla="*/ 159 h 181"/>
                  <a:gd name="T10" fmla="*/ 110 w 300"/>
                  <a:gd name="T11" fmla="*/ 151 h 181"/>
                  <a:gd name="T12" fmla="*/ 131 w 300"/>
                  <a:gd name="T13" fmla="*/ 142 h 181"/>
                  <a:gd name="T14" fmla="*/ 150 w 300"/>
                  <a:gd name="T15" fmla="*/ 131 h 181"/>
                  <a:gd name="T16" fmla="*/ 169 w 300"/>
                  <a:gd name="T17" fmla="*/ 120 h 181"/>
                  <a:gd name="T18" fmla="*/ 188 w 300"/>
                  <a:gd name="T19" fmla="*/ 108 h 181"/>
                  <a:gd name="T20" fmla="*/ 207 w 300"/>
                  <a:gd name="T21" fmla="*/ 94 h 181"/>
                  <a:gd name="T22" fmla="*/ 224 w 300"/>
                  <a:gd name="T23" fmla="*/ 81 h 181"/>
                  <a:gd name="T24" fmla="*/ 241 w 300"/>
                  <a:gd name="T25" fmla="*/ 66 h 181"/>
                  <a:gd name="T26" fmla="*/ 256 w 300"/>
                  <a:gd name="T27" fmla="*/ 50 h 181"/>
                  <a:gd name="T28" fmla="*/ 271 w 300"/>
                  <a:gd name="T29" fmla="*/ 34 h 181"/>
                  <a:gd name="T30" fmla="*/ 286 w 300"/>
                  <a:gd name="T31" fmla="*/ 17 h 181"/>
                  <a:gd name="T32" fmla="*/ 300 w 300"/>
                  <a:gd name="T33" fmla="*/ 0 h 181"/>
                  <a:gd name="T34" fmla="*/ 99 w 300"/>
                  <a:gd name="T35" fmla="*/ 0 h 181"/>
                  <a:gd name="T36" fmla="*/ 89 w 300"/>
                  <a:gd name="T37" fmla="*/ 23 h 181"/>
                  <a:gd name="T38" fmla="*/ 79 w 300"/>
                  <a:gd name="T39" fmla="*/ 45 h 181"/>
                  <a:gd name="T40" fmla="*/ 68 w 300"/>
                  <a:gd name="T41" fmla="*/ 68 h 181"/>
                  <a:gd name="T42" fmla="*/ 56 w 300"/>
                  <a:gd name="T43" fmla="*/ 91 h 181"/>
                  <a:gd name="T44" fmla="*/ 42 w 300"/>
                  <a:gd name="T45" fmla="*/ 113 h 181"/>
                  <a:gd name="T46" fmla="*/ 29 w 300"/>
                  <a:gd name="T47" fmla="*/ 136 h 181"/>
                  <a:gd name="T48" fmla="*/ 15 w 300"/>
                  <a:gd name="T49" fmla="*/ 159 h 181"/>
                  <a:gd name="T50" fmla="*/ 0 w 300"/>
                  <a:gd name="T51" fmla="*/ 181 h 181"/>
                  <a:gd name="T52" fmla="*/ 0 w 300"/>
                  <a:gd name="T53" fmla="*/ 181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0" h="181">
                    <a:moveTo>
                      <a:pt x="0" y="181"/>
                    </a:moveTo>
                    <a:lnTo>
                      <a:pt x="23" y="177"/>
                    </a:lnTo>
                    <a:lnTo>
                      <a:pt x="45" y="173"/>
                    </a:lnTo>
                    <a:lnTo>
                      <a:pt x="67" y="166"/>
                    </a:lnTo>
                    <a:lnTo>
                      <a:pt x="89" y="159"/>
                    </a:lnTo>
                    <a:lnTo>
                      <a:pt x="110" y="151"/>
                    </a:lnTo>
                    <a:lnTo>
                      <a:pt x="131" y="142"/>
                    </a:lnTo>
                    <a:lnTo>
                      <a:pt x="150" y="131"/>
                    </a:lnTo>
                    <a:lnTo>
                      <a:pt x="169" y="120"/>
                    </a:lnTo>
                    <a:lnTo>
                      <a:pt x="188" y="108"/>
                    </a:lnTo>
                    <a:lnTo>
                      <a:pt x="207" y="94"/>
                    </a:lnTo>
                    <a:lnTo>
                      <a:pt x="224" y="81"/>
                    </a:lnTo>
                    <a:lnTo>
                      <a:pt x="241" y="66"/>
                    </a:lnTo>
                    <a:lnTo>
                      <a:pt x="256" y="50"/>
                    </a:lnTo>
                    <a:lnTo>
                      <a:pt x="271" y="34"/>
                    </a:lnTo>
                    <a:lnTo>
                      <a:pt x="286" y="17"/>
                    </a:lnTo>
                    <a:lnTo>
                      <a:pt x="300" y="0"/>
                    </a:lnTo>
                    <a:lnTo>
                      <a:pt x="99" y="0"/>
                    </a:lnTo>
                    <a:lnTo>
                      <a:pt x="89" y="23"/>
                    </a:lnTo>
                    <a:lnTo>
                      <a:pt x="79" y="45"/>
                    </a:lnTo>
                    <a:lnTo>
                      <a:pt x="68" y="68"/>
                    </a:lnTo>
                    <a:lnTo>
                      <a:pt x="56" y="91"/>
                    </a:lnTo>
                    <a:lnTo>
                      <a:pt x="42" y="113"/>
                    </a:lnTo>
                    <a:lnTo>
                      <a:pt x="29" y="136"/>
                    </a:lnTo>
                    <a:lnTo>
                      <a:pt x="15" y="159"/>
                    </a:lnTo>
                    <a:lnTo>
                      <a:pt x="0" y="181"/>
                    </a:lnTo>
                    <a:lnTo>
                      <a:pt x="0" y="1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59" name="Freeform 2614">
                <a:extLst>
                  <a:ext uri="{FF2B5EF4-FFF2-40B4-BE49-F238E27FC236}">
                    <a16:creationId xmlns:a16="http://schemas.microsoft.com/office/drawing/2014/main" id="{68E4704E-7591-48C8-9BC6-F6BCD4552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8438" y="5303838"/>
                <a:ext cx="95250" cy="58738"/>
              </a:xfrm>
              <a:custGeom>
                <a:avLst/>
                <a:gdLst>
                  <a:gd name="T0" fmla="*/ 0 w 299"/>
                  <a:gd name="T1" fmla="*/ 0 h 181"/>
                  <a:gd name="T2" fmla="*/ 14 w 299"/>
                  <a:gd name="T3" fmla="*/ 17 h 181"/>
                  <a:gd name="T4" fmla="*/ 28 w 299"/>
                  <a:gd name="T5" fmla="*/ 34 h 181"/>
                  <a:gd name="T6" fmla="*/ 43 w 299"/>
                  <a:gd name="T7" fmla="*/ 50 h 181"/>
                  <a:gd name="T8" fmla="*/ 59 w 299"/>
                  <a:gd name="T9" fmla="*/ 66 h 181"/>
                  <a:gd name="T10" fmla="*/ 76 w 299"/>
                  <a:gd name="T11" fmla="*/ 81 h 181"/>
                  <a:gd name="T12" fmla="*/ 93 w 299"/>
                  <a:gd name="T13" fmla="*/ 95 h 181"/>
                  <a:gd name="T14" fmla="*/ 112 w 299"/>
                  <a:gd name="T15" fmla="*/ 108 h 181"/>
                  <a:gd name="T16" fmla="*/ 130 w 299"/>
                  <a:gd name="T17" fmla="*/ 121 h 181"/>
                  <a:gd name="T18" fmla="*/ 149 w 299"/>
                  <a:gd name="T19" fmla="*/ 132 h 181"/>
                  <a:gd name="T20" fmla="*/ 169 w 299"/>
                  <a:gd name="T21" fmla="*/ 142 h 181"/>
                  <a:gd name="T22" fmla="*/ 190 w 299"/>
                  <a:gd name="T23" fmla="*/ 152 h 181"/>
                  <a:gd name="T24" fmla="*/ 211 w 299"/>
                  <a:gd name="T25" fmla="*/ 159 h 181"/>
                  <a:gd name="T26" fmla="*/ 232 w 299"/>
                  <a:gd name="T27" fmla="*/ 167 h 181"/>
                  <a:gd name="T28" fmla="*/ 254 w 299"/>
                  <a:gd name="T29" fmla="*/ 173 h 181"/>
                  <a:gd name="T30" fmla="*/ 276 w 299"/>
                  <a:gd name="T31" fmla="*/ 178 h 181"/>
                  <a:gd name="T32" fmla="*/ 299 w 299"/>
                  <a:gd name="T33" fmla="*/ 181 h 181"/>
                  <a:gd name="T34" fmla="*/ 283 w 299"/>
                  <a:gd name="T35" fmla="*/ 159 h 181"/>
                  <a:gd name="T36" fmla="*/ 269 w 299"/>
                  <a:gd name="T37" fmla="*/ 136 h 181"/>
                  <a:gd name="T38" fmla="*/ 256 w 299"/>
                  <a:gd name="T39" fmla="*/ 113 h 181"/>
                  <a:gd name="T40" fmla="*/ 243 w 299"/>
                  <a:gd name="T41" fmla="*/ 91 h 181"/>
                  <a:gd name="T42" fmla="*/ 231 w 299"/>
                  <a:gd name="T43" fmla="*/ 68 h 181"/>
                  <a:gd name="T44" fmla="*/ 220 w 299"/>
                  <a:gd name="T45" fmla="*/ 45 h 181"/>
                  <a:gd name="T46" fmla="*/ 210 w 299"/>
                  <a:gd name="T47" fmla="*/ 23 h 181"/>
                  <a:gd name="T48" fmla="*/ 200 w 299"/>
                  <a:gd name="T49" fmla="*/ 0 h 181"/>
                  <a:gd name="T50" fmla="*/ 0 w 299"/>
                  <a:gd name="T5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99" h="181">
                    <a:moveTo>
                      <a:pt x="0" y="0"/>
                    </a:moveTo>
                    <a:lnTo>
                      <a:pt x="14" y="17"/>
                    </a:lnTo>
                    <a:lnTo>
                      <a:pt x="28" y="34"/>
                    </a:lnTo>
                    <a:lnTo>
                      <a:pt x="43" y="50"/>
                    </a:lnTo>
                    <a:lnTo>
                      <a:pt x="59" y="66"/>
                    </a:lnTo>
                    <a:lnTo>
                      <a:pt x="76" y="81"/>
                    </a:lnTo>
                    <a:lnTo>
                      <a:pt x="93" y="95"/>
                    </a:lnTo>
                    <a:lnTo>
                      <a:pt x="112" y="108"/>
                    </a:lnTo>
                    <a:lnTo>
                      <a:pt x="130" y="121"/>
                    </a:lnTo>
                    <a:lnTo>
                      <a:pt x="149" y="132"/>
                    </a:lnTo>
                    <a:lnTo>
                      <a:pt x="169" y="142"/>
                    </a:lnTo>
                    <a:lnTo>
                      <a:pt x="190" y="152"/>
                    </a:lnTo>
                    <a:lnTo>
                      <a:pt x="211" y="159"/>
                    </a:lnTo>
                    <a:lnTo>
                      <a:pt x="232" y="167"/>
                    </a:lnTo>
                    <a:lnTo>
                      <a:pt x="254" y="173"/>
                    </a:lnTo>
                    <a:lnTo>
                      <a:pt x="276" y="178"/>
                    </a:lnTo>
                    <a:lnTo>
                      <a:pt x="299" y="181"/>
                    </a:lnTo>
                    <a:lnTo>
                      <a:pt x="283" y="159"/>
                    </a:lnTo>
                    <a:lnTo>
                      <a:pt x="269" y="136"/>
                    </a:lnTo>
                    <a:lnTo>
                      <a:pt x="256" y="113"/>
                    </a:lnTo>
                    <a:lnTo>
                      <a:pt x="243" y="91"/>
                    </a:lnTo>
                    <a:lnTo>
                      <a:pt x="231" y="68"/>
                    </a:lnTo>
                    <a:lnTo>
                      <a:pt x="220" y="45"/>
                    </a:lnTo>
                    <a:lnTo>
                      <a:pt x="210" y="23"/>
                    </a:lnTo>
                    <a:lnTo>
                      <a:pt x="20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0" name="Freeform 2615">
                <a:extLst>
                  <a:ext uri="{FF2B5EF4-FFF2-40B4-BE49-F238E27FC236}">
                    <a16:creationId xmlns:a16="http://schemas.microsoft.com/office/drawing/2014/main" id="{169F9711-978C-4E7D-8218-02EE36C3F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230813"/>
                <a:ext cx="87313" cy="63500"/>
              </a:xfrm>
              <a:custGeom>
                <a:avLst/>
                <a:gdLst>
                  <a:gd name="T0" fmla="*/ 229 w 275"/>
                  <a:gd name="T1" fmla="*/ 0 h 202"/>
                  <a:gd name="T2" fmla="*/ 0 w 275"/>
                  <a:gd name="T3" fmla="*/ 0 h 202"/>
                  <a:gd name="T4" fmla="*/ 4 w 275"/>
                  <a:gd name="T5" fmla="*/ 28 h 202"/>
                  <a:gd name="T6" fmla="*/ 9 w 275"/>
                  <a:gd name="T7" fmla="*/ 54 h 202"/>
                  <a:gd name="T8" fmla="*/ 15 w 275"/>
                  <a:gd name="T9" fmla="*/ 81 h 202"/>
                  <a:gd name="T10" fmla="*/ 22 w 275"/>
                  <a:gd name="T11" fmla="*/ 106 h 202"/>
                  <a:gd name="T12" fmla="*/ 32 w 275"/>
                  <a:gd name="T13" fmla="*/ 131 h 202"/>
                  <a:gd name="T14" fmla="*/ 42 w 275"/>
                  <a:gd name="T15" fmla="*/ 156 h 202"/>
                  <a:gd name="T16" fmla="*/ 54 w 275"/>
                  <a:gd name="T17" fmla="*/ 180 h 202"/>
                  <a:gd name="T18" fmla="*/ 68 w 275"/>
                  <a:gd name="T19" fmla="*/ 202 h 202"/>
                  <a:gd name="T20" fmla="*/ 275 w 275"/>
                  <a:gd name="T21" fmla="*/ 202 h 202"/>
                  <a:gd name="T22" fmla="*/ 266 w 275"/>
                  <a:gd name="T23" fmla="*/ 177 h 202"/>
                  <a:gd name="T24" fmla="*/ 258 w 275"/>
                  <a:gd name="T25" fmla="*/ 151 h 202"/>
                  <a:gd name="T26" fmla="*/ 250 w 275"/>
                  <a:gd name="T27" fmla="*/ 126 h 202"/>
                  <a:gd name="T28" fmla="*/ 245 w 275"/>
                  <a:gd name="T29" fmla="*/ 101 h 202"/>
                  <a:gd name="T30" fmla="*/ 239 w 275"/>
                  <a:gd name="T31" fmla="*/ 75 h 202"/>
                  <a:gd name="T32" fmla="*/ 235 w 275"/>
                  <a:gd name="T33" fmla="*/ 51 h 202"/>
                  <a:gd name="T34" fmla="*/ 232 w 275"/>
                  <a:gd name="T35" fmla="*/ 26 h 202"/>
                  <a:gd name="T36" fmla="*/ 229 w 275"/>
                  <a:gd name="T37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5" h="202">
                    <a:moveTo>
                      <a:pt x="229" y="0"/>
                    </a:moveTo>
                    <a:lnTo>
                      <a:pt x="0" y="0"/>
                    </a:lnTo>
                    <a:lnTo>
                      <a:pt x="4" y="28"/>
                    </a:lnTo>
                    <a:lnTo>
                      <a:pt x="9" y="54"/>
                    </a:lnTo>
                    <a:lnTo>
                      <a:pt x="15" y="81"/>
                    </a:lnTo>
                    <a:lnTo>
                      <a:pt x="22" y="106"/>
                    </a:lnTo>
                    <a:lnTo>
                      <a:pt x="32" y="131"/>
                    </a:lnTo>
                    <a:lnTo>
                      <a:pt x="42" y="156"/>
                    </a:lnTo>
                    <a:lnTo>
                      <a:pt x="54" y="180"/>
                    </a:lnTo>
                    <a:lnTo>
                      <a:pt x="68" y="202"/>
                    </a:lnTo>
                    <a:lnTo>
                      <a:pt x="275" y="202"/>
                    </a:lnTo>
                    <a:lnTo>
                      <a:pt x="266" y="177"/>
                    </a:lnTo>
                    <a:lnTo>
                      <a:pt x="258" y="151"/>
                    </a:lnTo>
                    <a:lnTo>
                      <a:pt x="250" y="126"/>
                    </a:lnTo>
                    <a:lnTo>
                      <a:pt x="245" y="101"/>
                    </a:lnTo>
                    <a:lnTo>
                      <a:pt x="239" y="75"/>
                    </a:lnTo>
                    <a:lnTo>
                      <a:pt x="235" y="51"/>
                    </a:lnTo>
                    <a:lnTo>
                      <a:pt x="232" y="26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1" name="Freeform 2616">
                <a:extLst>
                  <a:ext uri="{FF2B5EF4-FFF2-40B4-BE49-F238E27FC236}">
                    <a16:creationId xmlns:a16="http://schemas.microsoft.com/office/drawing/2014/main" id="{C834D0CA-8DB5-4A27-917E-89875ECBD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01450" y="5156200"/>
                <a:ext cx="79375" cy="65088"/>
              </a:xfrm>
              <a:custGeom>
                <a:avLst/>
                <a:gdLst>
                  <a:gd name="T0" fmla="*/ 252 w 252"/>
                  <a:gd name="T1" fmla="*/ 0 h 203"/>
                  <a:gd name="T2" fmla="*/ 42 w 252"/>
                  <a:gd name="T3" fmla="*/ 0 h 203"/>
                  <a:gd name="T4" fmla="*/ 33 w 252"/>
                  <a:gd name="T5" fmla="*/ 22 h 203"/>
                  <a:gd name="T6" fmla="*/ 25 w 252"/>
                  <a:gd name="T7" fmla="*/ 44 h 203"/>
                  <a:gd name="T8" fmla="*/ 17 w 252"/>
                  <a:gd name="T9" fmla="*/ 67 h 203"/>
                  <a:gd name="T10" fmla="*/ 11 w 252"/>
                  <a:gd name="T11" fmla="*/ 91 h 203"/>
                  <a:gd name="T12" fmla="*/ 6 w 252"/>
                  <a:gd name="T13" fmla="*/ 116 h 203"/>
                  <a:gd name="T14" fmla="*/ 3 w 252"/>
                  <a:gd name="T15" fmla="*/ 140 h 203"/>
                  <a:gd name="T16" fmla="*/ 0 w 252"/>
                  <a:gd name="T17" fmla="*/ 165 h 203"/>
                  <a:gd name="T18" fmla="*/ 0 w 252"/>
                  <a:gd name="T19" fmla="*/ 192 h 203"/>
                  <a:gd name="T20" fmla="*/ 0 w 252"/>
                  <a:gd name="T21" fmla="*/ 197 h 203"/>
                  <a:gd name="T22" fmla="*/ 0 w 252"/>
                  <a:gd name="T23" fmla="*/ 203 h 203"/>
                  <a:gd name="T24" fmla="*/ 228 w 252"/>
                  <a:gd name="T25" fmla="*/ 203 h 203"/>
                  <a:gd name="T26" fmla="*/ 228 w 252"/>
                  <a:gd name="T27" fmla="*/ 176 h 203"/>
                  <a:gd name="T28" fmla="*/ 228 w 252"/>
                  <a:gd name="T29" fmla="*/ 151 h 203"/>
                  <a:gd name="T30" fmla="*/ 229 w 252"/>
                  <a:gd name="T31" fmla="*/ 126 h 203"/>
                  <a:gd name="T32" fmla="*/ 233 w 252"/>
                  <a:gd name="T33" fmla="*/ 100 h 203"/>
                  <a:gd name="T34" fmla="*/ 236 w 252"/>
                  <a:gd name="T35" fmla="*/ 75 h 203"/>
                  <a:gd name="T36" fmla="*/ 240 w 252"/>
                  <a:gd name="T37" fmla="*/ 50 h 203"/>
                  <a:gd name="T38" fmla="*/ 246 w 252"/>
                  <a:gd name="T39" fmla="*/ 24 h 203"/>
                  <a:gd name="T40" fmla="*/ 252 w 252"/>
                  <a:gd name="T41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2" h="203">
                    <a:moveTo>
                      <a:pt x="252" y="0"/>
                    </a:moveTo>
                    <a:lnTo>
                      <a:pt x="42" y="0"/>
                    </a:lnTo>
                    <a:lnTo>
                      <a:pt x="33" y="22"/>
                    </a:lnTo>
                    <a:lnTo>
                      <a:pt x="25" y="44"/>
                    </a:lnTo>
                    <a:lnTo>
                      <a:pt x="17" y="67"/>
                    </a:lnTo>
                    <a:lnTo>
                      <a:pt x="11" y="91"/>
                    </a:lnTo>
                    <a:lnTo>
                      <a:pt x="6" y="116"/>
                    </a:lnTo>
                    <a:lnTo>
                      <a:pt x="3" y="140"/>
                    </a:lnTo>
                    <a:lnTo>
                      <a:pt x="0" y="165"/>
                    </a:lnTo>
                    <a:lnTo>
                      <a:pt x="0" y="192"/>
                    </a:lnTo>
                    <a:lnTo>
                      <a:pt x="0" y="197"/>
                    </a:lnTo>
                    <a:lnTo>
                      <a:pt x="0" y="203"/>
                    </a:lnTo>
                    <a:lnTo>
                      <a:pt x="228" y="203"/>
                    </a:lnTo>
                    <a:lnTo>
                      <a:pt x="228" y="176"/>
                    </a:lnTo>
                    <a:lnTo>
                      <a:pt x="228" y="151"/>
                    </a:lnTo>
                    <a:lnTo>
                      <a:pt x="229" y="126"/>
                    </a:lnTo>
                    <a:lnTo>
                      <a:pt x="233" y="100"/>
                    </a:lnTo>
                    <a:lnTo>
                      <a:pt x="236" y="75"/>
                    </a:lnTo>
                    <a:lnTo>
                      <a:pt x="240" y="50"/>
                    </a:lnTo>
                    <a:lnTo>
                      <a:pt x="246" y="24"/>
                    </a:lnTo>
                    <a:lnTo>
                      <a:pt x="2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  <p:sp>
            <p:nvSpPr>
              <p:cNvPr id="162" name="Freeform 2617">
                <a:extLst>
                  <a:ext uri="{FF2B5EF4-FFF2-40B4-BE49-F238E27FC236}">
                    <a16:creationId xmlns:a16="http://schemas.microsoft.com/office/drawing/2014/main" id="{C3E11A7B-820E-4D3E-A1D4-02147B1D14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0" y="5080000"/>
                <a:ext cx="101600" cy="66675"/>
              </a:xfrm>
              <a:custGeom>
                <a:avLst/>
                <a:gdLst>
                  <a:gd name="T0" fmla="*/ 321 w 321"/>
                  <a:gd name="T1" fmla="*/ 0 h 214"/>
                  <a:gd name="T2" fmla="*/ 295 w 321"/>
                  <a:gd name="T3" fmla="*/ 4 h 214"/>
                  <a:gd name="T4" fmla="*/ 269 w 321"/>
                  <a:gd name="T5" fmla="*/ 10 h 214"/>
                  <a:gd name="T6" fmla="*/ 245 w 321"/>
                  <a:gd name="T7" fmla="*/ 17 h 214"/>
                  <a:gd name="T8" fmla="*/ 221 w 321"/>
                  <a:gd name="T9" fmla="*/ 26 h 214"/>
                  <a:gd name="T10" fmla="*/ 198 w 321"/>
                  <a:gd name="T11" fmla="*/ 36 h 214"/>
                  <a:gd name="T12" fmla="*/ 175 w 321"/>
                  <a:gd name="T13" fmla="*/ 46 h 214"/>
                  <a:gd name="T14" fmla="*/ 153 w 321"/>
                  <a:gd name="T15" fmla="*/ 59 h 214"/>
                  <a:gd name="T16" fmla="*/ 132 w 321"/>
                  <a:gd name="T17" fmla="*/ 72 h 214"/>
                  <a:gd name="T18" fmla="*/ 112 w 321"/>
                  <a:gd name="T19" fmla="*/ 87 h 214"/>
                  <a:gd name="T20" fmla="*/ 93 w 321"/>
                  <a:gd name="T21" fmla="*/ 102 h 214"/>
                  <a:gd name="T22" fmla="*/ 75 w 321"/>
                  <a:gd name="T23" fmla="*/ 119 h 214"/>
                  <a:gd name="T24" fmla="*/ 58 w 321"/>
                  <a:gd name="T25" fmla="*/ 135 h 214"/>
                  <a:gd name="T26" fmla="*/ 42 w 321"/>
                  <a:gd name="T27" fmla="*/ 154 h 214"/>
                  <a:gd name="T28" fmla="*/ 26 w 321"/>
                  <a:gd name="T29" fmla="*/ 174 h 214"/>
                  <a:gd name="T30" fmla="*/ 12 w 321"/>
                  <a:gd name="T31" fmla="*/ 193 h 214"/>
                  <a:gd name="T32" fmla="*/ 0 w 321"/>
                  <a:gd name="T33" fmla="*/ 214 h 214"/>
                  <a:gd name="T34" fmla="*/ 202 w 321"/>
                  <a:gd name="T35" fmla="*/ 214 h 214"/>
                  <a:gd name="T36" fmla="*/ 213 w 321"/>
                  <a:gd name="T37" fmla="*/ 186 h 214"/>
                  <a:gd name="T38" fmla="*/ 224 w 321"/>
                  <a:gd name="T39" fmla="*/ 158 h 214"/>
                  <a:gd name="T40" fmla="*/ 238 w 321"/>
                  <a:gd name="T41" fmla="*/ 131 h 214"/>
                  <a:gd name="T42" fmla="*/ 251 w 321"/>
                  <a:gd name="T43" fmla="*/ 104 h 214"/>
                  <a:gd name="T44" fmla="*/ 266 w 321"/>
                  <a:gd name="T45" fmla="*/ 77 h 214"/>
                  <a:gd name="T46" fmla="*/ 284 w 321"/>
                  <a:gd name="T47" fmla="*/ 50 h 214"/>
                  <a:gd name="T48" fmla="*/ 301 w 321"/>
                  <a:gd name="T49" fmla="*/ 25 h 214"/>
                  <a:gd name="T50" fmla="*/ 321 w 321"/>
                  <a:gd name="T51" fmla="*/ 0 h 214"/>
                  <a:gd name="T52" fmla="*/ 321 w 321"/>
                  <a:gd name="T53" fmla="*/ 0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1" h="214">
                    <a:moveTo>
                      <a:pt x="321" y="0"/>
                    </a:moveTo>
                    <a:lnTo>
                      <a:pt x="295" y="4"/>
                    </a:lnTo>
                    <a:lnTo>
                      <a:pt x="269" y="10"/>
                    </a:lnTo>
                    <a:lnTo>
                      <a:pt x="245" y="17"/>
                    </a:lnTo>
                    <a:lnTo>
                      <a:pt x="221" y="26"/>
                    </a:lnTo>
                    <a:lnTo>
                      <a:pt x="198" y="36"/>
                    </a:lnTo>
                    <a:lnTo>
                      <a:pt x="175" y="46"/>
                    </a:lnTo>
                    <a:lnTo>
                      <a:pt x="153" y="59"/>
                    </a:lnTo>
                    <a:lnTo>
                      <a:pt x="132" y="72"/>
                    </a:lnTo>
                    <a:lnTo>
                      <a:pt x="112" y="87"/>
                    </a:lnTo>
                    <a:lnTo>
                      <a:pt x="93" y="102"/>
                    </a:lnTo>
                    <a:lnTo>
                      <a:pt x="75" y="119"/>
                    </a:lnTo>
                    <a:lnTo>
                      <a:pt x="58" y="135"/>
                    </a:lnTo>
                    <a:lnTo>
                      <a:pt x="42" y="154"/>
                    </a:lnTo>
                    <a:lnTo>
                      <a:pt x="26" y="174"/>
                    </a:lnTo>
                    <a:lnTo>
                      <a:pt x="12" y="193"/>
                    </a:lnTo>
                    <a:lnTo>
                      <a:pt x="0" y="214"/>
                    </a:lnTo>
                    <a:lnTo>
                      <a:pt x="202" y="214"/>
                    </a:lnTo>
                    <a:lnTo>
                      <a:pt x="213" y="186"/>
                    </a:lnTo>
                    <a:lnTo>
                      <a:pt x="224" y="158"/>
                    </a:lnTo>
                    <a:lnTo>
                      <a:pt x="238" y="131"/>
                    </a:lnTo>
                    <a:lnTo>
                      <a:pt x="251" y="104"/>
                    </a:lnTo>
                    <a:lnTo>
                      <a:pt x="266" y="77"/>
                    </a:lnTo>
                    <a:lnTo>
                      <a:pt x="284" y="50"/>
                    </a:lnTo>
                    <a:lnTo>
                      <a:pt x="301" y="25"/>
                    </a:lnTo>
                    <a:lnTo>
                      <a:pt x="321" y="0"/>
                    </a:lnTo>
                    <a:lnTo>
                      <a:pt x="32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51435" tIns="25718" rIns="51435" bIns="25718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013"/>
              </a:p>
            </p:txBody>
          </p:sp>
        </p:grpSp>
      </p:grpSp>
      <p:sp>
        <p:nvSpPr>
          <p:cNvPr id="165" name="Freeform 71">
            <a:extLst>
              <a:ext uri="{FF2B5EF4-FFF2-40B4-BE49-F238E27FC236}">
                <a16:creationId xmlns:a16="http://schemas.microsoft.com/office/drawing/2014/main" id="{A61B3C1B-9384-4E9B-BBE9-8422E4BCA177}"/>
              </a:ext>
            </a:extLst>
          </p:cNvPr>
          <p:cNvSpPr>
            <a:spLocks/>
          </p:cNvSpPr>
          <p:nvPr/>
        </p:nvSpPr>
        <p:spPr bwMode="auto">
          <a:xfrm>
            <a:off x="878924" y="5956770"/>
            <a:ext cx="541263" cy="544034"/>
          </a:xfrm>
          <a:custGeom>
            <a:avLst/>
            <a:gdLst>
              <a:gd name="T0" fmla="*/ 62 w 510"/>
              <a:gd name="T1" fmla="*/ 367 h 510"/>
              <a:gd name="T2" fmla="*/ 144 w 510"/>
              <a:gd name="T3" fmla="*/ 62 h 510"/>
              <a:gd name="T4" fmla="*/ 449 w 510"/>
              <a:gd name="T5" fmla="*/ 144 h 510"/>
              <a:gd name="T6" fmla="*/ 367 w 510"/>
              <a:gd name="T7" fmla="*/ 449 h 510"/>
              <a:gd name="T8" fmla="*/ 62 w 510"/>
              <a:gd name="T9" fmla="*/ 367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10" h="510">
                <a:moveTo>
                  <a:pt x="62" y="367"/>
                </a:moveTo>
                <a:cubicBezTo>
                  <a:pt x="0" y="260"/>
                  <a:pt x="37" y="124"/>
                  <a:pt x="144" y="62"/>
                </a:cubicBezTo>
                <a:cubicBezTo>
                  <a:pt x="250" y="0"/>
                  <a:pt x="387" y="37"/>
                  <a:pt x="449" y="144"/>
                </a:cubicBezTo>
                <a:cubicBezTo>
                  <a:pt x="510" y="251"/>
                  <a:pt x="474" y="387"/>
                  <a:pt x="367" y="449"/>
                </a:cubicBezTo>
                <a:cubicBezTo>
                  <a:pt x="260" y="510"/>
                  <a:pt x="124" y="474"/>
                  <a:pt x="62" y="367"/>
                </a:cubicBezTo>
                <a:close/>
              </a:path>
            </a:pathLst>
          </a:custGeom>
          <a:noFill/>
          <a:ln w="19050">
            <a:solidFill>
              <a:schemeClr val="bg1"/>
            </a:solidFill>
          </a:ln>
          <a:effectLst/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619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AA8835FC-95E0-4CF8-953F-BC37612077FB}"/>
              </a:ext>
            </a:extLst>
          </p:cNvPr>
          <p:cNvSpPr txBox="1"/>
          <p:nvPr/>
        </p:nvSpPr>
        <p:spPr>
          <a:xfrm>
            <a:off x="1500168" y="7127510"/>
            <a:ext cx="1128664" cy="3944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en-US" sz="563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563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рилсов</a:t>
            </a:r>
          </a:p>
          <a:p>
            <a:pPr algn="ctr"/>
            <a:r>
              <a:rPr lang="kk-KZ" sz="563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</a:t>
            </a:r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публикаций</a:t>
            </a:r>
          </a:p>
          <a:p>
            <a:pPr algn="ctr"/>
            <a:r>
              <a:rPr lang="kk-KZ" sz="563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 сторис</a:t>
            </a:r>
          </a:p>
        </p:txBody>
      </p:sp>
      <p:pic>
        <p:nvPicPr>
          <p:cNvPr id="172" name="Рисунок 171">
            <a:extLst>
              <a:ext uri="{FF2B5EF4-FFF2-40B4-BE49-F238E27FC236}">
                <a16:creationId xmlns:a16="http://schemas.microsoft.com/office/drawing/2014/main" id="{81193481-40E5-4680-B360-FEB6EFFA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146" y="6213104"/>
            <a:ext cx="734685" cy="76398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04BC2C29-4829-457F-9CB5-9667E91291BD}"/>
              </a:ext>
            </a:extLst>
          </p:cNvPr>
          <p:cNvSpPr txBox="1"/>
          <p:nvPr/>
        </p:nvSpPr>
        <p:spPr>
          <a:xfrm>
            <a:off x="3060752" y="7622586"/>
            <a:ext cx="116528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491 </a:t>
            </a:r>
            <a:r>
              <a:rPr lang="kk-KZ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сторис</a:t>
            </a:r>
          </a:p>
          <a:p>
            <a:pPr algn="ctr"/>
            <a:r>
              <a:rPr lang="kk-KZ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 </a:t>
            </a:r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публикаций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id="{C622738F-16DC-4F8E-9FBA-91117DF44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90" y="6258088"/>
            <a:ext cx="919331" cy="823034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599FC325-9E90-44D6-8462-16B5466858CC}"/>
              </a:ext>
            </a:extLst>
          </p:cNvPr>
          <p:cNvSpPr txBox="1"/>
          <p:nvPr/>
        </p:nvSpPr>
        <p:spPr>
          <a:xfrm>
            <a:off x="4636587" y="7148990"/>
            <a:ext cx="918962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kk-KZ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 видео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9" name="Freeform 83">
            <a:extLst>
              <a:ext uri="{FF2B5EF4-FFF2-40B4-BE49-F238E27FC236}">
                <a16:creationId xmlns:a16="http://schemas.microsoft.com/office/drawing/2014/main" id="{8E2FD1CD-7859-4C16-9E19-7B28AE883886}"/>
              </a:ext>
            </a:extLst>
          </p:cNvPr>
          <p:cNvSpPr>
            <a:spLocks noEditPoints="1"/>
          </p:cNvSpPr>
          <p:nvPr/>
        </p:nvSpPr>
        <p:spPr bwMode="auto">
          <a:xfrm rot="962533">
            <a:off x="3938131" y="6314809"/>
            <a:ext cx="659221" cy="121087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6699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80" name="Freeform 83">
            <a:extLst>
              <a:ext uri="{FF2B5EF4-FFF2-40B4-BE49-F238E27FC236}">
                <a16:creationId xmlns:a16="http://schemas.microsoft.com/office/drawing/2014/main" id="{097B7362-3786-467E-AECB-07AD125BAFE7}"/>
              </a:ext>
            </a:extLst>
          </p:cNvPr>
          <p:cNvSpPr>
            <a:spLocks noEditPoints="1"/>
          </p:cNvSpPr>
          <p:nvPr/>
        </p:nvSpPr>
        <p:spPr bwMode="auto">
          <a:xfrm rot="9114747">
            <a:off x="2611157" y="6256039"/>
            <a:ext cx="365096" cy="143093"/>
          </a:xfrm>
          <a:custGeom>
            <a:avLst/>
            <a:gdLst>
              <a:gd name="T0" fmla="*/ 43 w 518"/>
              <a:gd name="T1" fmla="*/ 66 h 74"/>
              <a:gd name="T2" fmla="*/ 49 w 518"/>
              <a:gd name="T3" fmla="*/ 65 h 74"/>
              <a:gd name="T4" fmla="*/ 54 w 518"/>
              <a:gd name="T5" fmla="*/ 62 h 74"/>
              <a:gd name="T6" fmla="*/ 59 w 518"/>
              <a:gd name="T7" fmla="*/ 58 h 74"/>
              <a:gd name="T8" fmla="*/ 63 w 518"/>
              <a:gd name="T9" fmla="*/ 54 h 74"/>
              <a:gd name="T10" fmla="*/ 66 w 518"/>
              <a:gd name="T11" fmla="*/ 48 h 74"/>
              <a:gd name="T12" fmla="*/ 68 w 518"/>
              <a:gd name="T13" fmla="*/ 43 h 74"/>
              <a:gd name="T14" fmla="*/ 68 w 518"/>
              <a:gd name="T15" fmla="*/ 37 h 74"/>
              <a:gd name="T16" fmla="*/ 68 w 518"/>
              <a:gd name="T17" fmla="*/ 30 h 74"/>
              <a:gd name="T18" fmla="*/ 66 w 518"/>
              <a:gd name="T19" fmla="*/ 25 h 74"/>
              <a:gd name="T20" fmla="*/ 62 w 518"/>
              <a:gd name="T21" fmla="*/ 20 h 74"/>
              <a:gd name="T22" fmla="*/ 59 w 518"/>
              <a:gd name="T23" fmla="*/ 16 h 74"/>
              <a:gd name="T24" fmla="*/ 54 w 518"/>
              <a:gd name="T25" fmla="*/ 12 h 74"/>
              <a:gd name="T26" fmla="*/ 49 w 518"/>
              <a:gd name="T27" fmla="*/ 9 h 74"/>
              <a:gd name="T28" fmla="*/ 43 w 518"/>
              <a:gd name="T29" fmla="*/ 8 h 74"/>
              <a:gd name="T30" fmla="*/ 36 w 518"/>
              <a:gd name="T31" fmla="*/ 8 h 74"/>
              <a:gd name="T32" fmla="*/ 31 w 518"/>
              <a:gd name="T33" fmla="*/ 9 h 74"/>
              <a:gd name="T34" fmla="*/ 25 w 518"/>
              <a:gd name="T35" fmla="*/ 11 h 74"/>
              <a:gd name="T36" fmla="*/ 21 w 518"/>
              <a:gd name="T37" fmla="*/ 13 h 74"/>
              <a:gd name="T38" fmla="*/ 16 w 518"/>
              <a:gd name="T39" fmla="*/ 18 h 74"/>
              <a:gd name="T40" fmla="*/ 13 w 518"/>
              <a:gd name="T41" fmla="*/ 22 h 74"/>
              <a:gd name="T42" fmla="*/ 10 w 518"/>
              <a:gd name="T43" fmla="*/ 28 h 74"/>
              <a:gd name="T44" fmla="*/ 9 w 518"/>
              <a:gd name="T45" fmla="*/ 34 h 74"/>
              <a:gd name="T46" fmla="*/ 9 w 518"/>
              <a:gd name="T47" fmla="*/ 40 h 74"/>
              <a:gd name="T48" fmla="*/ 10 w 518"/>
              <a:gd name="T49" fmla="*/ 46 h 74"/>
              <a:gd name="T50" fmla="*/ 13 w 518"/>
              <a:gd name="T51" fmla="*/ 52 h 74"/>
              <a:gd name="T52" fmla="*/ 16 w 518"/>
              <a:gd name="T53" fmla="*/ 56 h 74"/>
              <a:gd name="T54" fmla="*/ 21 w 518"/>
              <a:gd name="T55" fmla="*/ 61 h 74"/>
              <a:gd name="T56" fmla="*/ 25 w 518"/>
              <a:gd name="T57" fmla="*/ 64 h 74"/>
              <a:gd name="T58" fmla="*/ 31 w 518"/>
              <a:gd name="T59" fmla="*/ 66 h 74"/>
              <a:gd name="T60" fmla="*/ 37 w 518"/>
              <a:gd name="T61" fmla="*/ 66 h 74"/>
              <a:gd name="T62" fmla="*/ 76 w 518"/>
              <a:gd name="T63" fmla="*/ 43 h 74"/>
              <a:gd name="T64" fmla="*/ 73 w 518"/>
              <a:gd name="T65" fmla="*/ 50 h 74"/>
              <a:gd name="T66" fmla="*/ 70 w 518"/>
              <a:gd name="T67" fmla="*/ 57 h 74"/>
              <a:gd name="T68" fmla="*/ 66 w 518"/>
              <a:gd name="T69" fmla="*/ 63 h 74"/>
              <a:gd name="T70" fmla="*/ 60 w 518"/>
              <a:gd name="T71" fmla="*/ 67 h 74"/>
              <a:gd name="T72" fmla="*/ 54 w 518"/>
              <a:gd name="T73" fmla="*/ 72 h 74"/>
              <a:gd name="T74" fmla="*/ 46 w 518"/>
              <a:gd name="T75" fmla="*/ 74 h 74"/>
              <a:gd name="T76" fmla="*/ 39 w 518"/>
              <a:gd name="T77" fmla="*/ 74 h 74"/>
              <a:gd name="T78" fmla="*/ 31 w 518"/>
              <a:gd name="T79" fmla="*/ 74 h 74"/>
              <a:gd name="T80" fmla="*/ 24 w 518"/>
              <a:gd name="T81" fmla="*/ 72 h 74"/>
              <a:gd name="T82" fmla="*/ 17 w 518"/>
              <a:gd name="T83" fmla="*/ 68 h 74"/>
              <a:gd name="T84" fmla="*/ 12 w 518"/>
              <a:gd name="T85" fmla="*/ 63 h 74"/>
              <a:gd name="T86" fmla="*/ 7 w 518"/>
              <a:gd name="T87" fmla="*/ 57 h 74"/>
              <a:gd name="T88" fmla="*/ 4 w 518"/>
              <a:gd name="T89" fmla="*/ 50 h 74"/>
              <a:gd name="T90" fmla="*/ 1 w 518"/>
              <a:gd name="T91" fmla="*/ 44 h 74"/>
              <a:gd name="T92" fmla="*/ 0 w 518"/>
              <a:gd name="T93" fmla="*/ 36 h 74"/>
              <a:gd name="T94" fmla="*/ 1 w 518"/>
              <a:gd name="T95" fmla="*/ 28 h 74"/>
              <a:gd name="T96" fmla="*/ 5 w 518"/>
              <a:gd name="T97" fmla="*/ 21 h 74"/>
              <a:gd name="T98" fmla="*/ 8 w 518"/>
              <a:gd name="T99" fmla="*/ 14 h 74"/>
              <a:gd name="T100" fmla="*/ 14 w 518"/>
              <a:gd name="T101" fmla="*/ 9 h 74"/>
              <a:gd name="T102" fmla="*/ 19 w 518"/>
              <a:gd name="T103" fmla="*/ 4 h 74"/>
              <a:gd name="T104" fmla="*/ 26 w 518"/>
              <a:gd name="T105" fmla="*/ 1 h 74"/>
              <a:gd name="T106" fmla="*/ 34 w 518"/>
              <a:gd name="T107" fmla="*/ 0 h 74"/>
              <a:gd name="T108" fmla="*/ 42 w 518"/>
              <a:gd name="T109" fmla="*/ 0 h 74"/>
              <a:gd name="T110" fmla="*/ 50 w 518"/>
              <a:gd name="T111" fmla="*/ 1 h 74"/>
              <a:gd name="T112" fmla="*/ 57 w 518"/>
              <a:gd name="T113" fmla="*/ 4 h 74"/>
              <a:gd name="T114" fmla="*/ 62 w 518"/>
              <a:gd name="T115" fmla="*/ 8 h 74"/>
              <a:gd name="T116" fmla="*/ 68 w 518"/>
              <a:gd name="T117" fmla="*/ 13 h 74"/>
              <a:gd name="T118" fmla="*/ 72 w 518"/>
              <a:gd name="T119" fmla="*/ 20 h 74"/>
              <a:gd name="T120" fmla="*/ 75 w 518"/>
              <a:gd name="T121" fmla="*/ 27 h 74"/>
              <a:gd name="T122" fmla="*/ 76 w 518"/>
              <a:gd name="T123" fmla="*/ 35 h 74"/>
              <a:gd name="T124" fmla="*/ 236 w 518"/>
              <a:gd name="T125" fmla="*/ 3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8" h="74">
                <a:moveTo>
                  <a:pt x="502" y="41"/>
                </a:moveTo>
                <a:lnTo>
                  <a:pt x="502" y="34"/>
                </a:lnTo>
                <a:lnTo>
                  <a:pt x="518" y="34"/>
                </a:lnTo>
                <a:lnTo>
                  <a:pt x="518" y="41"/>
                </a:lnTo>
                <a:lnTo>
                  <a:pt x="502" y="41"/>
                </a:lnTo>
                <a:lnTo>
                  <a:pt x="502" y="41"/>
                </a:lnTo>
                <a:close/>
                <a:moveTo>
                  <a:pt x="39" y="66"/>
                </a:move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0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1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2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5" y="66"/>
                </a:lnTo>
                <a:lnTo>
                  <a:pt x="46" y="66"/>
                </a:lnTo>
                <a:lnTo>
                  <a:pt x="46" y="66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6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8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49" y="65"/>
                </a:lnTo>
                <a:lnTo>
                  <a:pt x="50" y="65"/>
                </a:lnTo>
                <a:lnTo>
                  <a:pt x="50" y="65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0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1" y="64"/>
                </a:lnTo>
                <a:lnTo>
                  <a:pt x="52" y="64"/>
                </a:lnTo>
                <a:lnTo>
                  <a:pt x="52" y="64"/>
                </a:lnTo>
                <a:lnTo>
                  <a:pt x="52" y="64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2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3" y="63"/>
                </a:lnTo>
                <a:lnTo>
                  <a:pt x="54" y="63"/>
                </a:lnTo>
                <a:lnTo>
                  <a:pt x="54" y="63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4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2"/>
                </a:lnTo>
                <a:lnTo>
                  <a:pt x="55" y="61"/>
                </a:lnTo>
                <a:lnTo>
                  <a:pt x="55" y="61"/>
                </a:lnTo>
                <a:lnTo>
                  <a:pt x="55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61"/>
                </a:lnTo>
                <a:lnTo>
                  <a:pt x="57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8" y="59"/>
                </a:lnTo>
                <a:lnTo>
                  <a:pt x="59" y="59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59" y="58"/>
                </a:lnTo>
                <a:lnTo>
                  <a:pt x="60" y="58"/>
                </a:lnTo>
                <a:lnTo>
                  <a:pt x="60" y="58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0" y="57"/>
                </a:lnTo>
                <a:lnTo>
                  <a:pt x="61" y="57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1" y="56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5"/>
                </a:lnTo>
                <a:lnTo>
                  <a:pt x="62" y="54"/>
                </a:lnTo>
                <a:lnTo>
                  <a:pt x="62" y="54"/>
                </a:lnTo>
                <a:lnTo>
                  <a:pt x="62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4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3" y="53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2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4" y="50"/>
                </a:lnTo>
                <a:lnTo>
                  <a:pt x="66" y="50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9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6" y="48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7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6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5"/>
                </a:lnTo>
                <a:lnTo>
                  <a:pt x="67" y="44"/>
                </a:lnTo>
                <a:lnTo>
                  <a:pt x="67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4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3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1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40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9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8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7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6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5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4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2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1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8" y="30"/>
                </a:lnTo>
                <a:lnTo>
                  <a:pt x="67" y="30"/>
                </a:lnTo>
                <a:lnTo>
                  <a:pt x="67" y="30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9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8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7" y="27"/>
                </a:lnTo>
                <a:lnTo>
                  <a:pt x="66" y="27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6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6" y="25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3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4" y="22"/>
                </a:lnTo>
                <a:lnTo>
                  <a:pt x="63" y="22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1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3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20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2" y="19"/>
                </a:lnTo>
                <a:lnTo>
                  <a:pt x="61" y="19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1" y="18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7"/>
                </a:lnTo>
                <a:lnTo>
                  <a:pt x="60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9" y="16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57" y="14"/>
                </a:lnTo>
                <a:lnTo>
                  <a:pt x="57" y="14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7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3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5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4" y="12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3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1"/>
                </a:lnTo>
                <a:lnTo>
                  <a:pt x="52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1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50" y="10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9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8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6" y="9"/>
                </a:lnTo>
                <a:lnTo>
                  <a:pt x="45" y="9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5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4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3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2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1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40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9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7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6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5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4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3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2" y="8"/>
                </a:lnTo>
                <a:lnTo>
                  <a:pt x="31" y="8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1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30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8" y="9"/>
                </a:lnTo>
                <a:lnTo>
                  <a:pt x="27" y="9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7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6" y="10"/>
                </a:lnTo>
                <a:lnTo>
                  <a:pt x="25" y="10"/>
                </a:lnTo>
                <a:lnTo>
                  <a:pt x="25" y="10"/>
                </a:lnTo>
                <a:lnTo>
                  <a:pt x="25" y="10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5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4" y="11"/>
                </a:lnTo>
                <a:lnTo>
                  <a:pt x="23" y="11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3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2"/>
                </a:lnTo>
                <a:lnTo>
                  <a:pt x="22" y="13"/>
                </a:lnTo>
                <a:lnTo>
                  <a:pt x="22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21" y="13"/>
                </a:lnTo>
                <a:lnTo>
                  <a:pt x="19" y="13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9" y="14"/>
                </a:lnTo>
                <a:lnTo>
                  <a:pt x="18" y="14"/>
                </a:lnTo>
                <a:lnTo>
                  <a:pt x="18" y="14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8" y="16"/>
                </a:lnTo>
                <a:lnTo>
                  <a:pt x="17" y="16"/>
                </a:lnTo>
                <a:lnTo>
                  <a:pt x="17" y="16"/>
                </a:lnTo>
                <a:lnTo>
                  <a:pt x="17" y="16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7" y="17"/>
                </a:lnTo>
                <a:lnTo>
                  <a:pt x="16" y="17"/>
                </a:lnTo>
                <a:lnTo>
                  <a:pt x="16" y="17"/>
                </a:lnTo>
                <a:lnTo>
                  <a:pt x="16" y="17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6" y="18"/>
                </a:lnTo>
                <a:lnTo>
                  <a:pt x="15" y="18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19"/>
                </a:lnTo>
                <a:lnTo>
                  <a:pt x="15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0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4" y="21"/>
                </a:lnTo>
                <a:lnTo>
                  <a:pt x="13" y="21"/>
                </a:lnTo>
                <a:lnTo>
                  <a:pt x="13" y="21"/>
                </a:lnTo>
                <a:lnTo>
                  <a:pt x="13" y="21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2"/>
                </a:lnTo>
                <a:lnTo>
                  <a:pt x="13" y="23"/>
                </a:lnTo>
                <a:lnTo>
                  <a:pt x="13" y="23"/>
                </a:lnTo>
                <a:lnTo>
                  <a:pt x="13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3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5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7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8"/>
                </a:lnTo>
                <a:lnTo>
                  <a:pt x="10" y="29"/>
                </a:lnTo>
                <a:lnTo>
                  <a:pt x="10" y="29"/>
                </a:lnTo>
                <a:lnTo>
                  <a:pt x="10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29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0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1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2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4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5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6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7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39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0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1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4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9" y="45"/>
                </a:lnTo>
                <a:lnTo>
                  <a:pt x="10" y="45"/>
                </a:lnTo>
                <a:lnTo>
                  <a:pt x="10" y="45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6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7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2" y="48"/>
                </a:lnTo>
                <a:lnTo>
                  <a:pt x="12" y="48"/>
                </a:lnTo>
                <a:lnTo>
                  <a:pt x="12" y="48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49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2" y="50"/>
                </a:lnTo>
                <a:lnTo>
                  <a:pt x="13" y="50"/>
                </a:lnTo>
                <a:lnTo>
                  <a:pt x="13" y="50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2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3" y="53"/>
                </a:lnTo>
                <a:lnTo>
                  <a:pt x="14" y="53"/>
                </a:lnTo>
                <a:lnTo>
                  <a:pt x="14" y="53"/>
                </a:lnTo>
                <a:lnTo>
                  <a:pt x="14" y="53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4" y="54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5"/>
                </a:lnTo>
                <a:lnTo>
                  <a:pt x="15" y="56"/>
                </a:lnTo>
                <a:lnTo>
                  <a:pt x="15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6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6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7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7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8"/>
                </a:lnTo>
                <a:lnTo>
                  <a:pt x="18" y="59"/>
                </a:lnTo>
                <a:lnTo>
                  <a:pt x="18" y="59"/>
                </a:lnTo>
                <a:lnTo>
                  <a:pt x="18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59"/>
                </a:lnTo>
                <a:lnTo>
                  <a:pt x="19" y="61"/>
                </a:lnTo>
                <a:lnTo>
                  <a:pt x="19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1" y="61"/>
                </a:lnTo>
                <a:lnTo>
                  <a:pt x="22" y="61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2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2"/>
                </a:lnTo>
                <a:lnTo>
                  <a:pt x="23" y="63"/>
                </a:lnTo>
                <a:lnTo>
                  <a:pt x="23" y="63"/>
                </a:lnTo>
                <a:lnTo>
                  <a:pt x="23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4" y="63"/>
                </a:lnTo>
                <a:lnTo>
                  <a:pt x="25" y="63"/>
                </a:lnTo>
                <a:lnTo>
                  <a:pt x="25" y="63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5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6" y="64"/>
                </a:lnTo>
                <a:lnTo>
                  <a:pt x="27" y="64"/>
                </a:lnTo>
                <a:lnTo>
                  <a:pt x="27" y="64"/>
                </a:lnTo>
                <a:lnTo>
                  <a:pt x="27" y="64"/>
                </a:lnTo>
                <a:lnTo>
                  <a:pt x="27" y="65"/>
                </a:lnTo>
                <a:lnTo>
                  <a:pt x="27" y="65"/>
                </a:lnTo>
                <a:lnTo>
                  <a:pt x="27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28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0" y="65"/>
                </a:lnTo>
                <a:lnTo>
                  <a:pt x="31" y="65"/>
                </a:lnTo>
                <a:lnTo>
                  <a:pt x="31" y="65"/>
                </a:lnTo>
                <a:lnTo>
                  <a:pt x="31" y="65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1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2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3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4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5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6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7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lnTo>
                  <a:pt x="39" y="66"/>
                </a:lnTo>
                <a:close/>
                <a:moveTo>
                  <a:pt x="76" y="37"/>
                </a:moveTo>
                <a:lnTo>
                  <a:pt x="76" y="37"/>
                </a:lnTo>
                <a:lnTo>
                  <a:pt x="76" y="37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8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39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0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1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3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4"/>
                </a:lnTo>
                <a:lnTo>
                  <a:pt x="76" y="45"/>
                </a:lnTo>
                <a:lnTo>
                  <a:pt x="76" y="45"/>
                </a:lnTo>
                <a:lnTo>
                  <a:pt x="76" y="45"/>
                </a:lnTo>
                <a:lnTo>
                  <a:pt x="75" y="45"/>
                </a:lnTo>
                <a:lnTo>
                  <a:pt x="75" y="45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6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7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8"/>
                </a:lnTo>
                <a:lnTo>
                  <a:pt x="75" y="49"/>
                </a:lnTo>
                <a:lnTo>
                  <a:pt x="75" y="49"/>
                </a:lnTo>
                <a:lnTo>
                  <a:pt x="73" y="49"/>
                </a:lnTo>
                <a:lnTo>
                  <a:pt x="73" y="49"/>
                </a:lnTo>
                <a:lnTo>
                  <a:pt x="73" y="49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0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3" y="52"/>
                </a:lnTo>
                <a:lnTo>
                  <a:pt x="72" y="52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3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2" y="54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5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1" y="56"/>
                </a:lnTo>
                <a:lnTo>
                  <a:pt x="70" y="56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7"/>
                </a:lnTo>
                <a:lnTo>
                  <a:pt x="70" y="58"/>
                </a:lnTo>
                <a:lnTo>
                  <a:pt x="70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8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9" y="59"/>
                </a:lnTo>
                <a:lnTo>
                  <a:pt x="68" y="59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8" y="61"/>
                </a:lnTo>
                <a:lnTo>
                  <a:pt x="67" y="61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2"/>
                </a:lnTo>
                <a:lnTo>
                  <a:pt x="67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3"/>
                </a:lnTo>
                <a:lnTo>
                  <a:pt x="66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4"/>
                </a:lnTo>
                <a:lnTo>
                  <a:pt x="64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3" y="65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2" y="66"/>
                </a:lnTo>
                <a:lnTo>
                  <a:pt x="61" y="66"/>
                </a:lnTo>
                <a:lnTo>
                  <a:pt x="61" y="66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1" y="67"/>
                </a:lnTo>
                <a:lnTo>
                  <a:pt x="60" y="67"/>
                </a:lnTo>
                <a:lnTo>
                  <a:pt x="60" y="67"/>
                </a:lnTo>
                <a:lnTo>
                  <a:pt x="60" y="67"/>
                </a:lnTo>
                <a:lnTo>
                  <a:pt x="60" y="68"/>
                </a:lnTo>
                <a:lnTo>
                  <a:pt x="60" y="68"/>
                </a:lnTo>
                <a:lnTo>
                  <a:pt x="60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9" y="68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8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0"/>
                </a:lnTo>
                <a:lnTo>
                  <a:pt x="57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5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1"/>
                </a:lnTo>
                <a:lnTo>
                  <a:pt x="54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3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2" y="72"/>
                </a:lnTo>
                <a:lnTo>
                  <a:pt x="51" y="72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1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50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9" y="73"/>
                </a:lnTo>
                <a:lnTo>
                  <a:pt x="48" y="73"/>
                </a:lnTo>
                <a:lnTo>
                  <a:pt x="48" y="73"/>
                </a:lnTo>
                <a:lnTo>
                  <a:pt x="48" y="73"/>
                </a:lnTo>
                <a:lnTo>
                  <a:pt x="48" y="74"/>
                </a:lnTo>
                <a:lnTo>
                  <a:pt x="48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6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5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4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3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2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1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40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9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7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6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5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4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3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2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1" y="74"/>
                </a:lnTo>
                <a:lnTo>
                  <a:pt x="30" y="74"/>
                </a:lnTo>
                <a:lnTo>
                  <a:pt x="30" y="74"/>
                </a:lnTo>
                <a:lnTo>
                  <a:pt x="30" y="74"/>
                </a:lnTo>
                <a:lnTo>
                  <a:pt x="30" y="73"/>
                </a:lnTo>
                <a:lnTo>
                  <a:pt x="30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8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7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6" y="73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5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4" y="72"/>
                </a:lnTo>
                <a:lnTo>
                  <a:pt x="23" y="72"/>
                </a:lnTo>
                <a:lnTo>
                  <a:pt x="23" y="72"/>
                </a:lnTo>
                <a:lnTo>
                  <a:pt x="23" y="71"/>
                </a:lnTo>
                <a:lnTo>
                  <a:pt x="23" y="71"/>
                </a:lnTo>
                <a:lnTo>
                  <a:pt x="23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2" y="71"/>
                </a:lnTo>
                <a:lnTo>
                  <a:pt x="21" y="71"/>
                </a:lnTo>
                <a:lnTo>
                  <a:pt x="21" y="71"/>
                </a:lnTo>
                <a:lnTo>
                  <a:pt x="21" y="70"/>
                </a:lnTo>
                <a:lnTo>
                  <a:pt x="21" y="70"/>
                </a:lnTo>
                <a:lnTo>
                  <a:pt x="21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9" y="70"/>
                </a:lnTo>
                <a:lnTo>
                  <a:pt x="18" y="70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8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8"/>
                </a:lnTo>
                <a:lnTo>
                  <a:pt x="17" y="67"/>
                </a:lnTo>
                <a:lnTo>
                  <a:pt x="17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6" y="67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5" y="66"/>
                </a:lnTo>
                <a:lnTo>
                  <a:pt x="14" y="66"/>
                </a:lnTo>
                <a:lnTo>
                  <a:pt x="14" y="66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4" y="65"/>
                </a:lnTo>
                <a:lnTo>
                  <a:pt x="13" y="65"/>
                </a:lnTo>
                <a:lnTo>
                  <a:pt x="13" y="65"/>
                </a:lnTo>
                <a:lnTo>
                  <a:pt x="13" y="65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3" y="64"/>
                </a:lnTo>
                <a:lnTo>
                  <a:pt x="12" y="64"/>
                </a:lnTo>
                <a:lnTo>
                  <a:pt x="12" y="64"/>
                </a:lnTo>
                <a:lnTo>
                  <a:pt x="12" y="64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2" y="63"/>
                </a:lnTo>
                <a:lnTo>
                  <a:pt x="10" y="63"/>
                </a:lnTo>
                <a:lnTo>
                  <a:pt x="10" y="63"/>
                </a:lnTo>
                <a:lnTo>
                  <a:pt x="10" y="63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10" y="62"/>
                </a:lnTo>
                <a:lnTo>
                  <a:pt x="9" y="62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9" y="61"/>
                </a:lnTo>
                <a:lnTo>
                  <a:pt x="8" y="61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9"/>
                </a:lnTo>
                <a:lnTo>
                  <a:pt x="8" y="58"/>
                </a:lnTo>
                <a:lnTo>
                  <a:pt x="8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8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7" y="57"/>
                </a:lnTo>
                <a:lnTo>
                  <a:pt x="6" y="57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6"/>
                </a:lnTo>
                <a:lnTo>
                  <a:pt x="6" y="55"/>
                </a:lnTo>
                <a:lnTo>
                  <a:pt x="6" y="55"/>
                </a:lnTo>
                <a:lnTo>
                  <a:pt x="6" y="55"/>
                </a:lnTo>
                <a:lnTo>
                  <a:pt x="5" y="55"/>
                </a:lnTo>
                <a:lnTo>
                  <a:pt x="5" y="55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4"/>
                </a:lnTo>
                <a:lnTo>
                  <a:pt x="5" y="53"/>
                </a:lnTo>
                <a:lnTo>
                  <a:pt x="5" y="53"/>
                </a:lnTo>
                <a:lnTo>
                  <a:pt x="5" y="53"/>
                </a:lnTo>
                <a:lnTo>
                  <a:pt x="4" y="53"/>
                </a:lnTo>
                <a:lnTo>
                  <a:pt x="4" y="53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2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4" y="50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9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8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7"/>
                </a:lnTo>
                <a:lnTo>
                  <a:pt x="3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6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5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4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3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1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40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1" y="39"/>
                </a:lnTo>
                <a:lnTo>
                  <a:pt x="0" y="39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7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5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4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2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1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30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9"/>
                </a:lnTo>
                <a:lnTo>
                  <a:pt x="1" y="28"/>
                </a:lnTo>
                <a:lnTo>
                  <a:pt x="1" y="28"/>
                </a:lnTo>
                <a:lnTo>
                  <a:pt x="1" y="28"/>
                </a:lnTo>
                <a:lnTo>
                  <a:pt x="3" y="28"/>
                </a:lnTo>
                <a:lnTo>
                  <a:pt x="3" y="28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7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6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3" y="25"/>
                </a:lnTo>
                <a:lnTo>
                  <a:pt x="4" y="25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3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2"/>
                </a:lnTo>
                <a:lnTo>
                  <a:pt x="4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1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20"/>
                </a:lnTo>
                <a:lnTo>
                  <a:pt x="5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9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7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8" y="14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9" y="13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2"/>
                </a:lnTo>
                <a:lnTo>
                  <a:pt x="10" y="11"/>
                </a:lnTo>
                <a:lnTo>
                  <a:pt x="10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1"/>
                </a:lnTo>
                <a:lnTo>
                  <a:pt x="12" y="10"/>
                </a:lnTo>
                <a:lnTo>
                  <a:pt x="12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10"/>
                </a:lnTo>
                <a:lnTo>
                  <a:pt x="13" y="9"/>
                </a:lnTo>
                <a:lnTo>
                  <a:pt x="13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9"/>
                </a:lnTo>
                <a:lnTo>
                  <a:pt x="14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16" y="8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7" y="7"/>
                </a:lnTo>
                <a:lnTo>
                  <a:pt x="17" y="7"/>
                </a:lnTo>
                <a:lnTo>
                  <a:pt x="17" y="7"/>
                </a:lnTo>
                <a:lnTo>
                  <a:pt x="17" y="5"/>
                </a:lnTo>
                <a:lnTo>
                  <a:pt x="17" y="5"/>
                </a:lnTo>
                <a:lnTo>
                  <a:pt x="17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8" y="5"/>
                </a:lnTo>
                <a:lnTo>
                  <a:pt x="19" y="5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19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1" y="4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2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3" y="3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4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5" y="2"/>
                </a:lnTo>
                <a:lnTo>
                  <a:pt x="26" y="2"/>
                </a:lnTo>
                <a:lnTo>
                  <a:pt x="26" y="2"/>
                </a:lnTo>
                <a:lnTo>
                  <a:pt x="26" y="1"/>
                </a:lnTo>
                <a:lnTo>
                  <a:pt x="26" y="1"/>
                </a:lnTo>
                <a:lnTo>
                  <a:pt x="26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7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28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0" y="1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1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2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3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4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5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6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7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39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0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1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2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3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4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5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0"/>
                </a:lnTo>
                <a:lnTo>
                  <a:pt x="46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8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49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0" y="1"/>
                </a:lnTo>
                <a:lnTo>
                  <a:pt x="51" y="1"/>
                </a:lnTo>
                <a:lnTo>
                  <a:pt x="51" y="1"/>
                </a:lnTo>
                <a:lnTo>
                  <a:pt x="51" y="2"/>
                </a:lnTo>
                <a:lnTo>
                  <a:pt x="51" y="2"/>
                </a:lnTo>
                <a:lnTo>
                  <a:pt x="51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2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2"/>
                </a:lnTo>
                <a:lnTo>
                  <a:pt x="53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4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3"/>
                </a:lnTo>
                <a:lnTo>
                  <a:pt x="55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7" y="4"/>
                </a:lnTo>
                <a:lnTo>
                  <a:pt x="58" y="4"/>
                </a:lnTo>
                <a:lnTo>
                  <a:pt x="58" y="4"/>
                </a:lnTo>
                <a:lnTo>
                  <a:pt x="58" y="4"/>
                </a:lnTo>
                <a:lnTo>
                  <a:pt x="58" y="5"/>
                </a:lnTo>
                <a:lnTo>
                  <a:pt x="58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59" y="5"/>
                </a:lnTo>
                <a:lnTo>
                  <a:pt x="60" y="5"/>
                </a:lnTo>
                <a:lnTo>
                  <a:pt x="60" y="5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0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7"/>
                </a:lnTo>
                <a:lnTo>
                  <a:pt x="61" y="8"/>
                </a:lnTo>
                <a:lnTo>
                  <a:pt x="61" y="8"/>
                </a:lnTo>
                <a:lnTo>
                  <a:pt x="61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8"/>
                </a:lnTo>
                <a:lnTo>
                  <a:pt x="62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3" y="9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4" y="10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6" y="11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2"/>
                </a:lnTo>
                <a:lnTo>
                  <a:pt x="67" y="13"/>
                </a:lnTo>
                <a:lnTo>
                  <a:pt x="67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3"/>
                </a:lnTo>
                <a:lnTo>
                  <a:pt x="68" y="14"/>
                </a:lnTo>
                <a:lnTo>
                  <a:pt x="68" y="14"/>
                </a:lnTo>
                <a:lnTo>
                  <a:pt x="68" y="14"/>
                </a:lnTo>
                <a:lnTo>
                  <a:pt x="69" y="14"/>
                </a:lnTo>
                <a:lnTo>
                  <a:pt x="69" y="14"/>
                </a:lnTo>
                <a:lnTo>
                  <a:pt x="69" y="14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69" y="16"/>
                </a:lnTo>
                <a:lnTo>
                  <a:pt x="70" y="16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7"/>
                </a:lnTo>
                <a:lnTo>
                  <a:pt x="70" y="18"/>
                </a:lnTo>
                <a:lnTo>
                  <a:pt x="70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8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19"/>
                </a:lnTo>
                <a:lnTo>
                  <a:pt x="71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0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1"/>
                </a:lnTo>
                <a:lnTo>
                  <a:pt x="72" y="22"/>
                </a:lnTo>
                <a:lnTo>
                  <a:pt x="72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2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3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3" y="25"/>
                </a:lnTo>
                <a:lnTo>
                  <a:pt x="75" y="25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6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7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8"/>
                </a:lnTo>
                <a:lnTo>
                  <a:pt x="75" y="29"/>
                </a:lnTo>
                <a:lnTo>
                  <a:pt x="75" y="29"/>
                </a:lnTo>
                <a:lnTo>
                  <a:pt x="75" y="29"/>
                </a:lnTo>
                <a:lnTo>
                  <a:pt x="76" y="29"/>
                </a:lnTo>
                <a:lnTo>
                  <a:pt x="76" y="29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0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1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2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4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5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6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lnTo>
                  <a:pt x="76" y="37"/>
                </a:lnTo>
                <a:close/>
                <a:moveTo>
                  <a:pt x="78" y="41"/>
                </a:moveTo>
                <a:lnTo>
                  <a:pt x="78" y="34"/>
                </a:lnTo>
                <a:lnTo>
                  <a:pt x="94" y="34"/>
                </a:lnTo>
                <a:lnTo>
                  <a:pt x="94" y="41"/>
                </a:lnTo>
                <a:lnTo>
                  <a:pt x="78" y="41"/>
                </a:lnTo>
                <a:lnTo>
                  <a:pt x="78" y="41"/>
                </a:lnTo>
                <a:close/>
                <a:moveTo>
                  <a:pt x="125" y="41"/>
                </a:moveTo>
                <a:lnTo>
                  <a:pt x="125" y="34"/>
                </a:lnTo>
                <a:lnTo>
                  <a:pt x="141" y="34"/>
                </a:lnTo>
                <a:lnTo>
                  <a:pt x="141" y="41"/>
                </a:lnTo>
                <a:lnTo>
                  <a:pt x="125" y="41"/>
                </a:lnTo>
                <a:lnTo>
                  <a:pt x="125" y="41"/>
                </a:lnTo>
                <a:close/>
                <a:moveTo>
                  <a:pt x="173" y="41"/>
                </a:moveTo>
                <a:lnTo>
                  <a:pt x="173" y="34"/>
                </a:lnTo>
                <a:lnTo>
                  <a:pt x="188" y="34"/>
                </a:lnTo>
                <a:lnTo>
                  <a:pt x="188" y="41"/>
                </a:lnTo>
                <a:lnTo>
                  <a:pt x="173" y="41"/>
                </a:lnTo>
                <a:lnTo>
                  <a:pt x="173" y="41"/>
                </a:lnTo>
                <a:close/>
                <a:moveTo>
                  <a:pt x="220" y="41"/>
                </a:moveTo>
                <a:lnTo>
                  <a:pt x="220" y="34"/>
                </a:lnTo>
                <a:lnTo>
                  <a:pt x="236" y="34"/>
                </a:lnTo>
                <a:lnTo>
                  <a:pt x="236" y="41"/>
                </a:lnTo>
                <a:lnTo>
                  <a:pt x="220" y="41"/>
                </a:lnTo>
                <a:lnTo>
                  <a:pt x="220" y="41"/>
                </a:lnTo>
                <a:close/>
                <a:moveTo>
                  <a:pt x="267" y="41"/>
                </a:moveTo>
                <a:lnTo>
                  <a:pt x="267" y="34"/>
                </a:lnTo>
                <a:lnTo>
                  <a:pt x="283" y="34"/>
                </a:lnTo>
                <a:lnTo>
                  <a:pt x="283" y="41"/>
                </a:lnTo>
                <a:lnTo>
                  <a:pt x="267" y="41"/>
                </a:lnTo>
                <a:lnTo>
                  <a:pt x="267" y="41"/>
                </a:lnTo>
                <a:close/>
                <a:moveTo>
                  <a:pt x="314" y="41"/>
                </a:moveTo>
                <a:lnTo>
                  <a:pt x="314" y="34"/>
                </a:lnTo>
                <a:lnTo>
                  <a:pt x="330" y="34"/>
                </a:lnTo>
                <a:lnTo>
                  <a:pt x="330" y="41"/>
                </a:lnTo>
                <a:lnTo>
                  <a:pt x="314" y="41"/>
                </a:lnTo>
                <a:lnTo>
                  <a:pt x="314" y="41"/>
                </a:lnTo>
                <a:close/>
                <a:moveTo>
                  <a:pt x="362" y="41"/>
                </a:moveTo>
                <a:lnTo>
                  <a:pt x="362" y="34"/>
                </a:lnTo>
                <a:lnTo>
                  <a:pt x="376" y="34"/>
                </a:lnTo>
                <a:lnTo>
                  <a:pt x="376" y="41"/>
                </a:lnTo>
                <a:lnTo>
                  <a:pt x="362" y="41"/>
                </a:lnTo>
                <a:lnTo>
                  <a:pt x="362" y="41"/>
                </a:lnTo>
                <a:close/>
                <a:moveTo>
                  <a:pt x="408" y="41"/>
                </a:moveTo>
                <a:lnTo>
                  <a:pt x="408" y="34"/>
                </a:lnTo>
                <a:lnTo>
                  <a:pt x="424" y="34"/>
                </a:lnTo>
                <a:lnTo>
                  <a:pt x="424" y="41"/>
                </a:lnTo>
                <a:lnTo>
                  <a:pt x="408" y="41"/>
                </a:lnTo>
                <a:lnTo>
                  <a:pt x="408" y="41"/>
                </a:lnTo>
                <a:close/>
                <a:moveTo>
                  <a:pt x="455" y="41"/>
                </a:moveTo>
                <a:lnTo>
                  <a:pt x="455" y="34"/>
                </a:lnTo>
                <a:lnTo>
                  <a:pt x="471" y="34"/>
                </a:lnTo>
                <a:lnTo>
                  <a:pt x="471" y="41"/>
                </a:lnTo>
                <a:lnTo>
                  <a:pt x="455" y="41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006699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pic>
        <p:nvPicPr>
          <p:cNvPr id="174" name="Рисунок 173">
            <a:extLst>
              <a:ext uri="{FF2B5EF4-FFF2-40B4-BE49-F238E27FC236}">
                <a16:creationId xmlns:a16="http://schemas.microsoft.com/office/drawing/2014/main" id="{BB521920-F76A-4B5E-A1ED-2A30621DD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546" y="6703194"/>
            <a:ext cx="812544" cy="7395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7" name="Freeform 84">
            <a:extLst>
              <a:ext uri="{FF2B5EF4-FFF2-40B4-BE49-F238E27FC236}">
                <a16:creationId xmlns:a16="http://schemas.microsoft.com/office/drawing/2014/main" id="{55203B48-1AC3-4F32-90DA-438604FC3376}"/>
              </a:ext>
            </a:extLst>
          </p:cNvPr>
          <p:cNvSpPr>
            <a:spLocks noEditPoints="1"/>
          </p:cNvSpPr>
          <p:nvPr/>
        </p:nvSpPr>
        <p:spPr bwMode="auto">
          <a:xfrm>
            <a:off x="4509402" y="2380976"/>
            <a:ext cx="511876" cy="191354"/>
          </a:xfrm>
          <a:custGeom>
            <a:avLst/>
            <a:gdLst>
              <a:gd name="T0" fmla="*/ 43 w 534"/>
              <a:gd name="T1" fmla="*/ 203 h 211"/>
              <a:gd name="T2" fmla="*/ 50 w 534"/>
              <a:gd name="T3" fmla="*/ 201 h 211"/>
              <a:gd name="T4" fmla="*/ 54 w 534"/>
              <a:gd name="T5" fmla="*/ 197 h 211"/>
              <a:gd name="T6" fmla="*/ 60 w 534"/>
              <a:gd name="T7" fmla="*/ 194 h 211"/>
              <a:gd name="T8" fmla="*/ 63 w 534"/>
              <a:gd name="T9" fmla="*/ 190 h 211"/>
              <a:gd name="T10" fmla="*/ 66 w 534"/>
              <a:gd name="T11" fmla="*/ 184 h 211"/>
              <a:gd name="T12" fmla="*/ 68 w 534"/>
              <a:gd name="T13" fmla="*/ 178 h 211"/>
              <a:gd name="T14" fmla="*/ 68 w 534"/>
              <a:gd name="T15" fmla="*/ 171 h 211"/>
              <a:gd name="T16" fmla="*/ 67 w 534"/>
              <a:gd name="T17" fmla="*/ 165 h 211"/>
              <a:gd name="T18" fmla="*/ 64 w 534"/>
              <a:gd name="T19" fmla="*/ 159 h 211"/>
              <a:gd name="T20" fmla="*/ 61 w 534"/>
              <a:gd name="T21" fmla="*/ 155 h 211"/>
              <a:gd name="T22" fmla="*/ 57 w 534"/>
              <a:gd name="T23" fmla="*/ 150 h 211"/>
              <a:gd name="T24" fmla="*/ 52 w 534"/>
              <a:gd name="T25" fmla="*/ 147 h 211"/>
              <a:gd name="T26" fmla="*/ 46 w 534"/>
              <a:gd name="T27" fmla="*/ 144 h 211"/>
              <a:gd name="T28" fmla="*/ 40 w 534"/>
              <a:gd name="T29" fmla="*/ 143 h 211"/>
              <a:gd name="T30" fmla="*/ 34 w 534"/>
              <a:gd name="T31" fmla="*/ 144 h 211"/>
              <a:gd name="T32" fmla="*/ 27 w 534"/>
              <a:gd name="T33" fmla="*/ 146 h 211"/>
              <a:gd name="T34" fmla="*/ 23 w 534"/>
              <a:gd name="T35" fmla="*/ 148 h 211"/>
              <a:gd name="T36" fmla="*/ 17 w 534"/>
              <a:gd name="T37" fmla="*/ 152 h 211"/>
              <a:gd name="T38" fmla="*/ 14 w 534"/>
              <a:gd name="T39" fmla="*/ 157 h 211"/>
              <a:gd name="T40" fmla="*/ 10 w 534"/>
              <a:gd name="T41" fmla="*/ 162 h 211"/>
              <a:gd name="T42" fmla="*/ 9 w 534"/>
              <a:gd name="T43" fmla="*/ 168 h 211"/>
              <a:gd name="T44" fmla="*/ 9 w 534"/>
              <a:gd name="T45" fmla="*/ 175 h 211"/>
              <a:gd name="T46" fmla="*/ 9 w 534"/>
              <a:gd name="T47" fmla="*/ 181 h 211"/>
              <a:gd name="T48" fmla="*/ 12 w 534"/>
              <a:gd name="T49" fmla="*/ 186 h 211"/>
              <a:gd name="T50" fmla="*/ 15 w 534"/>
              <a:gd name="T51" fmla="*/ 192 h 211"/>
              <a:gd name="T52" fmla="*/ 19 w 534"/>
              <a:gd name="T53" fmla="*/ 196 h 211"/>
              <a:gd name="T54" fmla="*/ 24 w 534"/>
              <a:gd name="T55" fmla="*/ 200 h 211"/>
              <a:gd name="T56" fmla="*/ 31 w 534"/>
              <a:gd name="T57" fmla="*/ 202 h 211"/>
              <a:gd name="T58" fmla="*/ 36 w 534"/>
              <a:gd name="T59" fmla="*/ 203 h 211"/>
              <a:gd name="T60" fmla="*/ 76 w 534"/>
              <a:gd name="T61" fmla="*/ 178 h 211"/>
              <a:gd name="T62" fmla="*/ 73 w 534"/>
              <a:gd name="T63" fmla="*/ 186 h 211"/>
              <a:gd name="T64" fmla="*/ 70 w 534"/>
              <a:gd name="T65" fmla="*/ 193 h 211"/>
              <a:gd name="T66" fmla="*/ 66 w 534"/>
              <a:gd name="T67" fmla="*/ 199 h 211"/>
              <a:gd name="T68" fmla="*/ 60 w 534"/>
              <a:gd name="T69" fmla="*/ 204 h 211"/>
              <a:gd name="T70" fmla="*/ 53 w 534"/>
              <a:gd name="T71" fmla="*/ 208 h 211"/>
              <a:gd name="T72" fmla="*/ 45 w 534"/>
              <a:gd name="T73" fmla="*/ 210 h 211"/>
              <a:gd name="T74" fmla="*/ 37 w 534"/>
              <a:gd name="T75" fmla="*/ 211 h 211"/>
              <a:gd name="T76" fmla="*/ 30 w 534"/>
              <a:gd name="T77" fmla="*/ 210 h 211"/>
              <a:gd name="T78" fmla="*/ 23 w 534"/>
              <a:gd name="T79" fmla="*/ 208 h 211"/>
              <a:gd name="T80" fmla="*/ 16 w 534"/>
              <a:gd name="T81" fmla="*/ 203 h 211"/>
              <a:gd name="T82" fmla="*/ 10 w 534"/>
              <a:gd name="T83" fmla="*/ 199 h 211"/>
              <a:gd name="T84" fmla="*/ 6 w 534"/>
              <a:gd name="T85" fmla="*/ 192 h 211"/>
              <a:gd name="T86" fmla="*/ 3 w 534"/>
              <a:gd name="T87" fmla="*/ 185 h 211"/>
              <a:gd name="T88" fmla="*/ 1 w 534"/>
              <a:gd name="T89" fmla="*/ 177 h 211"/>
              <a:gd name="T90" fmla="*/ 1 w 534"/>
              <a:gd name="T91" fmla="*/ 168 h 211"/>
              <a:gd name="T92" fmla="*/ 3 w 534"/>
              <a:gd name="T93" fmla="*/ 161 h 211"/>
              <a:gd name="T94" fmla="*/ 6 w 534"/>
              <a:gd name="T95" fmla="*/ 153 h 211"/>
              <a:gd name="T96" fmla="*/ 10 w 534"/>
              <a:gd name="T97" fmla="*/ 148 h 211"/>
              <a:gd name="T98" fmla="*/ 16 w 534"/>
              <a:gd name="T99" fmla="*/ 142 h 211"/>
              <a:gd name="T100" fmla="*/ 23 w 534"/>
              <a:gd name="T101" fmla="*/ 139 h 211"/>
              <a:gd name="T102" fmla="*/ 31 w 534"/>
              <a:gd name="T103" fmla="*/ 137 h 211"/>
              <a:gd name="T104" fmla="*/ 39 w 534"/>
              <a:gd name="T105" fmla="*/ 135 h 211"/>
              <a:gd name="T106" fmla="*/ 46 w 534"/>
              <a:gd name="T107" fmla="*/ 137 h 211"/>
              <a:gd name="T108" fmla="*/ 54 w 534"/>
              <a:gd name="T109" fmla="*/ 139 h 211"/>
              <a:gd name="T110" fmla="*/ 61 w 534"/>
              <a:gd name="T111" fmla="*/ 143 h 211"/>
              <a:gd name="T112" fmla="*/ 67 w 534"/>
              <a:gd name="T113" fmla="*/ 148 h 211"/>
              <a:gd name="T114" fmla="*/ 71 w 534"/>
              <a:gd name="T115" fmla="*/ 155 h 211"/>
              <a:gd name="T116" fmla="*/ 75 w 534"/>
              <a:gd name="T117" fmla="*/ 161 h 211"/>
              <a:gd name="T118" fmla="*/ 76 w 534"/>
              <a:gd name="T119" fmla="*/ 169 h 211"/>
              <a:gd name="T120" fmla="*/ 188 w 534"/>
              <a:gd name="T121" fmla="*/ 177 h 211"/>
              <a:gd name="T122" fmla="*/ 456 w 534"/>
              <a:gd name="T123" fmla="*/ 169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34" h="211">
                <a:moveTo>
                  <a:pt x="534" y="16"/>
                </a:moveTo>
                <a:lnTo>
                  <a:pt x="526" y="16"/>
                </a:lnTo>
                <a:lnTo>
                  <a:pt x="526" y="0"/>
                </a:lnTo>
                <a:lnTo>
                  <a:pt x="534" y="0"/>
                </a:lnTo>
                <a:lnTo>
                  <a:pt x="534" y="16"/>
                </a:lnTo>
                <a:lnTo>
                  <a:pt x="534" y="16"/>
                </a:lnTo>
                <a:close/>
                <a:moveTo>
                  <a:pt x="39" y="203"/>
                </a:move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0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1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2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3" y="203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4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5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6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2"/>
                </a:lnTo>
                <a:lnTo>
                  <a:pt x="48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49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0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1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1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2" y="200"/>
                </a:lnTo>
                <a:lnTo>
                  <a:pt x="53" y="200"/>
                </a:lnTo>
                <a:lnTo>
                  <a:pt x="53" y="200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3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9"/>
                </a:lnTo>
                <a:lnTo>
                  <a:pt x="54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5" y="197"/>
                </a:lnTo>
                <a:lnTo>
                  <a:pt x="57" y="197"/>
                </a:lnTo>
                <a:lnTo>
                  <a:pt x="57" y="197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7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6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8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5"/>
                </a:lnTo>
                <a:lnTo>
                  <a:pt x="59" y="194"/>
                </a:lnTo>
                <a:lnTo>
                  <a:pt x="59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4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0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3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1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2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2" y="191"/>
                </a:lnTo>
                <a:lnTo>
                  <a:pt x="63" y="191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90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3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8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7"/>
                </a:lnTo>
                <a:lnTo>
                  <a:pt x="64" y="186"/>
                </a:lnTo>
                <a:lnTo>
                  <a:pt x="64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6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5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6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4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3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2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7" y="181"/>
                </a:lnTo>
                <a:lnTo>
                  <a:pt x="68" y="181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9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8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7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6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5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4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3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1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70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9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8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7"/>
                </a:lnTo>
                <a:lnTo>
                  <a:pt x="68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6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5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4"/>
                </a:lnTo>
                <a:lnTo>
                  <a:pt x="67" y="162"/>
                </a:lnTo>
                <a:lnTo>
                  <a:pt x="67" y="162"/>
                </a:lnTo>
                <a:lnTo>
                  <a:pt x="67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2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1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6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60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9"/>
                </a:lnTo>
                <a:lnTo>
                  <a:pt x="64" y="158"/>
                </a:lnTo>
                <a:lnTo>
                  <a:pt x="64" y="158"/>
                </a:lnTo>
                <a:lnTo>
                  <a:pt x="64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8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3" y="157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6"/>
                </a:lnTo>
                <a:lnTo>
                  <a:pt x="62" y="155"/>
                </a:lnTo>
                <a:lnTo>
                  <a:pt x="62" y="155"/>
                </a:lnTo>
                <a:lnTo>
                  <a:pt x="62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5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1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3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60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2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9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1"/>
                </a:lnTo>
                <a:lnTo>
                  <a:pt x="58" y="150"/>
                </a:lnTo>
                <a:lnTo>
                  <a:pt x="58" y="150"/>
                </a:lnTo>
                <a:lnTo>
                  <a:pt x="58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50"/>
                </a:lnTo>
                <a:lnTo>
                  <a:pt x="57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5" y="149"/>
                </a:lnTo>
                <a:lnTo>
                  <a:pt x="54" y="149"/>
                </a:lnTo>
                <a:lnTo>
                  <a:pt x="54" y="149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4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8"/>
                </a:lnTo>
                <a:lnTo>
                  <a:pt x="53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2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7"/>
                </a:lnTo>
                <a:lnTo>
                  <a:pt x="51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50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9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6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8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6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5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4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4"/>
                </a:lnTo>
                <a:lnTo>
                  <a:pt x="43" y="143"/>
                </a:lnTo>
                <a:lnTo>
                  <a:pt x="43" y="143"/>
                </a:lnTo>
                <a:lnTo>
                  <a:pt x="43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2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1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40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9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7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6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5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3"/>
                </a:lnTo>
                <a:lnTo>
                  <a:pt x="34" y="144"/>
                </a:lnTo>
                <a:lnTo>
                  <a:pt x="34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3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2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1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4"/>
                </a:lnTo>
                <a:lnTo>
                  <a:pt x="30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8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7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6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6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5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7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4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3" y="148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2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49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21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0"/>
                </a:lnTo>
                <a:lnTo>
                  <a:pt x="19" y="151"/>
                </a:lnTo>
                <a:lnTo>
                  <a:pt x="19" y="151"/>
                </a:lnTo>
                <a:lnTo>
                  <a:pt x="19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1"/>
                </a:lnTo>
                <a:lnTo>
                  <a:pt x="18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2"/>
                </a:lnTo>
                <a:lnTo>
                  <a:pt x="17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3"/>
                </a:lnTo>
                <a:lnTo>
                  <a:pt x="16" y="155"/>
                </a:lnTo>
                <a:lnTo>
                  <a:pt x="16" y="155"/>
                </a:lnTo>
                <a:lnTo>
                  <a:pt x="16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5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5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6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4" y="157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8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3" y="159"/>
                </a:lnTo>
                <a:lnTo>
                  <a:pt x="12" y="159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0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2" y="161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2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4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10" y="165"/>
                </a:lnTo>
                <a:lnTo>
                  <a:pt x="9" y="165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6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7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8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69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0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1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3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4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5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6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7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8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79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1"/>
                </a:lnTo>
                <a:lnTo>
                  <a:pt x="9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2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3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0" y="184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5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6"/>
                </a:lnTo>
                <a:lnTo>
                  <a:pt x="12" y="187"/>
                </a:lnTo>
                <a:lnTo>
                  <a:pt x="12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7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3" y="188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0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4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1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5" y="192"/>
                </a:lnTo>
                <a:lnTo>
                  <a:pt x="16" y="192"/>
                </a:lnTo>
                <a:lnTo>
                  <a:pt x="16" y="192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6" y="193"/>
                </a:lnTo>
                <a:lnTo>
                  <a:pt x="17" y="193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7" y="194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8" y="195"/>
                </a:lnTo>
                <a:lnTo>
                  <a:pt x="19" y="195"/>
                </a:lnTo>
                <a:lnTo>
                  <a:pt x="19" y="195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19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6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1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7"/>
                </a:lnTo>
                <a:lnTo>
                  <a:pt x="22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3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199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4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5" y="200"/>
                </a:lnTo>
                <a:lnTo>
                  <a:pt x="26" y="200"/>
                </a:lnTo>
                <a:lnTo>
                  <a:pt x="26" y="200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6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7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1"/>
                </a:lnTo>
                <a:lnTo>
                  <a:pt x="28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0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1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2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2"/>
                </a:lnTo>
                <a:lnTo>
                  <a:pt x="33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4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5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6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7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lnTo>
                  <a:pt x="39" y="203"/>
                </a:lnTo>
                <a:close/>
                <a:moveTo>
                  <a:pt x="76" y="174"/>
                </a:move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4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5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6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7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8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79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6" y="181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2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3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4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5" y="185"/>
                </a:lnTo>
                <a:lnTo>
                  <a:pt x="73" y="185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6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7"/>
                </a:lnTo>
                <a:lnTo>
                  <a:pt x="73" y="188"/>
                </a:lnTo>
                <a:lnTo>
                  <a:pt x="73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88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0"/>
                </a:lnTo>
                <a:lnTo>
                  <a:pt x="72" y="191"/>
                </a:lnTo>
                <a:lnTo>
                  <a:pt x="72" y="191"/>
                </a:lnTo>
                <a:lnTo>
                  <a:pt x="72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1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2"/>
                </a:lnTo>
                <a:lnTo>
                  <a:pt x="71" y="193"/>
                </a:lnTo>
                <a:lnTo>
                  <a:pt x="71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3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70" y="194"/>
                </a:lnTo>
                <a:lnTo>
                  <a:pt x="69" y="194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5"/>
                </a:lnTo>
                <a:lnTo>
                  <a:pt x="69" y="196"/>
                </a:lnTo>
                <a:lnTo>
                  <a:pt x="69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6"/>
                </a:lnTo>
                <a:lnTo>
                  <a:pt x="68" y="197"/>
                </a:lnTo>
                <a:lnTo>
                  <a:pt x="68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7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7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199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6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0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4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1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3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2"/>
                </a:lnTo>
                <a:lnTo>
                  <a:pt x="62" y="203"/>
                </a:lnTo>
                <a:lnTo>
                  <a:pt x="62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3"/>
                </a:lnTo>
                <a:lnTo>
                  <a:pt x="61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60" y="204"/>
                </a:lnTo>
                <a:lnTo>
                  <a:pt x="59" y="204"/>
                </a:lnTo>
                <a:lnTo>
                  <a:pt x="59" y="204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9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8" y="205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7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6"/>
                </a:lnTo>
                <a:lnTo>
                  <a:pt x="55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4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3" y="208"/>
                </a:lnTo>
                <a:lnTo>
                  <a:pt x="52" y="208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2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1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50" y="209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9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8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6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5" y="210"/>
                </a:lnTo>
                <a:lnTo>
                  <a:pt x="44" y="210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4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3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2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1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40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9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7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6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5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4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3" y="211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2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1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30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8" y="210"/>
                </a:lnTo>
                <a:lnTo>
                  <a:pt x="27" y="210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7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6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5" y="209"/>
                </a:lnTo>
                <a:lnTo>
                  <a:pt x="24" y="209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4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3" y="208"/>
                </a:lnTo>
                <a:lnTo>
                  <a:pt x="22" y="208"/>
                </a:lnTo>
                <a:lnTo>
                  <a:pt x="22" y="208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2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21" y="206"/>
                </a:lnTo>
                <a:lnTo>
                  <a:pt x="19" y="206"/>
                </a:lnTo>
                <a:lnTo>
                  <a:pt x="19" y="206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9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5"/>
                </a:lnTo>
                <a:lnTo>
                  <a:pt x="18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7" y="204"/>
                </a:lnTo>
                <a:lnTo>
                  <a:pt x="16" y="204"/>
                </a:lnTo>
                <a:lnTo>
                  <a:pt x="16" y="204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6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3"/>
                </a:lnTo>
                <a:lnTo>
                  <a:pt x="15" y="202"/>
                </a:lnTo>
                <a:lnTo>
                  <a:pt x="15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2"/>
                </a:lnTo>
                <a:lnTo>
                  <a:pt x="14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1"/>
                </a:lnTo>
                <a:lnTo>
                  <a:pt x="13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200"/>
                </a:lnTo>
                <a:lnTo>
                  <a:pt x="12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9"/>
                </a:lnTo>
                <a:lnTo>
                  <a:pt x="10" y="197"/>
                </a:lnTo>
                <a:lnTo>
                  <a:pt x="10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7"/>
                </a:lnTo>
                <a:lnTo>
                  <a:pt x="9" y="196"/>
                </a:lnTo>
                <a:lnTo>
                  <a:pt x="9" y="196"/>
                </a:lnTo>
                <a:lnTo>
                  <a:pt x="9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6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8" y="195"/>
                </a:lnTo>
                <a:lnTo>
                  <a:pt x="7" y="195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4"/>
                </a:lnTo>
                <a:lnTo>
                  <a:pt x="7" y="193"/>
                </a:lnTo>
                <a:lnTo>
                  <a:pt x="7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3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2"/>
                </a:lnTo>
                <a:lnTo>
                  <a:pt x="6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1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90"/>
                </a:lnTo>
                <a:lnTo>
                  <a:pt x="5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8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7"/>
                </a:lnTo>
                <a:lnTo>
                  <a:pt x="4" y="186"/>
                </a:lnTo>
                <a:lnTo>
                  <a:pt x="4" y="186"/>
                </a:lnTo>
                <a:lnTo>
                  <a:pt x="4" y="186"/>
                </a:lnTo>
                <a:lnTo>
                  <a:pt x="3" y="186"/>
                </a:lnTo>
                <a:lnTo>
                  <a:pt x="3" y="186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5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4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3" y="183"/>
                </a:lnTo>
                <a:lnTo>
                  <a:pt x="1" y="183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2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81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9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8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7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6"/>
                </a:lnTo>
                <a:lnTo>
                  <a:pt x="1" y="175"/>
                </a:lnTo>
                <a:lnTo>
                  <a:pt x="1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5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4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3"/>
                </a:lnTo>
                <a:lnTo>
                  <a:pt x="0" y="171"/>
                </a:lnTo>
                <a:lnTo>
                  <a:pt x="0" y="171"/>
                </a:lnTo>
                <a:lnTo>
                  <a:pt x="0" y="171"/>
                </a:lnTo>
                <a:lnTo>
                  <a:pt x="1" y="171"/>
                </a:lnTo>
                <a:lnTo>
                  <a:pt x="1" y="171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70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9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8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7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6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5"/>
                </a:lnTo>
                <a:lnTo>
                  <a:pt x="1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4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2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1"/>
                </a:lnTo>
                <a:lnTo>
                  <a:pt x="3" y="160"/>
                </a:lnTo>
                <a:lnTo>
                  <a:pt x="3" y="160"/>
                </a:lnTo>
                <a:lnTo>
                  <a:pt x="4" y="160"/>
                </a:lnTo>
                <a:lnTo>
                  <a:pt x="4" y="160"/>
                </a:lnTo>
                <a:lnTo>
                  <a:pt x="4" y="160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9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4" y="158"/>
                </a:lnTo>
                <a:lnTo>
                  <a:pt x="5" y="158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7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5" y="156"/>
                </a:lnTo>
                <a:lnTo>
                  <a:pt x="6" y="156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5"/>
                </a:lnTo>
                <a:lnTo>
                  <a:pt x="6" y="153"/>
                </a:lnTo>
                <a:lnTo>
                  <a:pt x="6" y="153"/>
                </a:lnTo>
                <a:lnTo>
                  <a:pt x="6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3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7" y="152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1"/>
                </a:lnTo>
                <a:lnTo>
                  <a:pt x="8" y="150"/>
                </a:lnTo>
                <a:lnTo>
                  <a:pt x="8" y="150"/>
                </a:lnTo>
                <a:lnTo>
                  <a:pt x="8" y="150"/>
                </a:lnTo>
                <a:lnTo>
                  <a:pt x="9" y="150"/>
                </a:lnTo>
                <a:lnTo>
                  <a:pt x="9" y="150"/>
                </a:lnTo>
                <a:lnTo>
                  <a:pt x="9" y="150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9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0" y="148"/>
                </a:lnTo>
                <a:lnTo>
                  <a:pt x="12" y="148"/>
                </a:lnTo>
                <a:lnTo>
                  <a:pt x="12" y="148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2" y="147"/>
                </a:lnTo>
                <a:lnTo>
                  <a:pt x="13" y="147"/>
                </a:lnTo>
                <a:lnTo>
                  <a:pt x="13" y="147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3" y="146"/>
                </a:lnTo>
                <a:lnTo>
                  <a:pt x="14" y="146"/>
                </a:lnTo>
                <a:lnTo>
                  <a:pt x="14" y="146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5" y="143"/>
                </a:lnTo>
                <a:lnTo>
                  <a:pt x="15" y="143"/>
                </a:lnTo>
                <a:lnTo>
                  <a:pt x="15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3"/>
                </a:lnTo>
                <a:lnTo>
                  <a:pt x="16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7" y="142"/>
                </a:lnTo>
                <a:lnTo>
                  <a:pt x="18" y="142"/>
                </a:lnTo>
                <a:lnTo>
                  <a:pt x="18" y="142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8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1"/>
                </a:lnTo>
                <a:lnTo>
                  <a:pt x="19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1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40"/>
                </a:lnTo>
                <a:lnTo>
                  <a:pt x="22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3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4" y="139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5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6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7" y="138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28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0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1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2" y="137"/>
                </a:lnTo>
                <a:lnTo>
                  <a:pt x="33" y="137"/>
                </a:lnTo>
                <a:lnTo>
                  <a:pt x="33" y="137"/>
                </a:lnTo>
                <a:lnTo>
                  <a:pt x="33" y="135"/>
                </a:lnTo>
                <a:lnTo>
                  <a:pt x="33" y="135"/>
                </a:lnTo>
                <a:lnTo>
                  <a:pt x="33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4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5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6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7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39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0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1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2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3" y="135"/>
                </a:lnTo>
                <a:lnTo>
                  <a:pt x="44" y="135"/>
                </a:lnTo>
                <a:lnTo>
                  <a:pt x="44" y="135"/>
                </a:lnTo>
                <a:lnTo>
                  <a:pt x="44" y="137"/>
                </a:lnTo>
                <a:lnTo>
                  <a:pt x="44" y="137"/>
                </a:lnTo>
                <a:lnTo>
                  <a:pt x="44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5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6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8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7"/>
                </a:lnTo>
                <a:lnTo>
                  <a:pt x="49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0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1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8"/>
                </a:lnTo>
                <a:lnTo>
                  <a:pt x="52" y="139"/>
                </a:lnTo>
                <a:lnTo>
                  <a:pt x="52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3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4" y="139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5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0"/>
                </a:lnTo>
                <a:lnTo>
                  <a:pt x="57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8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1"/>
                </a:lnTo>
                <a:lnTo>
                  <a:pt x="59" y="142"/>
                </a:lnTo>
                <a:lnTo>
                  <a:pt x="59" y="142"/>
                </a:lnTo>
                <a:lnTo>
                  <a:pt x="59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0" y="142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1" y="143"/>
                </a:lnTo>
                <a:lnTo>
                  <a:pt x="62" y="143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2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4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3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6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4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7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6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8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7" y="149"/>
                </a:lnTo>
                <a:lnTo>
                  <a:pt x="68" y="149"/>
                </a:lnTo>
                <a:lnTo>
                  <a:pt x="68" y="149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8" y="150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1"/>
                </a:lnTo>
                <a:lnTo>
                  <a:pt x="69" y="152"/>
                </a:lnTo>
                <a:lnTo>
                  <a:pt x="69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2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0" y="153"/>
                </a:lnTo>
                <a:lnTo>
                  <a:pt x="71" y="153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5"/>
                </a:lnTo>
                <a:lnTo>
                  <a:pt x="71" y="156"/>
                </a:lnTo>
                <a:lnTo>
                  <a:pt x="71" y="156"/>
                </a:lnTo>
                <a:lnTo>
                  <a:pt x="71" y="156"/>
                </a:lnTo>
                <a:lnTo>
                  <a:pt x="72" y="156"/>
                </a:lnTo>
                <a:lnTo>
                  <a:pt x="72" y="156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7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2" y="158"/>
                </a:lnTo>
                <a:lnTo>
                  <a:pt x="73" y="158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59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0"/>
                </a:lnTo>
                <a:lnTo>
                  <a:pt x="73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1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2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4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5" y="165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6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7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8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69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0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1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3"/>
                </a:lnTo>
                <a:lnTo>
                  <a:pt x="76" y="174"/>
                </a:lnTo>
                <a:lnTo>
                  <a:pt x="76" y="174"/>
                </a:lnTo>
                <a:close/>
                <a:moveTo>
                  <a:pt x="79" y="177"/>
                </a:moveTo>
                <a:lnTo>
                  <a:pt x="79" y="169"/>
                </a:lnTo>
                <a:lnTo>
                  <a:pt x="95" y="169"/>
                </a:lnTo>
                <a:lnTo>
                  <a:pt x="95" y="177"/>
                </a:lnTo>
                <a:lnTo>
                  <a:pt x="79" y="177"/>
                </a:lnTo>
                <a:lnTo>
                  <a:pt x="79" y="177"/>
                </a:lnTo>
                <a:close/>
                <a:moveTo>
                  <a:pt x="126" y="177"/>
                </a:moveTo>
                <a:lnTo>
                  <a:pt x="126" y="169"/>
                </a:lnTo>
                <a:lnTo>
                  <a:pt x="142" y="169"/>
                </a:lnTo>
                <a:lnTo>
                  <a:pt x="142" y="177"/>
                </a:lnTo>
                <a:lnTo>
                  <a:pt x="126" y="177"/>
                </a:lnTo>
                <a:lnTo>
                  <a:pt x="126" y="177"/>
                </a:lnTo>
                <a:close/>
                <a:moveTo>
                  <a:pt x="173" y="177"/>
                </a:moveTo>
                <a:lnTo>
                  <a:pt x="173" y="169"/>
                </a:lnTo>
                <a:lnTo>
                  <a:pt x="188" y="169"/>
                </a:lnTo>
                <a:lnTo>
                  <a:pt x="188" y="177"/>
                </a:lnTo>
                <a:lnTo>
                  <a:pt x="173" y="177"/>
                </a:lnTo>
                <a:lnTo>
                  <a:pt x="173" y="177"/>
                </a:lnTo>
                <a:close/>
                <a:moveTo>
                  <a:pt x="220" y="177"/>
                </a:moveTo>
                <a:lnTo>
                  <a:pt x="220" y="169"/>
                </a:lnTo>
                <a:lnTo>
                  <a:pt x="236" y="169"/>
                </a:lnTo>
                <a:lnTo>
                  <a:pt x="236" y="177"/>
                </a:lnTo>
                <a:lnTo>
                  <a:pt x="220" y="177"/>
                </a:lnTo>
                <a:lnTo>
                  <a:pt x="220" y="177"/>
                </a:lnTo>
                <a:close/>
                <a:moveTo>
                  <a:pt x="267" y="177"/>
                </a:moveTo>
                <a:lnTo>
                  <a:pt x="267" y="169"/>
                </a:lnTo>
                <a:lnTo>
                  <a:pt x="283" y="169"/>
                </a:lnTo>
                <a:lnTo>
                  <a:pt x="283" y="177"/>
                </a:lnTo>
                <a:lnTo>
                  <a:pt x="267" y="177"/>
                </a:lnTo>
                <a:lnTo>
                  <a:pt x="267" y="177"/>
                </a:lnTo>
                <a:close/>
                <a:moveTo>
                  <a:pt x="314" y="177"/>
                </a:moveTo>
                <a:lnTo>
                  <a:pt x="314" y="169"/>
                </a:lnTo>
                <a:lnTo>
                  <a:pt x="330" y="169"/>
                </a:lnTo>
                <a:lnTo>
                  <a:pt x="330" y="177"/>
                </a:lnTo>
                <a:lnTo>
                  <a:pt x="314" y="177"/>
                </a:lnTo>
                <a:lnTo>
                  <a:pt x="314" y="177"/>
                </a:lnTo>
                <a:close/>
                <a:moveTo>
                  <a:pt x="362" y="177"/>
                </a:moveTo>
                <a:lnTo>
                  <a:pt x="362" y="169"/>
                </a:lnTo>
                <a:lnTo>
                  <a:pt x="377" y="169"/>
                </a:lnTo>
                <a:lnTo>
                  <a:pt x="377" y="177"/>
                </a:lnTo>
                <a:lnTo>
                  <a:pt x="362" y="177"/>
                </a:lnTo>
                <a:lnTo>
                  <a:pt x="362" y="177"/>
                </a:lnTo>
                <a:close/>
                <a:moveTo>
                  <a:pt x="409" y="177"/>
                </a:moveTo>
                <a:lnTo>
                  <a:pt x="409" y="169"/>
                </a:lnTo>
                <a:lnTo>
                  <a:pt x="425" y="169"/>
                </a:lnTo>
                <a:lnTo>
                  <a:pt x="425" y="177"/>
                </a:lnTo>
                <a:lnTo>
                  <a:pt x="409" y="177"/>
                </a:lnTo>
                <a:lnTo>
                  <a:pt x="409" y="177"/>
                </a:lnTo>
                <a:close/>
                <a:moveTo>
                  <a:pt x="456" y="177"/>
                </a:moveTo>
                <a:lnTo>
                  <a:pt x="456" y="169"/>
                </a:lnTo>
                <a:lnTo>
                  <a:pt x="472" y="169"/>
                </a:lnTo>
                <a:lnTo>
                  <a:pt x="472" y="177"/>
                </a:lnTo>
                <a:lnTo>
                  <a:pt x="456" y="177"/>
                </a:lnTo>
                <a:lnTo>
                  <a:pt x="456" y="177"/>
                </a:lnTo>
                <a:close/>
                <a:moveTo>
                  <a:pt x="502" y="177"/>
                </a:moveTo>
                <a:lnTo>
                  <a:pt x="502" y="169"/>
                </a:lnTo>
                <a:lnTo>
                  <a:pt x="510" y="169"/>
                </a:lnTo>
                <a:lnTo>
                  <a:pt x="510" y="169"/>
                </a:lnTo>
                <a:lnTo>
                  <a:pt x="511" y="169"/>
                </a:lnTo>
                <a:lnTo>
                  <a:pt x="519" y="171"/>
                </a:lnTo>
                <a:lnTo>
                  <a:pt x="518" y="178"/>
                </a:lnTo>
                <a:lnTo>
                  <a:pt x="510" y="177"/>
                </a:lnTo>
                <a:lnTo>
                  <a:pt x="502" y="177"/>
                </a:lnTo>
                <a:lnTo>
                  <a:pt x="502" y="177"/>
                </a:lnTo>
                <a:close/>
                <a:moveTo>
                  <a:pt x="534" y="158"/>
                </a:moveTo>
                <a:lnTo>
                  <a:pt x="526" y="158"/>
                </a:lnTo>
                <a:lnTo>
                  <a:pt x="526" y="142"/>
                </a:lnTo>
                <a:lnTo>
                  <a:pt x="534" y="142"/>
                </a:lnTo>
                <a:lnTo>
                  <a:pt x="534" y="158"/>
                </a:lnTo>
                <a:lnTo>
                  <a:pt x="534" y="158"/>
                </a:lnTo>
                <a:close/>
                <a:moveTo>
                  <a:pt x="534" y="111"/>
                </a:moveTo>
                <a:lnTo>
                  <a:pt x="526" y="111"/>
                </a:lnTo>
                <a:lnTo>
                  <a:pt x="526" y="95"/>
                </a:lnTo>
                <a:lnTo>
                  <a:pt x="534" y="95"/>
                </a:lnTo>
                <a:lnTo>
                  <a:pt x="534" y="111"/>
                </a:lnTo>
                <a:lnTo>
                  <a:pt x="534" y="111"/>
                </a:lnTo>
                <a:close/>
                <a:moveTo>
                  <a:pt x="534" y="63"/>
                </a:moveTo>
                <a:lnTo>
                  <a:pt x="526" y="63"/>
                </a:lnTo>
                <a:lnTo>
                  <a:pt x="526" y="48"/>
                </a:lnTo>
                <a:lnTo>
                  <a:pt x="534" y="48"/>
                </a:lnTo>
                <a:lnTo>
                  <a:pt x="534" y="63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39" name="Freeform 80">
            <a:extLst>
              <a:ext uri="{FF2B5EF4-FFF2-40B4-BE49-F238E27FC236}">
                <a16:creationId xmlns:a16="http://schemas.microsoft.com/office/drawing/2014/main" id="{DC457F00-600A-4041-8F4E-1CD1006B173C}"/>
              </a:ext>
            </a:extLst>
          </p:cNvPr>
          <p:cNvSpPr>
            <a:spLocks noEditPoints="1"/>
          </p:cNvSpPr>
          <p:nvPr/>
        </p:nvSpPr>
        <p:spPr bwMode="auto">
          <a:xfrm flipV="1">
            <a:off x="2021169" y="4692925"/>
            <a:ext cx="382559" cy="114675"/>
          </a:xfrm>
          <a:custGeom>
            <a:avLst/>
            <a:gdLst>
              <a:gd name="T0" fmla="*/ 471 w 514"/>
              <a:gd name="T1" fmla="*/ 9 h 76"/>
              <a:gd name="T2" fmla="*/ 465 w 514"/>
              <a:gd name="T3" fmla="*/ 10 h 76"/>
              <a:gd name="T4" fmla="*/ 461 w 514"/>
              <a:gd name="T5" fmla="*/ 12 h 76"/>
              <a:gd name="T6" fmla="*/ 456 w 514"/>
              <a:gd name="T7" fmla="*/ 17 h 76"/>
              <a:gd name="T8" fmla="*/ 452 w 514"/>
              <a:gd name="T9" fmla="*/ 21 h 76"/>
              <a:gd name="T10" fmla="*/ 449 w 514"/>
              <a:gd name="T11" fmla="*/ 26 h 76"/>
              <a:gd name="T12" fmla="*/ 447 w 514"/>
              <a:gd name="T13" fmla="*/ 32 h 76"/>
              <a:gd name="T14" fmla="*/ 446 w 514"/>
              <a:gd name="T15" fmla="*/ 38 h 76"/>
              <a:gd name="T16" fmla="*/ 447 w 514"/>
              <a:gd name="T17" fmla="*/ 44 h 76"/>
              <a:gd name="T18" fmla="*/ 449 w 514"/>
              <a:gd name="T19" fmla="*/ 50 h 76"/>
              <a:gd name="T20" fmla="*/ 452 w 514"/>
              <a:gd name="T21" fmla="*/ 55 h 76"/>
              <a:gd name="T22" fmla="*/ 456 w 514"/>
              <a:gd name="T23" fmla="*/ 60 h 76"/>
              <a:gd name="T24" fmla="*/ 461 w 514"/>
              <a:gd name="T25" fmla="*/ 63 h 76"/>
              <a:gd name="T26" fmla="*/ 466 w 514"/>
              <a:gd name="T27" fmla="*/ 65 h 76"/>
              <a:gd name="T28" fmla="*/ 472 w 514"/>
              <a:gd name="T29" fmla="*/ 68 h 76"/>
              <a:gd name="T30" fmla="*/ 478 w 514"/>
              <a:gd name="T31" fmla="*/ 68 h 76"/>
              <a:gd name="T32" fmla="*/ 484 w 514"/>
              <a:gd name="T33" fmla="*/ 66 h 76"/>
              <a:gd name="T34" fmla="*/ 490 w 514"/>
              <a:gd name="T35" fmla="*/ 64 h 76"/>
              <a:gd name="T36" fmla="*/ 494 w 514"/>
              <a:gd name="T37" fmla="*/ 61 h 76"/>
              <a:gd name="T38" fmla="*/ 499 w 514"/>
              <a:gd name="T39" fmla="*/ 57 h 76"/>
              <a:gd name="T40" fmla="*/ 502 w 514"/>
              <a:gd name="T41" fmla="*/ 52 h 76"/>
              <a:gd name="T42" fmla="*/ 505 w 514"/>
              <a:gd name="T43" fmla="*/ 47 h 76"/>
              <a:gd name="T44" fmla="*/ 506 w 514"/>
              <a:gd name="T45" fmla="*/ 41 h 76"/>
              <a:gd name="T46" fmla="*/ 506 w 514"/>
              <a:gd name="T47" fmla="*/ 35 h 76"/>
              <a:gd name="T48" fmla="*/ 505 w 514"/>
              <a:gd name="T49" fmla="*/ 28 h 76"/>
              <a:gd name="T50" fmla="*/ 502 w 514"/>
              <a:gd name="T51" fmla="*/ 24 h 76"/>
              <a:gd name="T52" fmla="*/ 499 w 514"/>
              <a:gd name="T53" fmla="*/ 18 h 76"/>
              <a:gd name="T54" fmla="*/ 494 w 514"/>
              <a:gd name="T55" fmla="*/ 15 h 76"/>
              <a:gd name="T56" fmla="*/ 489 w 514"/>
              <a:gd name="T57" fmla="*/ 11 h 76"/>
              <a:gd name="T58" fmla="*/ 484 w 514"/>
              <a:gd name="T59" fmla="*/ 9 h 76"/>
              <a:gd name="T60" fmla="*/ 478 w 514"/>
              <a:gd name="T61" fmla="*/ 8 h 76"/>
              <a:gd name="T62" fmla="*/ 439 w 514"/>
              <a:gd name="T63" fmla="*/ 28 h 76"/>
              <a:gd name="T64" fmla="*/ 443 w 514"/>
              <a:gd name="T65" fmla="*/ 21 h 76"/>
              <a:gd name="T66" fmla="*/ 446 w 514"/>
              <a:gd name="T67" fmla="*/ 15 h 76"/>
              <a:gd name="T68" fmla="*/ 452 w 514"/>
              <a:gd name="T69" fmla="*/ 10 h 76"/>
              <a:gd name="T70" fmla="*/ 457 w 514"/>
              <a:gd name="T71" fmla="*/ 6 h 76"/>
              <a:gd name="T72" fmla="*/ 464 w 514"/>
              <a:gd name="T73" fmla="*/ 2 h 76"/>
              <a:gd name="T74" fmla="*/ 472 w 514"/>
              <a:gd name="T75" fmla="*/ 0 h 76"/>
              <a:gd name="T76" fmla="*/ 480 w 514"/>
              <a:gd name="T77" fmla="*/ 0 h 76"/>
              <a:gd name="T78" fmla="*/ 488 w 514"/>
              <a:gd name="T79" fmla="*/ 2 h 76"/>
              <a:gd name="T80" fmla="*/ 494 w 514"/>
              <a:gd name="T81" fmla="*/ 5 h 76"/>
              <a:gd name="T82" fmla="*/ 500 w 514"/>
              <a:gd name="T83" fmla="*/ 9 h 76"/>
              <a:gd name="T84" fmla="*/ 506 w 514"/>
              <a:gd name="T85" fmla="*/ 15 h 76"/>
              <a:gd name="T86" fmla="*/ 509 w 514"/>
              <a:gd name="T87" fmla="*/ 20 h 76"/>
              <a:gd name="T88" fmla="*/ 512 w 514"/>
              <a:gd name="T89" fmla="*/ 27 h 76"/>
              <a:gd name="T90" fmla="*/ 514 w 514"/>
              <a:gd name="T91" fmla="*/ 35 h 76"/>
              <a:gd name="T92" fmla="*/ 514 w 514"/>
              <a:gd name="T93" fmla="*/ 43 h 76"/>
              <a:gd name="T94" fmla="*/ 511 w 514"/>
              <a:gd name="T95" fmla="*/ 51 h 76"/>
              <a:gd name="T96" fmla="*/ 508 w 514"/>
              <a:gd name="T97" fmla="*/ 57 h 76"/>
              <a:gd name="T98" fmla="*/ 503 w 514"/>
              <a:gd name="T99" fmla="*/ 63 h 76"/>
              <a:gd name="T100" fmla="*/ 498 w 514"/>
              <a:gd name="T101" fmla="*/ 69 h 76"/>
              <a:gd name="T102" fmla="*/ 492 w 514"/>
              <a:gd name="T103" fmla="*/ 72 h 76"/>
              <a:gd name="T104" fmla="*/ 484 w 514"/>
              <a:gd name="T105" fmla="*/ 74 h 76"/>
              <a:gd name="T106" fmla="*/ 476 w 514"/>
              <a:gd name="T107" fmla="*/ 76 h 76"/>
              <a:gd name="T108" fmla="*/ 469 w 514"/>
              <a:gd name="T109" fmla="*/ 74 h 76"/>
              <a:gd name="T110" fmla="*/ 462 w 514"/>
              <a:gd name="T111" fmla="*/ 72 h 76"/>
              <a:gd name="T112" fmla="*/ 455 w 514"/>
              <a:gd name="T113" fmla="*/ 69 h 76"/>
              <a:gd name="T114" fmla="*/ 449 w 514"/>
              <a:gd name="T115" fmla="*/ 64 h 76"/>
              <a:gd name="T116" fmla="*/ 445 w 514"/>
              <a:gd name="T117" fmla="*/ 59 h 76"/>
              <a:gd name="T118" fmla="*/ 441 w 514"/>
              <a:gd name="T119" fmla="*/ 52 h 76"/>
              <a:gd name="T120" fmla="*/ 439 w 514"/>
              <a:gd name="T121" fmla="*/ 44 h 76"/>
              <a:gd name="T122" fmla="*/ 299 w 514"/>
              <a:gd name="T123" fmla="*/ 3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4" h="76">
                <a:moveTo>
                  <a:pt x="16" y="34"/>
                </a:moveTo>
                <a:lnTo>
                  <a:pt x="16" y="42"/>
                </a:lnTo>
                <a:lnTo>
                  <a:pt x="0" y="42"/>
                </a:lnTo>
                <a:lnTo>
                  <a:pt x="0" y="34"/>
                </a:lnTo>
                <a:lnTo>
                  <a:pt x="16" y="34"/>
                </a:lnTo>
                <a:lnTo>
                  <a:pt x="16" y="34"/>
                </a:lnTo>
                <a:close/>
                <a:moveTo>
                  <a:pt x="476" y="8"/>
                </a:moveTo>
                <a:lnTo>
                  <a:pt x="476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5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4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3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8"/>
                </a:lnTo>
                <a:lnTo>
                  <a:pt x="472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1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70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9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9"/>
                </a:lnTo>
                <a:lnTo>
                  <a:pt x="467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6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5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0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4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3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1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2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61" y="12"/>
                </a:lnTo>
                <a:lnTo>
                  <a:pt x="459" y="12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9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4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8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5"/>
                </a:lnTo>
                <a:lnTo>
                  <a:pt x="457" y="16"/>
                </a:lnTo>
                <a:lnTo>
                  <a:pt x="457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6"/>
                </a:lnTo>
                <a:lnTo>
                  <a:pt x="456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7"/>
                </a:lnTo>
                <a:lnTo>
                  <a:pt x="455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8"/>
                </a:lnTo>
                <a:lnTo>
                  <a:pt x="454" y="19"/>
                </a:lnTo>
                <a:lnTo>
                  <a:pt x="454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19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3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0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2" y="21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3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50" y="24"/>
                </a:lnTo>
                <a:lnTo>
                  <a:pt x="449" y="24"/>
                </a:lnTo>
                <a:lnTo>
                  <a:pt x="449" y="24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5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9" y="26"/>
                </a:lnTo>
                <a:lnTo>
                  <a:pt x="448" y="26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7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8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8" y="29"/>
                </a:lnTo>
                <a:lnTo>
                  <a:pt x="447" y="29"/>
                </a:lnTo>
                <a:lnTo>
                  <a:pt x="447" y="29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0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2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3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4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5"/>
                </a:lnTo>
                <a:lnTo>
                  <a:pt x="447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6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7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8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6" y="39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1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2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3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4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5"/>
                </a:lnTo>
                <a:lnTo>
                  <a:pt x="447" y="46"/>
                </a:lnTo>
                <a:lnTo>
                  <a:pt x="447" y="46"/>
                </a:lnTo>
                <a:lnTo>
                  <a:pt x="447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6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7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48"/>
                </a:lnTo>
                <a:lnTo>
                  <a:pt x="448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0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1"/>
                </a:lnTo>
                <a:lnTo>
                  <a:pt x="449" y="52"/>
                </a:lnTo>
                <a:lnTo>
                  <a:pt x="449" y="52"/>
                </a:lnTo>
                <a:lnTo>
                  <a:pt x="449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2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0" y="53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4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2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5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3" y="56"/>
                </a:lnTo>
                <a:lnTo>
                  <a:pt x="454" y="56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4" y="57"/>
                </a:lnTo>
                <a:lnTo>
                  <a:pt x="455" y="57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5" y="59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6" y="60"/>
                </a:lnTo>
                <a:lnTo>
                  <a:pt x="457" y="60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7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1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8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2"/>
                </a:lnTo>
                <a:lnTo>
                  <a:pt x="459" y="63"/>
                </a:lnTo>
                <a:lnTo>
                  <a:pt x="459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1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3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2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3" y="64"/>
                </a:lnTo>
                <a:lnTo>
                  <a:pt x="464" y="64"/>
                </a:lnTo>
                <a:lnTo>
                  <a:pt x="464" y="64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4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5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5"/>
                </a:lnTo>
                <a:lnTo>
                  <a:pt x="466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7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69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0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6"/>
                </a:lnTo>
                <a:lnTo>
                  <a:pt x="471" y="68"/>
                </a:lnTo>
                <a:lnTo>
                  <a:pt x="471" y="68"/>
                </a:lnTo>
                <a:lnTo>
                  <a:pt x="471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2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3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4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5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6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8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79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0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1" y="68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2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3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4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6"/>
                </a:lnTo>
                <a:lnTo>
                  <a:pt x="485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7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8" y="65"/>
                </a:lnTo>
                <a:lnTo>
                  <a:pt x="489" y="65"/>
                </a:lnTo>
                <a:lnTo>
                  <a:pt x="489" y="65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89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0" y="64"/>
                </a:lnTo>
                <a:lnTo>
                  <a:pt x="491" y="64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1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3"/>
                </a:lnTo>
                <a:lnTo>
                  <a:pt x="492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3" y="62"/>
                </a:lnTo>
                <a:lnTo>
                  <a:pt x="494" y="62"/>
                </a:lnTo>
                <a:lnTo>
                  <a:pt x="494" y="62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4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1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6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60"/>
                </a:lnTo>
                <a:lnTo>
                  <a:pt x="497" y="59"/>
                </a:lnTo>
                <a:lnTo>
                  <a:pt x="497" y="59"/>
                </a:lnTo>
                <a:lnTo>
                  <a:pt x="497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9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8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7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499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6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0" y="55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4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1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3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2"/>
                </a:lnTo>
                <a:lnTo>
                  <a:pt x="502" y="51"/>
                </a:lnTo>
                <a:lnTo>
                  <a:pt x="502" y="51"/>
                </a:lnTo>
                <a:lnTo>
                  <a:pt x="502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1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50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3" y="48"/>
                </a:lnTo>
                <a:lnTo>
                  <a:pt x="505" y="48"/>
                </a:lnTo>
                <a:lnTo>
                  <a:pt x="505" y="48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7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6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5"/>
                </a:lnTo>
                <a:lnTo>
                  <a:pt x="505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3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2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41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9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8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7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6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5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4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3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6" y="32"/>
                </a:lnTo>
                <a:lnTo>
                  <a:pt x="505" y="32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30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9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8"/>
                </a:lnTo>
                <a:lnTo>
                  <a:pt x="505" y="27"/>
                </a:lnTo>
                <a:lnTo>
                  <a:pt x="505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7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6"/>
                </a:lnTo>
                <a:lnTo>
                  <a:pt x="503" y="25"/>
                </a:lnTo>
                <a:lnTo>
                  <a:pt x="503" y="25"/>
                </a:lnTo>
                <a:lnTo>
                  <a:pt x="503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5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4"/>
                </a:lnTo>
                <a:lnTo>
                  <a:pt x="502" y="23"/>
                </a:lnTo>
                <a:lnTo>
                  <a:pt x="502" y="23"/>
                </a:lnTo>
                <a:lnTo>
                  <a:pt x="502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3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1" y="21"/>
                </a:lnTo>
                <a:lnTo>
                  <a:pt x="500" y="21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20"/>
                </a:lnTo>
                <a:lnTo>
                  <a:pt x="500" y="19"/>
                </a:lnTo>
                <a:lnTo>
                  <a:pt x="500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9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9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8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8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7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7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6"/>
                </a:lnTo>
                <a:lnTo>
                  <a:pt x="496" y="15"/>
                </a:lnTo>
                <a:lnTo>
                  <a:pt x="496" y="15"/>
                </a:lnTo>
                <a:lnTo>
                  <a:pt x="496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5"/>
                </a:lnTo>
                <a:lnTo>
                  <a:pt x="494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3" y="14"/>
                </a:lnTo>
                <a:lnTo>
                  <a:pt x="492" y="14"/>
                </a:lnTo>
                <a:lnTo>
                  <a:pt x="492" y="14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2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1" y="12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90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9" y="11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8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7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10"/>
                </a:lnTo>
                <a:lnTo>
                  <a:pt x="485" y="9"/>
                </a:lnTo>
                <a:lnTo>
                  <a:pt x="485" y="9"/>
                </a:lnTo>
                <a:lnTo>
                  <a:pt x="485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4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3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2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9"/>
                </a:lnTo>
                <a:lnTo>
                  <a:pt x="481" y="8"/>
                </a:lnTo>
                <a:lnTo>
                  <a:pt x="481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80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9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8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lnTo>
                  <a:pt x="476" y="8"/>
                </a:lnTo>
                <a:close/>
                <a:moveTo>
                  <a:pt x="439" y="34"/>
                </a:moveTo>
                <a:lnTo>
                  <a:pt x="439" y="34"/>
                </a:lnTo>
                <a:lnTo>
                  <a:pt x="439" y="34"/>
                </a:lnTo>
                <a:lnTo>
                  <a:pt x="439" y="34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3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2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30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9"/>
                </a:lnTo>
                <a:lnTo>
                  <a:pt x="439" y="28"/>
                </a:lnTo>
                <a:lnTo>
                  <a:pt x="439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8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7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6"/>
                </a:lnTo>
                <a:lnTo>
                  <a:pt x="440" y="25"/>
                </a:lnTo>
                <a:lnTo>
                  <a:pt x="440" y="25"/>
                </a:lnTo>
                <a:lnTo>
                  <a:pt x="440" y="25"/>
                </a:lnTo>
                <a:lnTo>
                  <a:pt x="441" y="25"/>
                </a:lnTo>
                <a:lnTo>
                  <a:pt x="441" y="25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4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1" y="23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1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3" y="20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9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4" y="18"/>
                </a:lnTo>
                <a:lnTo>
                  <a:pt x="445" y="18"/>
                </a:lnTo>
                <a:lnTo>
                  <a:pt x="445" y="18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7"/>
                </a:lnTo>
                <a:lnTo>
                  <a:pt x="445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6"/>
                </a:lnTo>
                <a:lnTo>
                  <a:pt x="446" y="15"/>
                </a:lnTo>
                <a:lnTo>
                  <a:pt x="446" y="15"/>
                </a:lnTo>
                <a:lnTo>
                  <a:pt x="446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5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7" y="14"/>
                </a:lnTo>
                <a:lnTo>
                  <a:pt x="448" y="14"/>
                </a:lnTo>
                <a:lnTo>
                  <a:pt x="448" y="14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8" y="12"/>
                </a:lnTo>
                <a:lnTo>
                  <a:pt x="449" y="12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49" y="11"/>
                </a:lnTo>
                <a:lnTo>
                  <a:pt x="450" y="11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0" y="10"/>
                </a:lnTo>
                <a:lnTo>
                  <a:pt x="452" y="10"/>
                </a:lnTo>
                <a:lnTo>
                  <a:pt x="452" y="10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2" y="9"/>
                </a:lnTo>
                <a:lnTo>
                  <a:pt x="453" y="9"/>
                </a:lnTo>
                <a:lnTo>
                  <a:pt x="453" y="9"/>
                </a:lnTo>
                <a:lnTo>
                  <a:pt x="453" y="9"/>
                </a:lnTo>
                <a:lnTo>
                  <a:pt x="453" y="8"/>
                </a:lnTo>
                <a:lnTo>
                  <a:pt x="453" y="8"/>
                </a:lnTo>
                <a:lnTo>
                  <a:pt x="453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8"/>
                </a:lnTo>
                <a:lnTo>
                  <a:pt x="454" y="7"/>
                </a:lnTo>
                <a:lnTo>
                  <a:pt x="454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5" y="7"/>
                </a:lnTo>
                <a:lnTo>
                  <a:pt x="456" y="7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6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6"/>
                </a:lnTo>
                <a:lnTo>
                  <a:pt x="457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8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5"/>
                </a:lnTo>
                <a:lnTo>
                  <a:pt x="459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1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2" y="3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3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4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2"/>
                </a:lnTo>
                <a:lnTo>
                  <a:pt x="465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6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7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69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0" y="1"/>
                </a:lnTo>
                <a:lnTo>
                  <a:pt x="471" y="1"/>
                </a:lnTo>
                <a:lnTo>
                  <a:pt x="471" y="1"/>
                </a:lnTo>
                <a:lnTo>
                  <a:pt x="471" y="0"/>
                </a:lnTo>
                <a:lnTo>
                  <a:pt x="471" y="0"/>
                </a:lnTo>
                <a:lnTo>
                  <a:pt x="471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2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3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4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5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6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8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79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0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1" y="0"/>
                </a:lnTo>
                <a:lnTo>
                  <a:pt x="482" y="0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2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3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4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5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1"/>
                </a:lnTo>
                <a:lnTo>
                  <a:pt x="487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8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89" y="2"/>
                </a:lnTo>
                <a:lnTo>
                  <a:pt x="490" y="2"/>
                </a:lnTo>
                <a:lnTo>
                  <a:pt x="490" y="2"/>
                </a:lnTo>
                <a:lnTo>
                  <a:pt x="490" y="2"/>
                </a:lnTo>
                <a:lnTo>
                  <a:pt x="490" y="3"/>
                </a:lnTo>
                <a:lnTo>
                  <a:pt x="490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1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3"/>
                </a:lnTo>
                <a:lnTo>
                  <a:pt x="492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3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5"/>
                </a:lnTo>
                <a:lnTo>
                  <a:pt x="494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6" y="6"/>
                </a:lnTo>
                <a:lnTo>
                  <a:pt x="497" y="6"/>
                </a:lnTo>
                <a:lnTo>
                  <a:pt x="497" y="6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7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7"/>
                </a:lnTo>
                <a:lnTo>
                  <a:pt x="498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499" y="8"/>
                </a:lnTo>
                <a:lnTo>
                  <a:pt x="500" y="8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0" y="9"/>
                </a:lnTo>
                <a:lnTo>
                  <a:pt x="501" y="9"/>
                </a:lnTo>
                <a:lnTo>
                  <a:pt x="501" y="9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1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0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2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1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3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2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5" y="14"/>
                </a:lnTo>
                <a:lnTo>
                  <a:pt x="506" y="14"/>
                </a:lnTo>
                <a:lnTo>
                  <a:pt x="506" y="14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6" y="15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6"/>
                </a:lnTo>
                <a:lnTo>
                  <a:pt x="507" y="17"/>
                </a:lnTo>
                <a:lnTo>
                  <a:pt x="507" y="17"/>
                </a:lnTo>
                <a:lnTo>
                  <a:pt x="507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7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8" y="18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19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09" y="20"/>
                </a:lnTo>
                <a:lnTo>
                  <a:pt x="510" y="20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1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0" y="23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4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5"/>
                </a:lnTo>
                <a:lnTo>
                  <a:pt x="511" y="26"/>
                </a:lnTo>
                <a:lnTo>
                  <a:pt x="511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6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7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8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29"/>
                </a:lnTo>
                <a:lnTo>
                  <a:pt x="512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0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2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3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4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5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6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7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8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39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1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2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3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4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4" y="45"/>
                </a:lnTo>
                <a:lnTo>
                  <a:pt x="512" y="45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6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7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48"/>
                </a:lnTo>
                <a:lnTo>
                  <a:pt x="512" y="50"/>
                </a:lnTo>
                <a:lnTo>
                  <a:pt x="512" y="50"/>
                </a:lnTo>
                <a:lnTo>
                  <a:pt x="512" y="50"/>
                </a:lnTo>
                <a:lnTo>
                  <a:pt x="511" y="50"/>
                </a:lnTo>
                <a:lnTo>
                  <a:pt x="511" y="50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1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2"/>
                </a:lnTo>
                <a:lnTo>
                  <a:pt x="511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3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4"/>
                </a:lnTo>
                <a:lnTo>
                  <a:pt x="510" y="55"/>
                </a:lnTo>
                <a:lnTo>
                  <a:pt x="510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5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6"/>
                </a:lnTo>
                <a:lnTo>
                  <a:pt x="509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7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8" y="59"/>
                </a:lnTo>
                <a:lnTo>
                  <a:pt x="507" y="59"/>
                </a:lnTo>
                <a:lnTo>
                  <a:pt x="507" y="59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0"/>
                </a:lnTo>
                <a:lnTo>
                  <a:pt x="507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1"/>
                </a:lnTo>
                <a:lnTo>
                  <a:pt x="506" y="62"/>
                </a:lnTo>
                <a:lnTo>
                  <a:pt x="506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2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5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3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3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4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2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5"/>
                </a:lnTo>
                <a:lnTo>
                  <a:pt x="501" y="66"/>
                </a:lnTo>
                <a:lnTo>
                  <a:pt x="501" y="66"/>
                </a:lnTo>
                <a:lnTo>
                  <a:pt x="501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6"/>
                </a:lnTo>
                <a:lnTo>
                  <a:pt x="500" y="68"/>
                </a:lnTo>
                <a:lnTo>
                  <a:pt x="500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9" y="68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8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69"/>
                </a:lnTo>
                <a:lnTo>
                  <a:pt x="497" y="70"/>
                </a:lnTo>
                <a:lnTo>
                  <a:pt x="497" y="70"/>
                </a:lnTo>
                <a:lnTo>
                  <a:pt x="497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6" y="70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4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3" y="71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2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1" y="72"/>
                </a:lnTo>
                <a:lnTo>
                  <a:pt x="490" y="72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90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9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3"/>
                </a:lnTo>
                <a:lnTo>
                  <a:pt x="488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7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5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4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3" y="74"/>
                </a:lnTo>
                <a:lnTo>
                  <a:pt x="482" y="74"/>
                </a:lnTo>
                <a:lnTo>
                  <a:pt x="482" y="74"/>
                </a:lnTo>
                <a:lnTo>
                  <a:pt x="482" y="76"/>
                </a:lnTo>
                <a:lnTo>
                  <a:pt x="482" y="76"/>
                </a:lnTo>
                <a:lnTo>
                  <a:pt x="482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1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80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9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8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6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5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4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3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2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1" y="76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70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9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7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6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4"/>
                </a:lnTo>
                <a:lnTo>
                  <a:pt x="465" y="73"/>
                </a:lnTo>
                <a:lnTo>
                  <a:pt x="465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4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3" y="73"/>
                </a:lnTo>
                <a:lnTo>
                  <a:pt x="462" y="73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2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61" y="72"/>
                </a:lnTo>
                <a:lnTo>
                  <a:pt x="459" y="72"/>
                </a:lnTo>
                <a:lnTo>
                  <a:pt x="459" y="72"/>
                </a:lnTo>
                <a:lnTo>
                  <a:pt x="459" y="71"/>
                </a:lnTo>
                <a:lnTo>
                  <a:pt x="459" y="71"/>
                </a:lnTo>
                <a:lnTo>
                  <a:pt x="459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8" y="71"/>
                </a:lnTo>
                <a:lnTo>
                  <a:pt x="457" y="71"/>
                </a:lnTo>
                <a:lnTo>
                  <a:pt x="457" y="71"/>
                </a:lnTo>
                <a:lnTo>
                  <a:pt x="457" y="70"/>
                </a:lnTo>
                <a:lnTo>
                  <a:pt x="457" y="70"/>
                </a:lnTo>
                <a:lnTo>
                  <a:pt x="457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6" y="70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5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9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4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8"/>
                </a:lnTo>
                <a:lnTo>
                  <a:pt x="453" y="66"/>
                </a:lnTo>
                <a:lnTo>
                  <a:pt x="453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6"/>
                </a:lnTo>
                <a:lnTo>
                  <a:pt x="452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50" y="65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9" y="64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3"/>
                </a:lnTo>
                <a:lnTo>
                  <a:pt x="448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2"/>
                </a:lnTo>
                <a:lnTo>
                  <a:pt x="447" y="61"/>
                </a:lnTo>
                <a:lnTo>
                  <a:pt x="447" y="61"/>
                </a:lnTo>
                <a:lnTo>
                  <a:pt x="447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1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6" y="60"/>
                </a:lnTo>
                <a:lnTo>
                  <a:pt x="445" y="60"/>
                </a:lnTo>
                <a:lnTo>
                  <a:pt x="445" y="60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9"/>
                </a:lnTo>
                <a:lnTo>
                  <a:pt x="445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7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4" y="56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5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3" y="54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3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2"/>
                </a:lnTo>
                <a:lnTo>
                  <a:pt x="441" y="51"/>
                </a:lnTo>
                <a:lnTo>
                  <a:pt x="441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1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50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8"/>
                </a:lnTo>
                <a:lnTo>
                  <a:pt x="440" y="47"/>
                </a:lnTo>
                <a:lnTo>
                  <a:pt x="440" y="47"/>
                </a:lnTo>
                <a:lnTo>
                  <a:pt x="440" y="47"/>
                </a:lnTo>
                <a:lnTo>
                  <a:pt x="439" y="47"/>
                </a:lnTo>
                <a:lnTo>
                  <a:pt x="439" y="47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6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5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4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3"/>
                </a:lnTo>
                <a:lnTo>
                  <a:pt x="439" y="42"/>
                </a:lnTo>
                <a:lnTo>
                  <a:pt x="439" y="42"/>
                </a:lnTo>
                <a:lnTo>
                  <a:pt x="439" y="42"/>
                </a:lnTo>
                <a:lnTo>
                  <a:pt x="425" y="42"/>
                </a:lnTo>
                <a:lnTo>
                  <a:pt x="425" y="34"/>
                </a:lnTo>
                <a:lnTo>
                  <a:pt x="439" y="34"/>
                </a:lnTo>
                <a:lnTo>
                  <a:pt x="439" y="34"/>
                </a:lnTo>
                <a:close/>
                <a:moveTo>
                  <a:pt x="393" y="34"/>
                </a:moveTo>
                <a:lnTo>
                  <a:pt x="393" y="42"/>
                </a:lnTo>
                <a:lnTo>
                  <a:pt x="377" y="42"/>
                </a:lnTo>
                <a:lnTo>
                  <a:pt x="377" y="34"/>
                </a:lnTo>
                <a:lnTo>
                  <a:pt x="393" y="34"/>
                </a:lnTo>
                <a:lnTo>
                  <a:pt x="393" y="34"/>
                </a:lnTo>
                <a:close/>
                <a:moveTo>
                  <a:pt x="346" y="34"/>
                </a:moveTo>
                <a:lnTo>
                  <a:pt x="346" y="42"/>
                </a:lnTo>
                <a:lnTo>
                  <a:pt x="330" y="42"/>
                </a:lnTo>
                <a:lnTo>
                  <a:pt x="330" y="34"/>
                </a:lnTo>
                <a:lnTo>
                  <a:pt x="346" y="34"/>
                </a:lnTo>
                <a:lnTo>
                  <a:pt x="346" y="34"/>
                </a:lnTo>
                <a:close/>
                <a:moveTo>
                  <a:pt x="299" y="34"/>
                </a:moveTo>
                <a:lnTo>
                  <a:pt x="299" y="42"/>
                </a:lnTo>
                <a:lnTo>
                  <a:pt x="283" y="42"/>
                </a:lnTo>
                <a:lnTo>
                  <a:pt x="283" y="34"/>
                </a:lnTo>
                <a:lnTo>
                  <a:pt x="299" y="34"/>
                </a:lnTo>
                <a:lnTo>
                  <a:pt x="299" y="34"/>
                </a:lnTo>
                <a:close/>
                <a:moveTo>
                  <a:pt x="251" y="34"/>
                </a:moveTo>
                <a:lnTo>
                  <a:pt x="251" y="42"/>
                </a:lnTo>
                <a:lnTo>
                  <a:pt x="235" y="42"/>
                </a:lnTo>
                <a:lnTo>
                  <a:pt x="235" y="34"/>
                </a:lnTo>
                <a:lnTo>
                  <a:pt x="251" y="34"/>
                </a:lnTo>
                <a:lnTo>
                  <a:pt x="251" y="34"/>
                </a:lnTo>
                <a:close/>
                <a:moveTo>
                  <a:pt x="204" y="34"/>
                </a:moveTo>
                <a:lnTo>
                  <a:pt x="204" y="42"/>
                </a:lnTo>
                <a:lnTo>
                  <a:pt x="189" y="42"/>
                </a:lnTo>
                <a:lnTo>
                  <a:pt x="189" y="34"/>
                </a:lnTo>
                <a:lnTo>
                  <a:pt x="204" y="34"/>
                </a:lnTo>
                <a:lnTo>
                  <a:pt x="204" y="34"/>
                </a:lnTo>
                <a:close/>
                <a:moveTo>
                  <a:pt x="158" y="34"/>
                </a:moveTo>
                <a:lnTo>
                  <a:pt x="158" y="42"/>
                </a:lnTo>
                <a:lnTo>
                  <a:pt x="142" y="42"/>
                </a:lnTo>
                <a:lnTo>
                  <a:pt x="142" y="34"/>
                </a:lnTo>
                <a:lnTo>
                  <a:pt x="158" y="34"/>
                </a:lnTo>
                <a:lnTo>
                  <a:pt x="158" y="34"/>
                </a:lnTo>
                <a:close/>
                <a:moveTo>
                  <a:pt x="110" y="34"/>
                </a:moveTo>
                <a:lnTo>
                  <a:pt x="110" y="42"/>
                </a:lnTo>
                <a:lnTo>
                  <a:pt x="95" y="42"/>
                </a:lnTo>
                <a:lnTo>
                  <a:pt x="95" y="34"/>
                </a:lnTo>
                <a:lnTo>
                  <a:pt x="110" y="34"/>
                </a:lnTo>
                <a:lnTo>
                  <a:pt x="110" y="34"/>
                </a:lnTo>
                <a:close/>
                <a:moveTo>
                  <a:pt x="63" y="34"/>
                </a:moveTo>
                <a:lnTo>
                  <a:pt x="63" y="42"/>
                </a:lnTo>
                <a:lnTo>
                  <a:pt x="47" y="42"/>
                </a:lnTo>
                <a:lnTo>
                  <a:pt x="47" y="34"/>
                </a:lnTo>
                <a:lnTo>
                  <a:pt x="63" y="34"/>
                </a:lnTo>
                <a:close/>
              </a:path>
            </a:pathLst>
          </a:custGeom>
          <a:solidFill>
            <a:srgbClr val="8497B0"/>
          </a:solidFill>
          <a:ln>
            <a:solidFill>
              <a:srgbClr val="FFC000"/>
            </a:solidFill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sp>
        <p:nvSpPr>
          <p:cNvPr id="128" name="object 8">
            <a:extLst>
              <a:ext uri="{FF2B5EF4-FFF2-40B4-BE49-F238E27FC236}">
                <a16:creationId xmlns:a16="http://schemas.microsoft.com/office/drawing/2014/main" id="{57E10AA6-0997-4EFB-B87C-94F9E446E461}"/>
              </a:ext>
            </a:extLst>
          </p:cNvPr>
          <p:cNvSpPr txBox="1"/>
          <p:nvPr/>
        </p:nvSpPr>
        <p:spPr>
          <a:xfrm>
            <a:off x="502419" y="221061"/>
            <a:ext cx="6079354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ИНФОРМАЦИОННО-РАЗЪЯСНИТЕЛЬНАЯ РАБОТА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D4946962-BA34-47C6-8C93-7AC91794F23D}"/>
              </a:ext>
            </a:extLst>
          </p:cNvPr>
          <p:cNvCxnSpPr>
            <a:cxnSpLocks/>
          </p:cNvCxnSpPr>
          <p:nvPr/>
        </p:nvCxnSpPr>
        <p:spPr>
          <a:xfrm flipV="1">
            <a:off x="209934" y="465423"/>
            <a:ext cx="6122286" cy="13991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B8DA9889-D0F6-4721-ABA5-0B653814B267}"/>
              </a:ext>
            </a:extLst>
          </p:cNvPr>
          <p:cNvSpPr/>
          <p:nvPr/>
        </p:nvSpPr>
        <p:spPr>
          <a:xfrm>
            <a:off x="264695" y="733926"/>
            <a:ext cx="6317078" cy="415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2024 году проведена широкомасштабная работа по информированию населения о системе обязательного социального страхования.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18CF903B-4CD4-435E-B511-18054EE880C4}"/>
              </a:ext>
            </a:extLst>
          </p:cNvPr>
          <p:cNvGrpSpPr/>
          <p:nvPr/>
        </p:nvGrpSpPr>
        <p:grpSpPr>
          <a:xfrm>
            <a:off x="4691708" y="3783631"/>
            <a:ext cx="1131195" cy="1101491"/>
            <a:chOff x="2942581" y="2419350"/>
            <a:chExt cx="912813" cy="911225"/>
          </a:xfrm>
        </p:grpSpPr>
        <p:sp>
          <p:nvSpPr>
            <p:cNvPr id="176" name="Freeform 54">
              <a:extLst>
                <a:ext uri="{FF2B5EF4-FFF2-40B4-BE49-F238E27FC236}">
                  <a16:creationId xmlns:a16="http://schemas.microsoft.com/office/drawing/2014/main" id="{68128EB8-AFD6-469E-B8C6-4922E63C1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581" y="2419350"/>
              <a:ext cx="912813" cy="911225"/>
            </a:xfrm>
            <a:custGeom>
              <a:avLst/>
              <a:gdLst>
                <a:gd name="T0" fmla="*/ 62 w 510"/>
                <a:gd name="T1" fmla="*/ 143 h 510"/>
                <a:gd name="T2" fmla="*/ 367 w 510"/>
                <a:gd name="T3" fmla="*/ 61 h 510"/>
                <a:gd name="T4" fmla="*/ 449 w 510"/>
                <a:gd name="T5" fmla="*/ 366 h 510"/>
                <a:gd name="T6" fmla="*/ 144 w 510"/>
                <a:gd name="T7" fmla="*/ 448 h 510"/>
                <a:gd name="T8" fmla="*/ 62 w 510"/>
                <a:gd name="T9" fmla="*/ 143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143"/>
                  </a:moveTo>
                  <a:cubicBezTo>
                    <a:pt x="124" y="36"/>
                    <a:pt x="260" y="0"/>
                    <a:pt x="367" y="61"/>
                  </a:cubicBezTo>
                  <a:cubicBezTo>
                    <a:pt x="474" y="123"/>
                    <a:pt x="510" y="260"/>
                    <a:pt x="449" y="366"/>
                  </a:cubicBezTo>
                  <a:cubicBezTo>
                    <a:pt x="387" y="473"/>
                    <a:pt x="250" y="510"/>
                    <a:pt x="144" y="448"/>
                  </a:cubicBezTo>
                  <a:cubicBezTo>
                    <a:pt x="37" y="386"/>
                    <a:pt x="0" y="250"/>
                    <a:pt x="62" y="143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182" name="Freeform 71">
              <a:extLst>
                <a:ext uri="{FF2B5EF4-FFF2-40B4-BE49-F238E27FC236}">
                  <a16:creationId xmlns:a16="http://schemas.microsoft.com/office/drawing/2014/main" id="{8E0633A2-5FA0-42E1-8411-1888F4EB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287" y="2481262"/>
              <a:ext cx="787400" cy="787400"/>
            </a:xfrm>
            <a:custGeom>
              <a:avLst/>
              <a:gdLst>
                <a:gd name="T0" fmla="*/ 62 w 510"/>
                <a:gd name="T1" fmla="*/ 367 h 510"/>
                <a:gd name="T2" fmla="*/ 144 w 510"/>
                <a:gd name="T3" fmla="*/ 62 h 510"/>
                <a:gd name="T4" fmla="*/ 449 w 510"/>
                <a:gd name="T5" fmla="*/ 144 h 510"/>
                <a:gd name="T6" fmla="*/ 367 w 510"/>
                <a:gd name="T7" fmla="*/ 449 h 510"/>
                <a:gd name="T8" fmla="*/ 62 w 510"/>
                <a:gd name="T9" fmla="*/ 36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510">
                  <a:moveTo>
                    <a:pt x="62" y="367"/>
                  </a:moveTo>
                  <a:cubicBezTo>
                    <a:pt x="0" y="260"/>
                    <a:pt x="37" y="124"/>
                    <a:pt x="144" y="62"/>
                  </a:cubicBezTo>
                  <a:cubicBezTo>
                    <a:pt x="250" y="0"/>
                    <a:pt x="387" y="37"/>
                    <a:pt x="449" y="144"/>
                  </a:cubicBezTo>
                  <a:cubicBezTo>
                    <a:pt x="510" y="251"/>
                    <a:pt x="474" y="387"/>
                    <a:pt x="367" y="449"/>
                  </a:cubicBezTo>
                  <a:cubicBezTo>
                    <a:pt x="260" y="510"/>
                    <a:pt x="124" y="474"/>
                    <a:pt x="62" y="3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</a:ln>
            <a:effectLst/>
          </p:spPr>
          <p:txBody>
            <a:bodyPr vert="horz" wrap="square" lIns="51435" tIns="25718" rIns="51435" bIns="25718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C5F89707-BF47-4261-A4A5-1091191EDAB1}"/>
              </a:ext>
            </a:extLst>
          </p:cNvPr>
          <p:cNvSpPr txBox="1"/>
          <p:nvPr/>
        </p:nvSpPr>
        <p:spPr>
          <a:xfrm>
            <a:off x="4953577" y="4173654"/>
            <a:ext cx="17894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10 003</a:t>
            </a:r>
            <a:endParaRPr lang="ru-KZ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03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110">
            <a:extLst>
              <a:ext uri="{FF2B5EF4-FFF2-40B4-BE49-F238E27FC236}">
                <a16:creationId xmlns:a16="http://schemas.microsoft.com/office/drawing/2014/main" id="{15787BA6-DFDE-4C80-A1C2-9296FA1CBA7F}"/>
              </a:ext>
            </a:extLst>
          </p:cNvPr>
          <p:cNvCxnSpPr>
            <a:cxnSpLocks/>
          </p:cNvCxnSpPr>
          <p:nvPr/>
        </p:nvCxnSpPr>
        <p:spPr>
          <a:xfrm>
            <a:off x="5363717" y="4228577"/>
            <a:ext cx="97773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08DBF73-2C96-4275-8F68-FAB1A3EC67D9}"/>
              </a:ext>
            </a:extLst>
          </p:cNvPr>
          <p:cNvGrpSpPr/>
          <p:nvPr/>
        </p:nvGrpSpPr>
        <p:grpSpPr>
          <a:xfrm>
            <a:off x="5174373" y="3331569"/>
            <a:ext cx="648867" cy="438647"/>
            <a:chOff x="8582744" y="679236"/>
            <a:chExt cx="1153541" cy="779817"/>
          </a:xfrm>
        </p:grpSpPr>
        <p:graphicFrame>
          <p:nvGraphicFramePr>
            <p:cNvPr id="44" name="Chart 97">
              <a:extLst>
                <a:ext uri="{FF2B5EF4-FFF2-40B4-BE49-F238E27FC236}">
                  <a16:creationId xmlns:a16="http://schemas.microsoft.com/office/drawing/2014/main" id="{C61D757D-8A1F-4632-95CE-047052E8FD30}"/>
                </a:ext>
              </a:extLst>
            </p:cNvPr>
            <p:cNvGraphicFramePr/>
            <p:nvPr/>
          </p:nvGraphicFramePr>
          <p:xfrm>
            <a:off x="8582744" y="679236"/>
            <a:ext cx="1153541" cy="7798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Oval 98">
              <a:extLst>
                <a:ext uri="{FF2B5EF4-FFF2-40B4-BE49-F238E27FC236}">
                  <a16:creationId xmlns:a16="http://schemas.microsoft.com/office/drawing/2014/main" id="{E63F560C-E2E6-4968-9AA5-91629ED81726}"/>
                </a:ext>
              </a:extLst>
            </p:cNvPr>
            <p:cNvSpPr/>
            <p:nvPr/>
          </p:nvSpPr>
          <p:spPr>
            <a:xfrm>
              <a:off x="8981293" y="881900"/>
              <a:ext cx="359469" cy="3740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C8A97B3E-BE7A-4C81-8F6E-C8A9E07818DD}"/>
                </a:ext>
              </a:extLst>
            </p:cNvPr>
            <p:cNvSpPr txBox="1"/>
            <p:nvPr/>
          </p:nvSpPr>
          <p:spPr>
            <a:xfrm>
              <a:off x="8906806" y="926587"/>
              <a:ext cx="521143" cy="273579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endParaRPr lang="en-US" sz="1000" dirty="0">
                <a:solidFill>
                  <a:schemeClr val="accent1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63" name="Straight Connector 110">
            <a:extLst>
              <a:ext uri="{FF2B5EF4-FFF2-40B4-BE49-F238E27FC236}">
                <a16:creationId xmlns:a16="http://schemas.microsoft.com/office/drawing/2014/main" id="{1BCFED65-8157-4937-B5CD-EE6772DA591F}"/>
              </a:ext>
            </a:extLst>
          </p:cNvPr>
          <p:cNvCxnSpPr>
            <a:cxnSpLocks/>
          </p:cNvCxnSpPr>
          <p:nvPr/>
        </p:nvCxnSpPr>
        <p:spPr>
          <a:xfrm>
            <a:off x="5418117" y="4698273"/>
            <a:ext cx="97773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0">
            <a:extLst>
              <a:ext uri="{FF2B5EF4-FFF2-40B4-BE49-F238E27FC236}">
                <a16:creationId xmlns:a16="http://schemas.microsoft.com/office/drawing/2014/main" id="{E7C93E56-46E4-42D2-B413-D660C395B843}"/>
              </a:ext>
            </a:extLst>
          </p:cNvPr>
          <p:cNvCxnSpPr>
            <a:cxnSpLocks/>
          </p:cNvCxnSpPr>
          <p:nvPr/>
        </p:nvCxnSpPr>
        <p:spPr>
          <a:xfrm>
            <a:off x="5444458" y="4902234"/>
            <a:ext cx="977730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5F7EF3C-C7C4-4D69-8689-8433A41EB6CF}"/>
              </a:ext>
            </a:extLst>
          </p:cNvPr>
          <p:cNvSpPr txBox="1"/>
          <p:nvPr/>
        </p:nvSpPr>
        <p:spPr>
          <a:xfrm rot="10800000" flipH="1" flipV="1">
            <a:off x="5118399" y="935601"/>
            <a:ext cx="1450166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ОБРАЩЕНИЙ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B55CF13-65BF-4D60-83B8-C46002AFA588}"/>
              </a:ext>
            </a:extLst>
          </p:cNvPr>
          <p:cNvSpPr txBox="1"/>
          <p:nvPr/>
        </p:nvSpPr>
        <p:spPr>
          <a:xfrm flipH="1">
            <a:off x="3554876" y="945060"/>
            <a:ext cx="1416763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ПОРТРЕТ</a:t>
            </a:r>
            <a:r>
              <a:rPr lang="ru-RU" sz="788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ЗАЯВИТЕЛЯ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5" name="Группа 374">
            <a:extLst>
              <a:ext uri="{FF2B5EF4-FFF2-40B4-BE49-F238E27FC236}">
                <a16:creationId xmlns:a16="http://schemas.microsoft.com/office/drawing/2014/main" id="{B05788A1-A5D1-4783-9119-63663B660F34}"/>
              </a:ext>
            </a:extLst>
          </p:cNvPr>
          <p:cNvGrpSpPr/>
          <p:nvPr/>
        </p:nvGrpSpPr>
        <p:grpSpPr>
          <a:xfrm>
            <a:off x="3478399" y="1616013"/>
            <a:ext cx="1543767" cy="2894975"/>
            <a:chOff x="6940097" y="1108656"/>
            <a:chExt cx="2334792" cy="3328805"/>
          </a:xfrm>
        </p:grpSpPr>
        <p:grpSp>
          <p:nvGrpSpPr>
            <p:cNvPr id="356" name="Группа 355">
              <a:extLst>
                <a:ext uri="{FF2B5EF4-FFF2-40B4-BE49-F238E27FC236}">
                  <a16:creationId xmlns:a16="http://schemas.microsoft.com/office/drawing/2014/main" id="{83ACA59C-4C97-4F37-92A0-6A3D0010DD98}"/>
                </a:ext>
              </a:extLst>
            </p:cNvPr>
            <p:cNvGrpSpPr/>
            <p:nvPr/>
          </p:nvGrpSpPr>
          <p:grpSpPr>
            <a:xfrm>
              <a:off x="6940097" y="1108656"/>
              <a:ext cx="2334792" cy="3328805"/>
              <a:chOff x="6738251" y="1108656"/>
              <a:chExt cx="2334792" cy="3328805"/>
            </a:xfrm>
          </p:grpSpPr>
          <p:grpSp>
            <p:nvGrpSpPr>
              <p:cNvPr id="67" name="Group 52">
                <a:extLst>
                  <a:ext uri="{FF2B5EF4-FFF2-40B4-BE49-F238E27FC236}">
                    <a16:creationId xmlns:a16="http://schemas.microsoft.com/office/drawing/2014/main" id="{779907FD-AB9A-452B-BEE7-8F4B07D67667}"/>
                  </a:ext>
                </a:extLst>
              </p:cNvPr>
              <p:cNvGrpSpPr/>
              <p:nvPr/>
            </p:nvGrpSpPr>
            <p:grpSpPr>
              <a:xfrm rot="16200000">
                <a:off x="5941928" y="2076831"/>
                <a:ext cx="2985099" cy="1392454"/>
                <a:chOff x="2282825" y="4049713"/>
                <a:chExt cx="4552950" cy="2117725"/>
              </a:xfrm>
            </p:grpSpPr>
            <p:sp>
              <p:nvSpPr>
                <p:cNvPr id="69" name="Freeform 6">
                  <a:extLst>
                    <a:ext uri="{FF2B5EF4-FFF2-40B4-BE49-F238E27FC236}">
                      <a16:creationId xmlns:a16="http://schemas.microsoft.com/office/drawing/2014/main" id="{E6715A89-7B91-4E79-B343-86B9E6F8C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575300" y="4049713"/>
                  <a:ext cx="1260475" cy="1335088"/>
                </a:xfrm>
                <a:custGeom>
                  <a:avLst/>
                  <a:gdLst>
                    <a:gd name="T0" fmla="*/ 21 w 103"/>
                    <a:gd name="T1" fmla="*/ 0 h 109"/>
                    <a:gd name="T2" fmla="*/ 103 w 103"/>
                    <a:gd name="T3" fmla="*/ 0 h 109"/>
                    <a:gd name="T4" fmla="*/ 58 w 103"/>
                    <a:gd name="T5" fmla="*/ 109 h 109"/>
                    <a:gd name="T6" fmla="*/ 0 w 103"/>
                    <a:gd name="T7" fmla="*/ 51 h 109"/>
                    <a:gd name="T8" fmla="*/ 21 w 103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9">
                      <a:moveTo>
                        <a:pt x="21" y="0"/>
                      </a:moveTo>
                      <a:cubicBezTo>
                        <a:pt x="103" y="0"/>
                        <a:pt x="103" y="0"/>
                        <a:pt x="103" y="0"/>
                      </a:cubicBezTo>
                      <a:cubicBezTo>
                        <a:pt x="100" y="42"/>
                        <a:pt x="84" y="79"/>
                        <a:pt x="58" y="109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11" y="36"/>
                        <a:pt x="18" y="19"/>
                        <a:pt x="21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8">
                  <a:extLst>
                    <a:ext uri="{FF2B5EF4-FFF2-40B4-BE49-F238E27FC236}">
                      <a16:creationId xmlns:a16="http://schemas.microsoft.com/office/drawing/2014/main" id="{ACC1E93E-12C0-4827-841D-18BF8E23A5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82825" y="4049713"/>
                  <a:ext cx="1260475" cy="1335088"/>
                </a:xfrm>
                <a:custGeom>
                  <a:avLst/>
                  <a:gdLst>
                    <a:gd name="T0" fmla="*/ 103 w 103"/>
                    <a:gd name="T1" fmla="*/ 51 h 109"/>
                    <a:gd name="T2" fmla="*/ 45 w 103"/>
                    <a:gd name="T3" fmla="*/ 109 h 109"/>
                    <a:gd name="T4" fmla="*/ 0 w 103"/>
                    <a:gd name="T5" fmla="*/ 0 h 109"/>
                    <a:gd name="T6" fmla="*/ 83 w 103"/>
                    <a:gd name="T7" fmla="*/ 0 h 109"/>
                    <a:gd name="T8" fmla="*/ 103 w 103"/>
                    <a:gd name="T9" fmla="*/ 51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3" h="109">
                      <a:moveTo>
                        <a:pt x="103" y="51"/>
                      </a:moveTo>
                      <a:cubicBezTo>
                        <a:pt x="45" y="109"/>
                        <a:pt x="45" y="109"/>
                        <a:pt x="45" y="109"/>
                      </a:cubicBezTo>
                      <a:cubicBezTo>
                        <a:pt x="20" y="79"/>
                        <a:pt x="3" y="42"/>
                        <a:pt x="0" y="0"/>
                      </a:cubicBezTo>
                      <a:cubicBezTo>
                        <a:pt x="83" y="0"/>
                        <a:pt x="83" y="0"/>
                        <a:pt x="83" y="0"/>
                      </a:cubicBezTo>
                      <a:cubicBezTo>
                        <a:pt x="85" y="19"/>
                        <a:pt x="92" y="36"/>
                        <a:pt x="103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11">
                  <a:extLst>
                    <a:ext uri="{FF2B5EF4-FFF2-40B4-BE49-F238E27FC236}">
                      <a16:creationId xmlns:a16="http://schemas.microsoft.com/office/drawing/2014/main" id="{BA971AED-8890-406C-BF43-E716BBD69DF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7050" y="4906963"/>
                  <a:ext cx="1333500" cy="1260475"/>
                </a:xfrm>
                <a:custGeom>
                  <a:avLst/>
                  <a:gdLst>
                    <a:gd name="T0" fmla="*/ 109 w 109"/>
                    <a:gd name="T1" fmla="*/ 20 h 103"/>
                    <a:gd name="T2" fmla="*/ 109 w 109"/>
                    <a:gd name="T3" fmla="*/ 103 h 103"/>
                    <a:gd name="T4" fmla="*/ 0 w 109"/>
                    <a:gd name="T5" fmla="*/ 58 h 103"/>
                    <a:gd name="T6" fmla="*/ 58 w 109"/>
                    <a:gd name="T7" fmla="*/ 0 h 103"/>
                    <a:gd name="T8" fmla="*/ 109 w 109"/>
                    <a:gd name="T9" fmla="*/ 2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9" h="103">
                      <a:moveTo>
                        <a:pt x="109" y="20"/>
                      </a:moveTo>
                      <a:cubicBezTo>
                        <a:pt x="109" y="103"/>
                        <a:pt x="109" y="103"/>
                        <a:pt x="109" y="103"/>
                      </a:cubicBezTo>
                      <a:cubicBezTo>
                        <a:pt x="67" y="100"/>
                        <a:pt x="30" y="83"/>
                        <a:pt x="0" y="58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73" y="11"/>
                        <a:pt x="90" y="18"/>
                        <a:pt x="109" y="2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12">
                  <a:extLst>
                    <a:ext uri="{FF2B5EF4-FFF2-40B4-BE49-F238E27FC236}">
                      <a16:creationId xmlns:a16="http://schemas.microsoft.com/office/drawing/2014/main" id="{6B8BC5F1-4528-4BDD-B7DC-D6905BDC6E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0750" y="4906963"/>
                  <a:ext cx="1322388" cy="1260475"/>
                </a:xfrm>
                <a:custGeom>
                  <a:avLst/>
                  <a:gdLst>
                    <a:gd name="T0" fmla="*/ 50 w 108"/>
                    <a:gd name="T1" fmla="*/ 0 h 103"/>
                    <a:gd name="T2" fmla="*/ 108 w 108"/>
                    <a:gd name="T3" fmla="*/ 58 h 103"/>
                    <a:gd name="T4" fmla="*/ 0 w 108"/>
                    <a:gd name="T5" fmla="*/ 103 h 103"/>
                    <a:gd name="T6" fmla="*/ 0 w 108"/>
                    <a:gd name="T7" fmla="*/ 20 h 103"/>
                    <a:gd name="T8" fmla="*/ 50 w 108"/>
                    <a:gd name="T9" fmla="*/ 0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8" h="103">
                      <a:moveTo>
                        <a:pt x="50" y="0"/>
                      </a:moveTo>
                      <a:cubicBezTo>
                        <a:pt x="108" y="58"/>
                        <a:pt x="108" y="58"/>
                        <a:pt x="108" y="58"/>
                      </a:cubicBezTo>
                      <a:cubicBezTo>
                        <a:pt x="79" y="83"/>
                        <a:pt x="41" y="100"/>
                        <a:pt x="0" y="103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18" y="18"/>
                        <a:pt x="36" y="11"/>
                        <a:pt x="50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51435" tIns="25718" rIns="51435" bIns="25718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013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51B404E2-62F0-4325-A29D-2B9809A4A482}"/>
                  </a:ext>
                </a:extLst>
              </p:cNvPr>
              <p:cNvSpPr txBox="1"/>
              <p:nvPr/>
            </p:nvSpPr>
            <p:spPr>
              <a:xfrm>
                <a:off x="7095114" y="1108656"/>
                <a:ext cx="1795912" cy="35389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45 лет </a:t>
                </a:r>
              </a:p>
              <a:p>
                <a:pPr algn="ctr"/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(мужчина</a:t>
                </a:r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1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730D3B1-0D22-488F-A46C-30E9660C149A}"/>
                  </a:ext>
                </a:extLst>
              </p:cNvPr>
              <p:cNvSpPr txBox="1"/>
              <p:nvPr/>
            </p:nvSpPr>
            <p:spPr>
              <a:xfrm>
                <a:off x="8154952" y="2059164"/>
                <a:ext cx="918091" cy="35389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 лет </a:t>
                </a:r>
              </a:p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мужчина)</a:t>
                </a:r>
                <a:endParaRPr lang="en-US" sz="9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BFE6741E-A9F0-459A-90CB-9604650D9701}"/>
                  </a:ext>
                </a:extLst>
              </p:cNvPr>
              <p:cNvSpPr txBox="1"/>
              <p:nvPr/>
            </p:nvSpPr>
            <p:spPr>
              <a:xfrm rot="10800000" flipV="1">
                <a:off x="8130703" y="3227005"/>
                <a:ext cx="942340" cy="17694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 лет 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2ED62F30-D588-42E9-89C1-A055AD1D9B6B}"/>
                  </a:ext>
                </a:extLst>
              </p:cNvPr>
              <p:cNvSpPr txBox="1"/>
              <p:nvPr/>
            </p:nvSpPr>
            <p:spPr>
              <a:xfrm>
                <a:off x="7385414" y="4083562"/>
                <a:ext cx="1483534" cy="353899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32 года </a:t>
                </a:r>
              </a:p>
              <a:p>
                <a:pPr algn="ctr"/>
                <a:r>
                  <a:rPr lang="ru-RU" sz="1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9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женщина</a:t>
                </a:r>
                <a:r>
                  <a:rPr lang="ru-RU" sz="506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506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9" name="Рисунок 4">
              <a:extLst>
                <a:ext uri="{FF2B5EF4-FFF2-40B4-BE49-F238E27FC236}">
                  <a16:creationId xmlns:a16="http://schemas.microsoft.com/office/drawing/2014/main" id="{E8F689E1-F36F-4549-8CD8-6AF5BD0A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16183" y="2931099"/>
              <a:ext cx="286173" cy="563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Рисунок 5">
              <a:extLst>
                <a:ext uri="{FF2B5EF4-FFF2-40B4-BE49-F238E27FC236}">
                  <a16:creationId xmlns:a16="http://schemas.microsoft.com/office/drawing/2014/main" id="{FE117EA5-248F-438E-B571-54421F2862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068474" y="3615386"/>
              <a:ext cx="390408" cy="487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1" name="Рисунок 3">
              <a:extLst>
                <a:ext uri="{FF2B5EF4-FFF2-40B4-BE49-F238E27FC236}">
                  <a16:creationId xmlns:a16="http://schemas.microsoft.com/office/drawing/2014/main" id="{A1521C4A-BA9A-44D9-882F-D893BDC07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7398" y="1953588"/>
              <a:ext cx="365760" cy="722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C1C21B2A-22CF-4DDA-AC22-85048D780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061612" y="1413907"/>
              <a:ext cx="374410" cy="535489"/>
            </a:xfrm>
            <a:prstGeom prst="rect">
              <a:avLst/>
            </a:prstGeom>
          </p:spPr>
        </p:pic>
      </p:grpSp>
      <p:sp>
        <p:nvSpPr>
          <p:cNvPr id="97" name="Trapezoid 104">
            <a:extLst>
              <a:ext uri="{FF2B5EF4-FFF2-40B4-BE49-F238E27FC236}">
                <a16:creationId xmlns:a16="http://schemas.microsoft.com/office/drawing/2014/main" id="{F90FEF2E-5054-455D-A151-E8EB29D754E2}"/>
              </a:ext>
            </a:extLst>
          </p:cNvPr>
          <p:cNvSpPr/>
          <p:nvPr/>
        </p:nvSpPr>
        <p:spPr>
          <a:xfrm>
            <a:off x="1194596" y="5240230"/>
            <a:ext cx="1111248" cy="87467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8" name="Trapezoid 103">
            <a:extLst>
              <a:ext uri="{FF2B5EF4-FFF2-40B4-BE49-F238E27FC236}">
                <a16:creationId xmlns:a16="http://schemas.microsoft.com/office/drawing/2014/main" id="{F9713BA7-B61D-470C-BFCF-E80A8D002816}"/>
              </a:ext>
            </a:extLst>
          </p:cNvPr>
          <p:cNvSpPr/>
          <p:nvPr/>
        </p:nvSpPr>
        <p:spPr>
          <a:xfrm>
            <a:off x="3027700" y="5263408"/>
            <a:ext cx="930012" cy="101554"/>
          </a:xfrm>
          <a:prstGeom prst="trapezoid">
            <a:avLst>
              <a:gd name="adj" fmla="val 58087"/>
            </a:avLst>
          </a:prstGeom>
          <a:solidFill>
            <a:schemeClr val="accent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9" name="Trapezoid 102">
            <a:extLst>
              <a:ext uri="{FF2B5EF4-FFF2-40B4-BE49-F238E27FC236}">
                <a16:creationId xmlns:a16="http://schemas.microsoft.com/office/drawing/2014/main" id="{975EDECB-8105-4F9F-8CF9-859BE53C371F}"/>
              </a:ext>
            </a:extLst>
          </p:cNvPr>
          <p:cNvSpPr/>
          <p:nvPr/>
        </p:nvSpPr>
        <p:spPr>
          <a:xfrm>
            <a:off x="4886445" y="5282040"/>
            <a:ext cx="1029411" cy="113505"/>
          </a:xfrm>
          <a:prstGeom prst="trapezoid">
            <a:avLst>
              <a:gd name="adj" fmla="val 58087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0" name="Rectangle 101">
            <a:extLst>
              <a:ext uri="{FF2B5EF4-FFF2-40B4-BE49-F238E27FC236}">
                <a16:creationId xmlns:a16="http://schemas.microsoft.com/office/drawing/2014/main" id="{DB1EF3CD-4465-4D6C-8ADF-A5B0CAB054A9}"/>
              </a:ext>
            </a:extLst>
          </p:cNvPr>
          <p:cNvSpPr/>
          <p:nvPr/>
        </p:nvSpPr>
        <p:spPr>
          <a:xfrm flipV="1">
            <a:off x="279537" y="5398110"/>
            <a:ext cx="6142651" cy="720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1" name="Rectangle: Top Corners Rounded 39">
            <a:extLst>
              <a:ext uri="{FF2B5EF4-FFF2-40B4-BE49-F238E27FC236}">
                <a16:creationId xmlns:a16="http://schemas.microsoft.com/office/drawing/2014/main" id="{AE654776-2340-4384-998F-ECAC798BDCB6}"/>
              </a:ext>
            </a:extLst>
          </p:cNvPr>
          <p:cNvSpPr/>
          <p:nvPr/>
        </p:nvSpPr>
        <p:spPr>
          <a:xfrm flipV="1">
            <a:off x="1315383" y="5225829"/>
            <a:ext cx="900180" cy="79101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2" name="Rectangle: Top Corners Rounded 42">
            <a:extLst>
              <a:ext uri="{FF2B5EF4-FFF2-40B4-BE49-F238E27FC236}">
                <a16:creationId xmlns:a16="http://schemas.microsoft.com/office/drawing/2014/main" id="{268410AA-FC3D-4DEA-88DF-BABC982C1DA7}"/>
              </a:ext>
            </a:extLst>
          </p:cNvPr>
          <p:cNvSpPr/>
          <p:nvPr/>
        </p:nvSpPr>
        <p:spPr>
          <a:xfrm flipV="1">
            <a:off x="3103963" y="5262766"/>
            <a:ext cx="793771" cy="78081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3" name="Rectangle: Top Corners Rounded 45">
            <a:extLst>
              <a:ext uri="{FF2B5EF4-FFF2-40B4-BE49-F238E27FC236}">
                <a16:creationId xmlns:a16="http://schemas.microsoft.com/office/drawing/2014/main" id="{93A5F528-56A7-4A05-AC88-6F7DDE21D8EE}"/>
              </a:ext>
            </a:extLst>
          </p:cNvPr>
          <p:cNvSpPr/>
          <p:nvPr/>
        </p:nvSpPr>
        <p:spPr>
          <a:xfrm flipV="1">
            <a:off x="4968040" y="5296880"/>
            <a:ext cx="854733" cy="801722"/>
          </a:xfrm>
          <a:prstGeom prst="round2SameRect">
            <a:avLst>
              <a:gd name="adj1" fmla="val 50000"/>
              <a:gd name="adj2" fmla="val 1817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4" name="Oval 50">
            <a:extLst>
              <a:ext uri="{FF2B5EF4-FFF2-40B4-BE49-F238E27FC236}">
                <a16:creationId xmlns:a16="http://schemas.microsoft.com/office/drawing/2014/main" id="{3ABD1B3F-B6C0-4E7F-89E7-5C242048361E}"/>
              </a:ext>
            </a:extLst>
          </p:cNvPr>
          <p:cNvSpPr/>
          <p:nvPr/>
        </p:nvSpPr>
        <p:spPr>
          <a:xfrm flipV="1">
            <a:off x="5104280" y="5365237"/>
            <a:ext cx="627159" cy="5321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5" name="Oval 51">
            <a:extLst>
              <a:ext uri="{FF2B5EF4-FFF2-40B4-BE49-F238E27FC236}">
                <a16:creationId xmlns:a16="http://schemas.microsoft.com/office/drawing/2014/main" id="{6616D30B-3B88-4D42-A984-EABA39DEA9CF}"/>
              </a:ext>
            </a:extLst>
          </p:cNvPr>
          <p:cNvSpPr/>
          <p:nvPr/>
        </p:nvSpPr>
        <p:spPr>
          <a:xfrm>
            <a:off x="3152760" y="5338436"/>
            <a:ext cx="698332" cy="5653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6" name="Oval 52">
            <a:extLst>
              <a:ext uri="{FF2B5EF4-FFF2-40B4-BE49-F238E27FC236}">
                <a16:creationId xmlns:a16="http://schemas.microsoft.com/office/drawing/2014/main" id="{CB4179A2-DFBD-4D1A-A6CD-DD86B57B49E4}"/>
              </a:ext>
            </a:extLst>
          </p:cNvPr>
          <p:cNvSpPr/>
          <p:nvPr/>
        </p:nvSpPr>
        <p:spPr>
          <a:xfrm>
            <a:off x="1426352" y="5244798"/>
            <a:ext cx="736512" cy="7088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01C323B6-4363-4D07-A84C-4CE97EEFE458}"/>
              </a:ext>
            </a:extLst>
          </p:cNvPr>
          <p:cNvSpPr txBox="1"/>
          <p:nvPr/>
        </p:nvSpPr>
        <p:spPr>
          <a:xfrm>
            <a:off x="1027701" y="6340665"/>
            <a:ext cx="1331675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делается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F3CD00F-2075-4BED-8694-51ABC485092C}"/>
              </a:ext>
            </a:extLst>
          </p:cNvPr>
          <p:cNvSpPr txBox="1"/>
          <p:nvPr/>
        </p:nvSpPr>
        <p:spPr>
          <a:xfrm rot="10800000" flipV="1">
            <a:off x="3051484" y="6254825"/>
            <a:ext cx="960701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Проблемные вопросы</a:t>
            </a:r>
            <a:endParaRPr lang="en-US" sz="1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3B467459-91D0-4827-A2A3-237A64E51C8A}"/>
              </a:ext>
            </a:extLst>
          </p:cNvPr>
          <p:cNvSpPr txBox="1"/>
          <p:nvPr/>
        </p:nvSpPr>
        <p:spPr>
          <a:xfrm>
            <a:off x="5022165" y="6380649"/>
            <a:ext cx="938367" cy="1538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решения</a:t>
            </a:r>
            <a:endPara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48" name="Группа 347">
            <a:extLst>
              <a:ext uri="{FF2B5EF4-FFF2-40B4-BE49-F238E27FC236}">
                <a16:creationId xmlns:a16="http://schemas.microsoft.com/office/drawing/2014/main" id="{AB80A379-FA0A-42A4-A066-2073A017B71C}"/>
              </a:ext>
            </a:extLst>
          </p:cNvPr>
          <p:cNvGrpSpPr/>
          <p:nvPr/>
        </p:nvGrpSpPr>
        <p:grpSpPr>
          <a:xfrm>
            <a:off x="5294489" y="5486120"/>
            <a:ext cx="212289" cy="282502"/>
            <a:chOff x="9003652" y="5315593"/>
            <a:chExt cx="316613" cy="466359"/>
          </a:xfrm>
        </p:grpSpPr>
        <p:grpSp>
          <p:nvGrpSpPr>
            <p:cNvPr id="342" name="Группа 341">
              <a:extLst>
                <a:ext uri="{FF2B5EF4-FFF2-40B4-BE49-F238E27FC236}">
                  <a16:creationId xmlns:a16="http://schemas.microsoft.com/office/drawing/2014/main" id="{73E850C6-5C8E-4642-ADFE-B883393984F3}"/>
                </a:ext>
              </a:extLst>
            </p:cNvPr>
            <p:cNvGrpSpPr/>
            <p:nvPr/>
          </p:nvGrpSpPr>
          <p:grpSpPr>
            <a:xfrm>
              <a:off x="9003652" y="5315593"/>
              <a:ext cx="316613" cy="466359"/>
              <a:chOff x="9056448" y="4142102"/>
              <a:chExt cx="440387" cy="688503"/>
            </a:xfrm>
          </p:grpSpPr>
          <p:sp>
            <p:nvSpPr>
              <p:cNvPr id="337" name="Google Shape;2811;p37">
                <a:extLst>
                  <a:ext uri="{FF2B5EF4-FFF2-40B4-BE49-F238E27FC236}">
                    <a16:creationId xmlns:a16="http://schemas.microsoft.com/office/drawing/2014/main" id="{78181E36-AF86-47F3-B31D-78FA1C96B427}"/>
                  </a:ext>
                </a:extLst>
              </p:cNvPr>
              <p:cNvSpPr/>
              <p:nvPr/>
            </p:nvSpPr>
            <p:spPr>
              <a:xfrm>
                <a:off x="9222279" y="4720825"/>
                <a:ext cx="109535" cy="109780"/>
              </a:xfrm>
              <a:custGeom>
                <a:avLst/>
                <a:gdLst/>
                <a:ahLst/>
                <a:cxnLst/>
                <a:rect l="l" t="t" r="r" b="b"/>
                <a:pathLst>
                  <a:path w="334153" h="334898" extrusionOk="0">
                    <a:moveTo>
                      <a:pt x="334153" y="167449"/>
                    </a:moveTo>
                    <a:cubicBezTo>
                      <a:pt x="334153" y="259929"/>
                      <a:pt x="259351" y="334899"/>
                      <a:pt x="167077" y="334899"/>
                    </a:cubicBezTo>
                    <a:cubicBezTo>
                      <a:pt x="74803" y="334899"/>
                      <a:pt x="0" y="259929"/>
                      <a:pt x="0" y="167449"/>
                    </a:cubicBezTo>
                    <a:cubicBezTo>
                      <a:pt x="0" y="74970"/>
                      <a:pt x="74803" y="0"/>
                      <a:pt x="167077" y="0"/>
                    </a:cubicBezTo>
                    <a:cubicBezTo>
                      <a:pt x="259351" y="0"/>
                      <a:pt x="334153" y="74970"/>
                      <a:pt x="334153" y="16744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" name="Google Shape;2813;p37">
                <a:extLst>
                  <a:ext uri="{FF2B5EF4-FFF2-40B4-BE49-F238E27FC236}">
                    <a16:creationId xmlns:a16="http://schemas.microsoft.com/office/drawing/2014/main" id="{4B545E35-E916-4888-87D9-3BCF834865C4}"/>
                  </a:ext>
                </a:extLst>
              </p:cNvPr>
              <p:cNvSpPr/>
              <p:nvPr/>
            </p:nvSpPr>
            <p:spPr>
              <a:xfrm>
                <a:off x="9181063" y="4688072"/>
                <a:ext cx="191998" cy="95636"/>
              </a:xfrm>
              <a:custGeom>
                <a:avLst/>
                <a:gdLst/>
                <a:ahLst/>
                <a:cxnLst/>
                <a:rect l="l" t="t" r="r" b="b"/>
                <a:pathLst>
                  <a:path w="585718" h="291750" extrusionOk="0">
                    <a:moveTo>
                      <a:pt x="292812" y="291751"/>
                    </a:moveTo>
                    <a:cubicBezTo>
                      <a:pt x="210699" y="291751"/>
                      <a:pt x="131247" y="272701"/>
                      <a:pt x="74225" y="240221"/>
                    </a:cubicBezTo>
                    <a:cubicBezTo>
                      <a:pt x="26706" y="212884"/>
                      <a:pt x="0" y="178499"/>
                      <a:pt x="0" y="145828"/>
                    </a:cubicBezTo>
                    <a:cubicBezTo>
                      <a:pt x="0" y="113157"/>
                      <a:pt x="26991" y="79153"/>
                      <a:pt x="74225" y="51530"/>
                    </a:cubicBezTo>
                    <a:cubicBezTo>
                      <a:pt x="130772" y="18764"/>
                      <a:pt x="210319" y="0"/>
                      <a:pt x="292812" y="0"/>
                    </a:cubicBezTo>
                    <a:cubicBezTo>
                      <a:pt x="375305" y="0"/>
                      <a:pt x="454376" y="19050"/>
                      <a:pt x="511399" y="51530"/>
                    </a:cubicBezTo>
                    <a:cubicBezTo>
                      <a:pt x="558918" y="78772"/>
                      <a:pt x="585718" y="113157"/>
                      <a:pt x="585718" y="145828"/>
                    </a:cubicBezTo>
                    <a:cubicBezTo>
                      <a:pt x="585718" y="178499"/>
                      <a:pt x="558633" y="212503"/>
                      <a:pt x="511399" y="240221"/>
                    </a:cubicBezTo>
                    <a:cubicBezTo>
                      <a:pt x="454471" y="272987"/>
                      <a:pt x="374924" y="291751"/>
                      <a:pt x="292812" y="291751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" name="Google Shape;2816;p37">
                <a:extLst>
                  <a:ext uri="{FF2B5EF4-FFF2-40B4-BE49-F238E27FC236}">
                    <a16:creationId xmlns:a16="http://schemas.microsoft.com/office/drawing/2014/main" id="{BB75FA30-B955-44C4-80BA-B33A279D7B12}"/>
                  </a:ext>
                </a:extLst>
              </p:cNvPr>
              <p:cNvSpPr/>
              <p:nvPr/>
            </p:nvSpPr>
            <p:spPr>
              <a:xfrm>
                <a:off x="9160159" y="4628593"/>
                <a:ext cx="233775" cy="116555"/>
              </a:xfrm>
              <a:custGeom>
                <a:avLst/>
                <a:gdLst/>
                <a:ahLst/>
                <a:cxnLst/>
                <a:rect l="l" t="t" r="r" b="b"/>
                <a:pathLst>
                  <a:path w="713163" h="355568" extrusionOk="0">
                    <a:moveTo>
                      <a:pt x="356582" y="355568"/>
                    </a:moveTo>
                    <a:cubicBezTo>
                      <a:pt x="256412" y="355568"/>
                      <a:pt x="159474" y="332708"/>
                      <a:pt x="90476" y="292799"/>
                    </a:cubicBezTo>
                    <a:cubicBezTo>
                      <a:pt x="32978" y="259556"/>
                      <a:pt x="0" y="217551"/>
                      <a:pt x="0" y="177737"/>
                    </a:cubicBezTo>
                    <a:cubicBezTo>
                      <a:pt x="0" y="137922"/>
                      <a:pt x="32978" y="96012"/>
                      <a:pt x="90476" y="62770"/>
                    </a:cubicBezTo>
                    <a:cubicBezTo>
                      <a:pt x="159474" y="22860"/>
                      <a:pt x="256412" y="0"/>
                      <a:pt x="356582" y="0"/>
                    </a:cubicBezTo>
                    <a:cubicBezTo>
                      <a:pt x="456752" y="0"/>
                      <a:pt x="553596" y="22860"/>
                      <a:pt x="622688" y="62770"/>
                    </a:cubicBezTo>
                    <a:cubicBezTo>
                      <a:pt x="680186" y="96012"/>
                      <a:pt x="713164" y="138017"/>
                      <a:pt x="713164" y="177832"/>
                    </a:cubicBezTo>
                    <a:cubicBezTo>
                      <a:pt x="713164" y="217646"/>
                      <a:pt x="680186" y="259556"/>
                      <a:pt x="622688" y="292799"/>
                    </a:cubicBezTo>
                    <a:cubicBezTo>
                      <a:pt x="553690" y="332708"/>
                      <a:pt x="456657" y="355568"/>
                      <a:pt x="356582" y="355568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" name="Google Shape;2819;p37">
                <a:extLst>
                  <a:ext uri="{FF2B5EF4-FFF2-40B4-BE49-F238E27FC236}">
                    <a16:creationId xmlns:a16="http://schemas.microsoft.com/office/drawing/2014/main" id="{95AEAE95-34E7-47C6-8BEF-9FE12B4FCEB5}"/>
                  </a:ext>
                </a:extLst>
              </p:cNvPr>
              <p:cNvSpPr/>
              <p:nvPr/>
            </p:nvSpPr>
            <p:spPr>
              <a:xfrm>
                <a:off x="9126140" y="4525245"/>
                <a:ext cx="301814" cy="174661"/>
              </a:xfrm>
              <a:custGeom>
                <a:avLst/>
                <a:gdLst/>
                <a:ahLst/>
                <a:cxnLst/>
                <a:rect l="l" t="t" r="r" b="b"/>
                <a:pathLst>
                  <a:path w="920726" h="532828" extrusionOk="0">
                    <a:moveTo>
                      <a:pt x="920727" y="266414"/>
                    </a:moveTo>
                    <a:cubicBezTo>
                      <a:pt x="920727" y="413551"/>
                      <a:pt x="714615" y="532828"/>
                      <a:pt x="460363" y="532828"/>
                    </a:cubicBezTo>
                    <a:cubicBezTo>
                      <a:pt x="206112" y="532828"/>
                      <a:pt x="0" y="413551"/>
                      <a:pt x="0" y="266414"/>
                    </a:cubicBezTo>
                    <a:cubicBezTo>
                      <a:pt x="0" y="119278"/>
                      <a:pt x="206112" y="0"/>
                      <a:pt x="460363" y="0"/>
                    </a:cubicBezTo>
                    <a:cubicBezTo>
                      <a:pt x="714615" y="0"/>
                      <a:pt x="920727" y="119278"/>
                      <a:pt x="920727" y="266414"/>
                    </a:cubicBezTo>
                    <a:close/>
                  </a:path>
                </a:pathLst>
              </a:custGeom>
              <a:solidFill>
                <a:srgbClr val="FFDF57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" name="Google Shape;2823;p37">
                <a:extLst>
                  <a:ext uri="{FF2B5EF4-FFF2-40B4-BE49-F238E27FC236}">
                    <a16:creationId xmlns:a16="http://schemas.microsoft.com/office/drawing/2014/main" id="{C8C80F53-6F90-4157-81BF-AA1D44F28B6A}"/>
                  </a:ext>
                </a:extLst>
              </p:cNvPr>
              <p:cNvSpPr/>
              <p:nvPr/>
            </p:nvSpPr>
            <p:spPr>
              <a:xfrm>
                <a:off x="9056448" y="4142102"/>
                <a:ext cx="440387" cy="475899"/>
              </a:xfrm>
              <a:custGeom>
                <a:avLst/>
                <a:gdLst/>
                <a:ahLst/>
                <a:cxnLst/>
                <a:rect l="l" t="t" r="r" b="b"/>
                <a:pathLst>
                  <a:path w="1343462" h="1451800" extrusionOk="0">
                    <a:moveTo>
                      <a:pt x="1132665" y="1449134"/>
                    </a:moveTo>
                    <a:cubicBezTo>
                      <a:pt x="1133425" y="1389317"/>
                      <a:pt x="1143689" y="1212723"/>
                      <a:pt x="1283870" y="969359"/>
                    </a:cubicBezTo>
                    <a:cubicBezTo>
                      <a:pt x="1449711" y="681419"/>
                      <a:pt x="1276837" y="0"/>
                      <a:pt x="671731" y="0"/>
                    </a:cubicBezTo>
                    <a:cubicBezTo>
                      <a:pt x="66625" y="0"/>
                      <a:pt x="-106249" y="681419"/>
                      <a:pt x="59592" y="969359"/>
                    </a:cubicBezTo>
                    <a:cubicBezTo>
                      <a:pt x="180766" y="1179767"/>
                      <a:pt x="207186" y="1366457"/>
                      <a:pt x="212698" y="1451801"/>
                    </a:cubicBezTo>
                  </a:path>
                </a:pathLst>
              </a:custGeom>
              <a:solidFill>
                <a:srgbClr val="FFDF57">
                  <a:alpha val="68630"/>
                </a:srgbClr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2820;p37">
              <a:extLst>
                <a:ext uri="{FF2B5EF4-FFF2-40B4-BE49-F238E27FC236}">
                  <a16:creationId xmlns:a16="http://schemas.microsoft.com/office/drawing/2014/main" id="{768F4333-8371-4193-A9E7-F121F25CB2EF}"/>
                </a:ext>
              </a:extLst>
            </p:cNvPr>
            <p:cNvSpPr/>
            <p:nvPr/>
          </p:nvSpPr>
          <p:spPr>
            <a:xfrm>
              <a:off x="9113350" y="5471600"/>
              <a:ext cx="13365" cy="208226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2821;p37">
              <a:extLst>
                <a:ext uri="{FF2B5EF4-FFF2-40B4-BE49-F238E27FC236}">
                  <a16:creationId xmlns:a16="http://schemas.microsoft.com/office/drawing/2014/main" id="{3956B852-5B41-4F11-B033-453021B6304B}"/>
                </a:ext>
              </a:extLst>
            </p:cNvPr>
            <p:cNvSpPr/>
            <p:nvPr/>
          </p:nvSpPr>
          <p:spPr>
            <a:xfrm>
              <a:off x="9204848" y="5471600"/>
              <a:ext cx="13365" cy="208226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2822;p37">
              <a:extLst>
                <a:ext uri="{FF2B5EF4-FFF2-40B4-BE49-F238E27FC236}">
                  <a16:creationId xmlns:a16="http://schemas.microsoft.com/office/drawing/2014/main" id="{64FBCCAC-D9CF-412A-BE4A-86AADD1BD615}"/>
                </a:ext>
              </a:extLst>
            </p:cNvPr>
            <p:cNvSpPr/>
            <p:nvPr/>
          </p:nvSpPr>
          <p:spPr>
            <a:xfrm>
              <a:off x="9113350" y="5449494"/>
              <a:ext cx="104862" cy="35656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353" name="Диаграмма 352">
            <a:extLst>
              <a:ext uri="{FF2B5EF4-FFF2-40B4-BE49-F238E27FC236}">
                <a16:creationId xmlns:a16="http://schemas.microsoft.com/office/drawing/2014/main" id="{75BD1756-0A49-445D-8ECA-16C514F1D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5104840"/>
              </p:ext>
            </p:extLst>
          </p:nvPr>
        </p:nvGraphicFramePr>
        <p:xfrm>
          <a:off x="462934" y="1314279"/>
          <a:ext cx="2870401" cy="343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54" name="Oval 98">
            <a:extLst>
              <a:ext uri="{FF2B5EF4-FFF2-40B4-BE49-F238E27FC236}">
                <a16:creationId xmlns:a16="http://schemas.microsoft.com/office/drawing/2014/main" id="{AE95DEE4-FA66-4F38-9135-67D2FC21D040}"/>
              </a:ext>
            </a:extLst>
          </p:cNvPr>
          <p:cNvSpPr/>
          <p:nvPr/>
        </p:nvSpPr>
        <p:spPr>
          <a:xfrm>
            <a:off x="1027702" y="3913779"/>
            <a:ext cx="869059" cy="90723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D97EB9E9-1413-46BD-ADBE-8830D0E9779D}"/>
              </a:ext>
            </a:extLst>
          </p:cNvPr>
          <p:cNvSpPr txBox="1"/>
          <p:nvPr/>
        </p:nvSpPr>
        <p:spPr>
          <a:xfrm flipH="1">
            <a:off x="871070" y="954999"/>
            <a:ext cx="1662809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r>
              <a:rPr lang="ru-RU" sz="1000" dirty="0">
                <a:ln>
                  <a:solidFill>
                    <a:schemeClr val="tx1"/>
                  </a:solidFill>
                </a:ln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ОБРАЩЕНИЙ</a:t>
            </a:r>
            <a:r>
              <a:rPr lang="ru-RU" sz="1000" dirty="0">
                <a:ln>
                  <a:solidFill>
                    <a:schemeClr val="tx1"/>
                  </a:solidFill>
                </a:ln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ВИДАМ</a:t>
            </a:r>
            <a:r>
              <a:rPr lang="ru-RU" sz="1000" b="1" dirty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%</a:t>
            </a:r>
            <a:endParaRPr lang="en-US" sz="1000" b="1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7" name="Straight Connector 110">
            <a:extLst>
              <a:ext uri="{FF2B5EF4-FFF2-40B4-BE49-F238E27FC236}">
                <a16:creationId xmlns:a16="http://schemas.microsoft.com/office/drawing/2014/main" id="{FA77B5F4-F9AE-4DF1-B6D4-864AFD69AEF0}"/>
              </a:ext>
            </a:extLst>
          </p:cNvPr>
          <p:cNvCxnSpPr>
            <a:cxnSpLocks/>
          </p:cNvCxnSpPr>
          <p:nvPr/>
        </p:nvCxnSpPr>
        <p:spPr>
          <a:xfrm>
            <a:off x="4971643" y="3462417"/>
            <a:ext cx="0" cy="139255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110">
            <a:extLst>
              <a:ext uri="{FF2B5EF4-FFF2-40B4-BE49-F238E27FC236}">
                <a16:creationId xmlns:a16="http://schemas.microsoft.com/office/drawing/2014/main" id="{EFB41886-5E03-47BB-A3CC-A4FB03C3DE14}"/>
              </a:ext>
            </a:extLst>
          </p:cNvPr>
          <p:cNvCxnSpPr>
            <a:cxnSpLocks/>
          </p:cNvCxnSpPr>
          <p:nvPr/>
        </p:nvCxnSpPr>
        <p:spPr>
          <a:xfrm>
            <a:off x="3051485" y="3443525"/>
            <a:ext cx="0" cy="1392556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0" name="TextBox 130">
            <a:extLst>
              <a:ext uri="{FF2B5EF4-FFF2-40B4-BE49-F238E27FC236}">
                <a16:creationId xmlns:a16="http://schemas.microsoft.com/office/drawing/2014/main" id="{313D2CE5-3656-42A3-83E0-9FC6B57C0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5383" y="2856089"/>
            <a:ext cx="1159756" cy="575288"/>
          </a:xfrm>
          <a:prstGeom prst="rect">
            <a:avLst/>
          </a:prstGeom>
          <a:noFill/>
          <a:ln>
            <a:noFill/>
          </a:ln>
        </p:spPr>
        <p:txBody>
          <a:bodyPr wrap="square" lIns="51560" tIns="25782" rIns="51560" bIns="25782">
            <a:spAutoFit/>
          </a:bodyPr>
          <a:lstStyle>
            <a:lvl1pPr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20 356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b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ОБРАЩЕНИЙ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9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altLang="ru-RU" sz="8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3 959 – ЦА,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80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16 397 – филиалы)</a:t>
            </a:r>
            <a:endParaRPr lang="en-US" altLang="ru-RU" sz="800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object 4">
            <a:extLst>
              <a:ext uri="{FF2B5EF4-FFF2-40B4-BE49-F238E27FC236}">
                <a16:creationId xmlns:a16="http://schemas.microsoft.com/office/drawing/2014/main" id="{F2B773D0-A2D6-45B5-AECA-3A3C49D9265C}"/>
              </a:ext>
            </a:extLst>
          </p:cNvPr>
          <p:cNvSpPr txBox="1">
            <a:spLocks/>
          </p:cNvSpPr>
          <p:nvPr/>
        </p:nvSpPr>
        <p:spPr bwMode="auto">
          <a:xfrm>
            <a:off x="2946400" y="6762498"/>
            <a:ext cx="1452690" cy="125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709" rIns="0" bIns="0">
            <a:spAutoFit/>
          </a:bodyPr>
          <a:lstStyle>
            <a:lvl1pPr marL="7938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8220" indent="-43756" fontAlgn="base">
              <a:spcBef>
                <a:spcPts val="35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рассмотрение жалоб по госуслугам </a:t>
            </a:r>
            <a:b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</a:br>
            <a:r>
              <a:rPr lang="ru-RU" altLang="en-US" sz="1000" b="1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в течение 5 рабочих дней</a:t>
            </a: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, а не 20 рабочих дней, как предусмотрено в АППК РК</a:t>
            </a:r>
          </a:p>
          <a:p>
            <a:pPr fontAlgn="base">
              <a:spcBef>
                <a:spcPts val="35"/>
              </a:spcBef>
              <a:spcAft>
                <a:spcPts val="338"/>
              </a:spcAft>
              <a:defRPr/>
            </a:pPr>
            <a:endParaRPr lang="ru-RU" altLang="en-US" sz="900" dirty="0">
              <a:solidFill>
                <a:srgbClr val="0070C0"/>
              </a:solidFill>
              <a:latin typeface="Arial" panose="020B0604020202020204" pitchFamily="34" charset="0"/>
              <a:ea typeface="Verdana" panose="020B0604030504040204" pitchFamily="34" charset="0"/>
              <a:sym typeface="Impact"/>
            </a:endParaRPr>
          </a:p>
        </p:txBody>
      </p:sp>
      <p:sp>
        <p:nvSpPr>
          <p:cNvPr id="364" name="object 4">
            <a:extLst>
              <a:ext uri="{FF2B5EF4-FFF2-40B4-BE49-F238E27FC236}">
                <a16:creationId xmlns:a16="http://schemas.microsoft.com/office/drawing/2014/main" id="{3FC005BF-C3F8-49B6-A347-522A73FF1FCF}"/>
              </a:ext>
            </a:extLst>
          </p:cNvPr>
          <p:cNvSpPr txBox="1">
            <a:spLocks/>
          </p:cNvSpPr>
          <p:nvPr/>
        </p:nvSpPr>
        <p:spPr bwMode="auto">
          <a:xfrm>
            <a:off x="4684889" y="6734095"/>
            <a:ext cx="1710955" cy="466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709" rIns="0" bIns="0">
            <a:spAutoFit/>
          </a:bodyPr>
          <a:lstStyle>
            <a:lvl1pPr marL="7938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8220" indent="-43756" fontAlgn="base">
              <a:spcBef>
                <a:spcPts val="35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внесение изменений в Закон РК «О государственных услугах»</a:t>
            </a:r>
          </a:p>
        </p:txBody>
      </p:sp>
      <p:sp>
        <p:nvSpPr>
          <p:cNvPr id="365" name="object 4">
            <a:extLst>
              <a:ext uri="{FF2B5EF4-FFF2-40B4-BE49-F238E27FC236}">
                <a16:creationId xmlns:a16="http://schemas.microsoft.com/office/drawing/2014/main" id="{797DD1B4-140C-410A-9C09-0DEC88148157}"/>
              </a:ext>
            </a:extLst>
          </p:cNvPr>
          <p:cNvSpPr txBox="1">
            <a:spLocks/>
          </p:cNvSpPr>
          <p:nvPr/>
        </p:nvSpPr>
        <p:spPr bwMode="auto">
          <a:xfrm>
            <a:off x="871070" y="6734095"/>
            <a:ext cx="1604069" cy="1466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709" rIns="0" bIns="0">
            <a:spAutoFit/>
          </a:bodyPr>
          <a:lstStyle>
            <a:lvl1pPr marL="7938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4611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46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48220" indent="-43756" fontAlgn="base"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персональный разбор ответов на обращения</a:t>
            </a:r>
          </a:p>
          <a:p>
            <a:pPr marL="48220" indent="-43756" fontAlgn="base"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включение качественности ответов в рейтинговую оценку филиалов</a:t>
            </a:r>
          </a:p>
          <a:p>
            <a:pPr marL="48220" indent="-43756" fontAlgn="base">
              <a:spcAft>
                <a:spcPts val="338"/>
              </a:spcAft>
              <a:buFont typeface="Arial" panose="020B0604020202020204" pitchFamily="34" charset="0"/>
              <a:buChar char="•"/>
              <a:defRPr/>
            </a:pP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проведение служебного расследования </a:t>
            </a:r>
            <a:b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</a:br>
            <a:r>
              <a:rPr lang="ru-RU" altLang="en-US" sz="1000" dirty="0">
                <a:solidFill>
                  <a:srgbClr val="0070C0"/>
                </a:solidFill>
                <a:latin typeface="Arial" panose="020B0604020202020204" pitchFamily="34" charset="0"/>
                <a:ea typeface="Verdana" panose="020B0604030504040204" pitchFamily="34" charset="0"/>
                <a:sym typeface="Impact"/>
              </a:rPr>
              <a:t>при необходимости</a:t>
            </a:r>
          </a:p>
        </p:txBody>
      </p:sp>
      <p:pic>
        <p:nvPicPr>
          <p:cNvPr id="3074" name="Picture 2" descr="Портфель Компьютерные Иконки Сумка, сумка, синий, прямоугольник, кожа png |  PNGWing">
            <a:extLst>
              <a:ext uri="{FF2B5EF4-FFF2-40B4-BE49-F238E27FC236}">
                <a16:creationId xmlns:a16="http://schemas.microsoft.com/office/drawing/2014/main" id="{AA6F9FD5-5F68-4B82-B1CE-691E853E8C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2" t="14641" r="23679" b="16107"/>
          <a:stretch/>
        </p:blipFill>
        <p:spPr bwMode="auto">
          <a:xfrm>
            <a:off x="1531200" y="5341650"/>
            <a:ext cx="492634" cy="51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Вопросительный знак – Бесплатные иконки: интерфейс">
            <a:extLst>
              <a:ext uri="{FF2B5EF4-FFF2-40B4-BE49-F238E27FC236}">
                <a16:creationId xmlns:a16="http://schemas.microsoft.com/office/drawing/2014/main" id="{77558B02-DCB5-48E7-87C0-B4B7A258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52" y="5433864"/>
            <a:ext cx="209253" cy="209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4" name="Группа 373">
            <a:extLst>
              <a:ext uri="{FF2B5EF4-FFF2-40B4-BE49-F238E27FC236}">
                <a16:creationId xmlns:a16="http://schemas.microsoft.com/office/drawing/2014/main" id="{2CCEAAC6-9E71-4194-BAF9-C1A063842563}"/>
              </a:ext>
            </a:extLst>
          </p:cNvPr>
          <p:cNvGrpSpPr/>
          <p:nvPr/>
        </p:nvGrpSpPr>
        <p:grpSpPr>
          <a:xfrm>
            <a:off x="3237769" y="5563300"/>
            <a:ext cx="481258" cy="267754"/>
            <a:chOff x="2781265" y="5090405"/>
            <a:chExt cx="498446" cy="484860"/>
          </a:xfrm>
        </p:grpSpPr>
        <p:grpSp>
          <p:nvGrpSpPr>
            <p:cNvPr id="371" name="Группа 370">
              <a:extLst>
                <a:ext uri="{FF2B5EF4-FFF2-40B4-BE49-F238E27FC236}">
                  <a16:creationId xmlns:a16="http://schemas.microsoft.com/office/drawing/2014/main" id="{D92F38A7-C07A-45B6-9E97-5E089A2A011E}"/>
                </a:ext>
              </a:extLst>
            </p:cNvPr>
            <p:cNvGrpSpPr/>
            <p:nvPr/>
          </p:nvGrpSpPr>
          <p:grpSpPr>
            <a:xfrm>
              <a:off x="2797118" y="5090405"/>
              <a:ext cx="482593" cy="483338"/>
              <a:chOff x="960444" y="5948228"/>
              <a:chExt cx="413601" cy="276858"/>
            </a:xfrm>
          </p:grpSpPr>
          <p:sp>
            <p:nvSpPr>
              <p:cNvPr id="366" name="Google Shape;2708;p37">
                <a:extLst>
                  <a:ext uri="{FF2B5EF4-FFF2-40B4-BE49-F238E27FC236}">
                    <a16:creationId xmlns:a16="http://schemas.microsoft.com/office/drawing/2014/main" id="{F33AE311-CA1A-4967-A8B6-433D1501FE5F}"/>
                  </a:ext>
                </a:extLst>
              </p:cNvPr>
              <p:cNvSpPr/>
              <p:nvPr/>
            </p:nvSpPr>
            <p:spPr>
              <a:xfrm>
                <a:off x="1116831" y="5948228"/>
                <a:ext cx="257214" cy="148581"/>
              </a:xfrm>
              <a:custGeom>
                <a:avLst/>
                <a:gdLst/>
                <a:ahLst/>
                <a:cxnLst/>
                <a:rect l="l" t="t" r="r" b="b"/>
                <a:pathLst>
                  <a:path w="675989" h="390489" extrusionOk="0">
                    <a:moveTo>
                      <a:pt x="98869" y="333375"/>
                    </a:moveTo>
                    <a:cubicBezTo>
                      <a:pt x="-32956" y="257175"/>
                      <a:pt x="-32956" y="133350"/>
                      <a:pt x="98869" y="57150"/>
                    </a:cubicBezTo>
                    <a:cubicBezTo>
                      <a:pt x="230695" y="-19050"/>
                      <a:pt x="445294" y="-19050"/>
                      <a:pt x="577120" y="57150"/>
                    </a:cubicBezTo>
                    <a:cubicBezTo>
                      <a:pt x="708946" y="133350"/>
                      <a:pt x="708946" y="257175"/>
                      <a:pt x="577120" y="333375"/>
                    </a:cubicBezTo>
                    <a:cubicBezTo>
                      <a:pt x="445294" y="409575"/>
                      <a:pt x="230695" y="409480"/>
                      <a:pt x="98869" y="333375"/>
                    </a:cubicBezTo>
                    <a:close/>
                    <a:moveTo>
                      <a:pt x="535019" y="81534"/>
                    </a:moveTo>
                    <a:cubicBezTo>
                      <a:pt x="426339" y="18860"/>
                      <a:pt x="249269" y="18764"/>
                      <a:pt x="140970" y="81534"/>
                    </a:cubicBezTo>
                    <a:cubicBezTo>
                      <a:pt x="32671" y="144304"/>
                      <a:pt x="32290" y="246316"/>
                      <a:pt x="140970" y="309086"/>
                    </a:cubicBezTo>
                    <a:cubicBezTo>
                      <a:pt x="249650" y="371856"/>
                      <a:pt x="426720" y="371856"/>
                      <a:pt x="535019" y="309086"/>
                    </a:cubicBezTo>
                    <a:cubicBezTo>
                      <a:pt x="643319" y="246316"/>
                      <a:pt x="644176" y="144304"/>
                      <a:pt x="535019" y="815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2711;p37">
                <a:extLst>
                  <a:ext uri="{FF2B5EF4-FFF2-40B4-BE49-F238E27FC236}">
                    <a16:creationId xmlns:a16="http://schemas.microsoft.com/office/drawing/2014/main" id="{67F30B9E-007B-4223-8EA8-F4F73D39AC0F}"/>
                  </a:ext>
                </a:extLst>
              </p:cNvPr>
              <p:cNvSpPr/>
              <p:nvPr/>
            </p:nvSpPr>
            <p:spPr>
              <a:xfrm>
                <a:off x="1113497" y="6091459"/>
                <a:ext cx="54146" cy="50558"/>
              </a:xfrm>
              <a:custGeom>
                <a:avLst/>
                <a:gdLst/>
                <a:ahLst/>
                <a:cxnLst/>
                <a:rect l="l" t="t" r="r" b="b"/>
                <a:pathLst>
                  <a:path w="142303" h="132873" extrusionOk="0">
                    <a:moveTo>
                      <a:pt x="142304" y="50768"/>
                    </a:moveTo>
                    <a:lnTo>
                      <a:pt x="0" y="132874"/>
                    </a:lnTo>
                    <a:lnTo>
                      <a:pt x="0" y="82201"/>
                    </a:lnTo>
                    <a:lnTo>
                      <a:pt x="142304" y="0"/>
                    </a:lnTo>
                    <a:lnTo>
                      <a:pt x="142304" y="50768"/>
                    </a:lnTo>
                    <a:close/>
                  </a:path>
                </a:pathLst>
              </a:custGeom>
              <a:solidFill>
                <a:srgbClr val="A1A5B5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2712;p37">
                <a:extLst>
                  <a:ext uri="{FF2B5EF4-FFF2-40B4-BE49-F238E27FC236}">
                    <a16:creationId xmlns:a16="http://schemas.microsoft.com/office/drawing/2014/main" id="{96E462E7-070B-4AB4-9946-8F736B4B2DC9}"/>
                  </a:ext>
                </a:extLst>
              </p:cNvPr>
              <p:cNvSpPr/>
              <p:nvPr/>
            </p:nvSpPr>
            <p:spPr>
              <a:xfrm>
                <a:off x="960444" y="6104141"/>
                <a:ext cx="164106" cy="120945"/>
              </a:xfrm>
              <a:custGeom>
                <a:avLst/>
                <a:gdLst/>
                <a:ahLst/>
                <a:cxnLst/>
                <a:rect l="l" t="t" r="r" b="b"/>
                <a:pathLst>
                  <a:path w="431291" h="317858" extrusionOk="0">
                    <a:moveTo>
                      <a:pt x="431292" y="84877"/>
                    </a:moveTo>
                    <a:cubicBezTo>
                      <a:pt x="429558" y="52883"/>
                      <a:pt x="412680" y="23631"/>
                      <a:pt x="385858" y="6106"/>
                    </a:cubicBezTo>
                    <a:cubicBezTo>
                      <a:pt x="376637" y="-562"/>
                      <a:pt x="364579" y="-1867"/>
                      <a:pt x="354139" y="2676"/>
                    </a:cubicBezTo>
                    <a:lnTo>
                      <a:pt x="354139" y="2676"/>
                    </a:lnTo>
                    <a:lnTo>
                      <a:pt x="0" y="206988"/>
                    </a:lnTo>
                    <a:lnTo>
                      <a:pt x="64579" y="317859"/>
                    </a:lnTo>
                    <a:lnTo>
                      <a:pt x="414338" y="115929"/>
                    </a:lnTo>
                    <a:cubicBezTo>
                      <a:pt x="424720" y="112214"/>
                      <a:pt x="431292" y="101356"/>
                      <a:pt x="431292" y="848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9" name="Google Shape;2707;p37">
                <a:extLst>
                  <a:ext uri="{FF2B5EF4-FFF2-40B4-BE49-F238E27FC236}">
                    <a16:creationId xmlns:a16="http://schemas.microsoft.com/office/drawing/2014/main" id="{F5415915-4427-4165-BAD2-2C80EF46E877}"/>
                  </a:ext>
                </a:extLst>
              </p:cNvPr>
              <p:cNvSpPr/>
              <p:nvPr/>
            </p:nvSpPr>
            <p:spPr>
              <a:xfrm>
                <a:off x="1124550" y="6057676"/>
                <a:ext cx="233907" cy="83917"/>
              </a:xfrm>
              <a:custGeom>
                <a:avLst/>
                <a:gdLst/>
                <a:ahLst/>
                <a:cxnLst/>
                <a:rect l="l" t="t" r="r" b="b"/>
                <a:pathLst>
                  <a:path w="614737" h="220544" extrusionOk="0">
                    <a:moveTo>
                      <a:pt x="0" y="58293"/>
                    </a:moveTo>
                    <a:cubicBezTo>
                      <a:pt x="0" y="58293"/>
                      <a:pt x="43339" y="228981"/>
                      <a:pt x="366522" y="220218"/>
                    </a:cubicBezTo>
                    <a:cubicBezTo>
                      <a:pt x="590836" y="220218"/>
                      <a:pt x="619506" y="27432"/>
                      <a:pt x="614172" y="0"/>
                    </a:cubicBezTo>
                    <a:cubicBezTo>
                      <a:pt x="567595" y="64189"/>
                      <a:pt x="495062" y="104556"/>
                      <a:pt x="415957" y="110300"/>
                    </a:cubicBezTo>
                    <a:cubicBezTo>
                      <a:pt x="279463" y="122206"/>
                      <a:pt x="178689" y="120682"/>
                      <a:pt x="124778" y="94583"/>
                    </a:cubicBezTo>
                    <a:cubicBezTo>
                      <a:pt x="70866" y="68485"/>
                      <a:pt x="95" y="0"/>
                      <a:pt x="95" y="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0" name="Google Shape;2703;p37">
                <a:extLst>
                  <a:ext uri="{FF2B5EF4-FFF2-40B4-BE49-F238E27FC236}">
                    <a16:creationId xmlns:a16="http://schemas.microsoft.com/office/drawing/2014/main" id="{165029F9-6A1C-4F1C-B338-A6ED6571AD63}"/>
                  </a:ext>
                </a:extLst>
              </p:cNvPr>
              <p:cNvSpPr/>
              <p:nvPr/>
            </p:nvSpPr>
            <p:spPr>
              <a:xfrm>
                <a:off x="1129717" y="5964061"/>
                <a:ext cx="223571" cy="86283"/>
              </a:xfrm>
              <a:custGeom>
                <a:avLst/>
                <a:gdLst/>
                <a:ahLst/>
                <a:cxnLst/>
                <a:rect l="l" t="t" r="r" b="b"/>
                <a:pathLst>
                  <a:path w="587572" h="226763" extrusionOk="0">
                    <a:moveTo>
                      <a:pt x="565309" y="219837"/>
                    </a:moveTo>
                    <a:lnTo>
                      <a:pt x="565309" y="219837"/>
                    </a:lnTo>
                    <a:cubicBezTo>
                      <a:pt x="548849" y="192586"/>
                      <a:pt x="525313" y="170297"/>
                      <a:pt x="497205" y="155353"/>
                    </a:cubicBezTo>
                    <a:cubicBezTo>
                      <a:pt x="388525" y="92678"/>
                      <a:pt x="211455" y="92678"/>
                      <a:pt x="103061" y="155353"/>
                    </a:cubicBezTo>
                    <a:cubicBezTo>
                      <a:pt x="74924" y="170326"/>
                      <a:pt x="51330" y="192605"/>
                      <a:pt x="34766" y="219837"/>
                    </a:cubicBezTo>
                    <a:lnTo>
                      <a:pt x="5334" y="172974"/>
                    </a:lnTo>
                    <a:lnTo>
                      <a:pt x="0" y="164497"/>
                    </a:lnTo>
                    <a:lnTo>
                      <a:pt x="38100" y="73533"/>
                    </a:lnTo>
                    <a:lnTo>
                      <a:pt x="170402" y="0"/>
                    </a:lnTo>
                    <a:lnTo>
                      <a:pt x="416719" y="4286"/>
                    </a:lnTo>
                    <a:lnTo>
                      <a:pt x="584073" y="103537"/>
                    </a:lnTo>
                    <a:cubicBezTo>
                      <a:pt x="584073" y="103537"/>
                      <a:pt x="587121" y="134969"/>
                      <a:pt x="587502" y="166021"/>
                    </a:cubicBezTo>
                    <a:cubicBezTo>
                      <a:pt x="588169" y="204883"/>
                      <a:pt x="584359" y="242697"/>
                      <a:pt x="565309" y="219837"/>
                    </a:cubicBezTo>
                    <a:close/>
                  </a:path>
                </a:pathLst>
              </a:custGeom>
              <a:solidFill>
                <a:srgbClr val="A1A5B5"/>
              </a:solidFill>
              <a:ln>
                <a:noFill/>
              </a:ln>
            </p:spPr>
            <p:txBody>
              <a:bodyPr spcFirstLastPara="1" wrap="square" lIns="51427" tIns="25706" rIns="51427" bIns="25706" anchor="ctr" anchorCtr="0">
                <a:noAutofit/>
              </a:bodyPr>
              <a:lstStyle/>
              <a:p>
                <a:endParaRPr sz="1013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2" name="Google Shape;2713;p37">
              <a:extLst>
                <a:ext uri="{FF2B5EF4-FFF2-40B4-BE49-F238E27FC236}">
                  <a16:creationId xmlns:a16="http://schemas.microsoft.com/office/drawing/2014/main" id="{E0A2D16A-D338-47B4-B2A5-820DFE9C5BC6}"/>
                </a:ext>
              </a:extLst>
            </p:cNvPr>
            <p:cNvSpPr/>
            <p:nvPr/>
          </p:nvSpPr>
          <p:spPr>
            <a:xfrm rot="19798236">
              <a:off x="2781265" y="5501482"/>
              <a:ext cx="59377" cy="7378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6699"/>
            </a:solidFill>
            <a:ln>
              <a:noFill/>
            </a:ln>
          </p:spPr>
          <p:txBody>
            <a:bodyPr spcFirstLastPara="1" wrap="square" lIns="51427" tIns="25706" rIns="51427" bIns="25706" anchor="ctr" anchorCtr="0">
              <a:noAutofit/>
            </a:bodyPr>
            <a:lstStyle/>
            <a:p>
              <a:endParaRPr sz="101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object 8">
            <a:extLst>
              <a:ext uri="{FF2B5EF4-FFF2-40B4-BE49-F238E27FC236}">
                <a16:creationId xmlns:a16="http://schemas.microsoft.com/office/drawing/2014/main" id="{146BD48B-AEAA-46F2-8658-992020ED07E3}"/>
              </a:ext>
            </a:extLst>
          </p:cNvPr>
          <p:cNvSpPr txBox="1"/>
          <p:nvPr/>
        </p:nvSpPr>
        <p:spPr>
          <a:xfrm>
            <a:off x="462934" y="227735"/>
            <a:ext cx="6243410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>
            <a:defPPr>
              <a:defRPr lang="en-US"/>
            </a:defPPr>
            <a:lvl1pPr marL="16933">
              <a:spcBef>
                <a:spcPts val="133"/>
              </a:spcBef>
              <a:defRPr sz="1600" b="1" spc="2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РАССМОТРЕНИЕ ОБРАЩЕНИЙ ГРАЖДАН 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05BB43B-98E2-4F78-9DBE-E33D3BC24127}"/>
              </a:ext>
            </a:extLst>
          </p:cNvPr>
          <p:cNvCxnSpPr>
            <a:cxnSpLocks/>
          </p:cNvCxnSpPr>
          <p:nvPr/>
        </p:nvCxnSpPr>
        <p:spPr>
          <a:xfrm flipH="1">
            <a:off x="320706" y="525780"/>
            <a:ext cx="6247860" cy="5715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22435" y="1534692"/>
            <a:ext cx="1123796" cy="6724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22435" y="2235402"/>
            <a:ext cx="1123796" cy="780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22435" y="3015758"/>
            <a:ext cx="1123796" cy="804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49152" y="4386056"/>
            <a:ext cx="359695" cy="3718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59720" y="3827181"/>
            <a:ext cx="1152244" cy="78964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642774" y="2207171"/>
            <a:ext cx="12152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несогласие с доработкой и предоставлением дополнительных документов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DF74A10-F8DB-4C54-BCCB-87D4FE31685F}"/>
              </a:ext>
            </a:extLst>
          </p:cNvPr>
          <p:cNvSpPr txBox="1"/>
          <p:nvPr/>
        </p:nvSpPr>
        <p:spPr>
          <a:xfrm rot="10800000" flipV="1">
            <a:off x="5741574" y="1672334"/>
            <a:ext cx="964770" cy="46166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компетенции ГФСС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72FE7DA-071A-4A9E-B333-21F8114A6425}"/>
              </a:ext>
            </a:extLst>
          </p:cNvPr>
          <p:cNvSpPr txBox="1"/>
          <p:nvPr/>
        </p:nvSpPr>
        <p:spPr>
          <a:xfrm rot="10800000" flipV="1">
            <a:off x="5741576" y="3250220"/>
            <a:ext cx="1035821" cy="615553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несогласие с назначенным размером выплаты</a:t>
            </a:r>
            <a:endParaRPr lang="en-US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72FE7DA-071A-4A9E-B333-21F8114A6425}"/>
              </a:ext>
            </a:extLst>
          </p:cNvPr>
          <p:cNvSpPr txBox="1"/>
          <p:nvPr/>
        </p:nvSpPr>
        <p:spPr>
          <a:xfrm rot="10800000" flipV="1">
            <a:off x="5756840" y="4006066"/>
            <a:ext cx="1020556" cy="769441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долгий процесс возврата ошибочных (излишних) </a:t>
            </a:r>
            <a:r>
              <a:rPr lang="ru-RU" sz="1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соц.отчислений</a:t>
            </a:r>
            <a:endParaRPr lang="ru-RU" sz="1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52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AA102FF-80CB-4CA6-A195-D6C63A2C0F84}"/>
              </a:ext>
            </a:extLst>
          </p:cNvPr>
          <p:cNvGrpSpPr/>
          <p:nvPr/>
        </p:nvGrpSpPr>
        <p:grpSpPr>
          <a:xfrm>
            <a:off x="2199621" y="1888085"/>
            <a:ext cx="2415699" cy="1474710"/>
            <a:chOff x="-2153378" y="2375346"/>
            <a:chExt cx="3015605" cy="2058691"/>
          </a:xfrm>
        </p:grpSpPr>
        <p:sp>
          <p:nvSpPr>
            <p:cNvPr id="354" name="Oval 98">
              <a:extLst>
                <a:ext uri="{FF2B5EF4-FFF2-40B4-BE49-F238E27FC236}">
                  <a16:creationId xmlns:a16="http://schemas.microsoft.com/office/drawing/2014/main" id="{AE95DEE4-FA66-4F38-9135-67D2FC21D040}"/>
                </a:ext>
              </a:extLst>
            </p:cNvPr>
            <p:cNvSpPr/>
            <p:nvPr/>
          </p:nvSpPr>
          <p:spPr>
            <a:xfrm>
              <a:off x="-1562882" y="2375346"/>
              <a:ext cx="1834615" cy="205869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0" name="TextBox 130">
              <a:extLst>
                <a:ext uri="{FF2B5EF4-FFF2-40B4-BE49-F238E27FC236}">
                  <a16:creationId xmlns:a16="http://schemas.microsoft.com/office/drawing/2014/main" id="{313D2CE5-3656-42A3-83E0-9FC6B57C0D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153378" y="2883871"/>
              <a:ext cx="3015605" cy="39785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122216" tIns="61112" rIns="122216" bIns="61112">
              <a:spAutoFit/>
            </a:bodyPr>
            <a:lstStyle>
              <a:lvl1pPr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915988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915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ru-RU" sz="1050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B9C9B2A-1646-4BEF-BFE0-DB4F84C575BA}"/>
              </a:ext>
            </a:extLst>
          </p:cNvPr>
          <p:cNvSpPr/>
          <p:nvPr/>
        </p:nvSpPr>
        <p:spPr>
          <a:xfrm>
            <a:off x="194310" y="86102"/>
            <a:ext cx="595035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7662" hangingPunct="0">
              <a:defRPr/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РАССМОТРЕНИЕ ОБРАЩЕНИЙ ГРАЖДАН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F837107B-43DA-4A0D-BF9F-0BEAD9B1B529}"/>
              </a:ext>
            </a:extLst>
          </p:cNvPr>
          <p:cNvCxnSpPr>
            <a:cxnSpLocks/>
          </p:cNvCxnSpPr>
          <p:nvPr/>
        </p:nvCxnSpPr>
        <p:spPr>
          <a:xfrm>
            <a:off x="194310" y="418540"/>
            <a:ext cx="570357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85E5588-F679-4454-9523-920AB137F0AF}"/>
              </a:ext>
            </a:extLst>
          </p:cNvPr>
          <p:cNvSpPr/>
          <p:nvPr/>
        </p:nvSpPr>
        <p:spPr>
          <a:xfrm>
            <a:off x="403577" y="730984"/>
            <a:ext cx="6279444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2024 год ГФСС, в том числе филиалами, даны ответы на 20 356 вопросов, что больше по сравнению с 2023 годом в 3,7 раза.</a:t>
            </a:r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ctr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по рассмотренным обращениям Фонда за 2023-2024гг.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ctr"/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en-US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2024 году доля поступивших обращений через Е-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Өтініш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- 90,6%, интернет-ресурс Фонда - 8,5%, официальные аккаунты в социальных сетях – 0,5%, СЭД - 0,1% и «Открытый диалог» на портале «электронного правительства» - 0,3%.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Наибольшее количество обращений – 80,0% поступило по социальной выплате по беременности и родам.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структуре обращений наибольшая доля обращений по вопросам несогласия с доработкой и предоставлением дополнительных документов – 84,8%. Наименьшая доля обращений по случаю потери кормильца – 0,2%.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Портрет заявителя обращения составлен  по каждому виду социальной выплаты, внутри вида  по возрасту и полу.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снижения количества обращений н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интернет-ресурсе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ГФСС www.gfss.kz: 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размещаются актуальные информационные материалы в разделе «Новости»;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ежемесячно обновляется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инфографика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 разделе «Медиа/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Инфографика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актуализированы данные в разделах «О Фонде», «Контакты/Филиалы АО «ГФСС»;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на главной странице ежемесячно обновляются основные показатели по системе обязательного социального страхования;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во вкладке «Карта показателей социального страхования» ежемесячно обновляются сведения в разрезе регионов в разбивке по районам по количеству участников системы и суммам социальных отчислений, а также количеству получателей и сумм выплат;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в разделе «Показатели/Показатели деятельности» размещены сведения о суммах социальных отчислений и пени, о количестве получателей и суммах выплат, о средних размерах назначенных выплат за каждый месяц и по итогам квартала/ полугодия.</a:t>
            </a:r>
            <a:endParaRPr lang="ru-KZ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54A37B82-E2FD-4632-9923-3C1540DC5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901862"/>
              </p:ext>
            </p:extLst>
          </p:nvPr>
        </p:nvGraphicFramePr>
        <p:xfrm>
          <a:off x="541865" y="1439864"/>
          <a:ext cx="6141156" cy="2567692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81605">
                  <a:extLst>
                    <a:ext uri="{9D8B030D-6E8A-4147-A177-3AD203B41FA5}">
                      <a16:colId xmlns:a16="http://schemas.microsoft.com/office/drawing/2014/main" val="1872693152"/>
                    </a:ext>
                  </a:extLst>
                </a:gridCol>
                <a:gridCol w="784975">
                  <a:extLst>
                    <a:ext uri="{9D8B030D-6E8A-4147-A177-3AD203B41FA5}">
                      <a16:colId xmlns:a16="http://schemas.microsoft.com/office/drawing/2014/main" val="1481973139"/>
                    </a:ext>
                  </a:extLst>
                </a:gridCol>
                <a:gridCol w="578230">
                  <a:extLst>
                    <a:ext uri="{9D8B030D-6E8A-4147-A177-3AD203B41FA5}">
                      <a16:colId xmlns:a16="http://schemas.microsoft.com/office/drawing/2014/main" val="1498574214"/>
                    </a:ext>
                  </a:extLst>
                </a:gridCol>
                <a:gridCol w="691069">
                  <a:extLst>
                    <a:ext uri="{9D8B030D-6E8A-4147-A177-3AD203B41FA5}">
                      <a16:colId xmlns:a16="http://schemas.microsoft.com/office/drawing/2014/main" val="525961342"/>
                    </a:ext>
                  </a:extLst>
                </a:gridCol>
                <a:gridCol w="701759">
                  <a:extLst>
                    <a:ext uri="{9D8B030D-6E8A-4147-A177-3AD203B41FA5}">
                      <a16:colId xmlns:a16="http://schemas.microsoft.com/office/drawing/2014/main" val="3589905488"/>
                    </a:ext>
                  </a:extLst>
                </a:gridCol>
                <a:gridCol w="642255">
                  <a:extLst>
                    <a:ext uri="{9D8B030D-6E8A-4147-A177-3AD203B41FA5}">
                      <a16:colId xmlns:a16="http://schemas.microsoft.com/office/drawing/2014/main" val="965129854"/>
                    </a:ext>
                  </a:extLst>
                </a:gridCol>
                <a:gridCol w="653327">
                  <a:extLst>
                    <a:ext uri="{9D8B030D-6E8A-4147-A177-3AD203B41FA5}">
                      <a16:colId xmlns:a16="http://schemas.microsoft.com/office/drawing/2014/main" val="4224798846"/>
                    </a:ext>
                  </a:extLst>
                </a:gridCol>
                <a:gridCol w="686549">
                  <a:extLst>
                    <a:ext uri="{9D8B030D-6E8A-4147-A177-3AD203B41FA5}">
                      <a16:colId xmlns:a16="http://schemas.microsoft.com/office/drawing/2014/main" val="3922487102"/>
                    </a:ext>
                  </a:extLst>
                </a:gridCol>
                <a:gridCol w="721387">
                  <a:extLst>
                    <a:ext uri="{9D8B030D-6E8A-4147-A177-3AD203B41FA5}">
                      <a16:colId xmlns:a16="http://schemas.microsoft.com/office/drawing/2014/main" val="2377969339"/>
                    </a:ext>
                  </a:extLst>
                </a:gridCol>
              </a:tblGrid>
              <a:tr h="4475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Период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обращений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ЦА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Филиалы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т.ч. по источнику обращений:</a:t>
                      </a:r>
                      <a:endParaRPr lang="ru-KZ" sz="10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849607"/>
                  </a:ext>
                </a:extLst>
              </a:tr>
              <a:tr h="621284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Е-</a:t>
                      </a: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Өтініш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СЭД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Интернет-ресурс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Открытый диалог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Соц.сети</a:t>
                      </a:r>
                      <a:endParaRPr lang="ru-KZ" sz="85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68785"/>
                  </a:ext>
                </a:extLst>
              </a:tr>
              <a:tr h="517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5 507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3 733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1 774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1 573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875373"/>
                  </a:ext>
                </a:extLst>
              </a:tr>
              <a:tr h="5177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20 356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3 959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16 397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18 465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1 756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5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  <a:endParaRPr lang="ru-KZ" sz="8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5972175"/>
                  </a:ext>
                </a:extLst>
              </a:tr>
              <a:tr h="4633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9,2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kk-KZ" sz="850" i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 раз</a:t>
                      </a: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KZ" sz="850" i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6192" marR="6619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2090056"/>
                  </a:ext>
                </a:extLst>
              </a:tr>
            </a:tbl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384568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4937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8757" y="3770570"/>
            <a:ext cx="6301591" cy="1323439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году ГФСС подано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гражданских исков, из них по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решения вынесены в пользу ГФСС, по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иску (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связи с полным погашением</a:t>
            </a:r>
            <a:r>
              <a:rPr lang="kk-KZ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переполученной суммы СВ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отказано в удовлетворении исковых требований, по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16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заключены медиативные соглашения, по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заключено мировое соглашение, по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искам прекращено производство по делу в связи с погашением сумм переплаты,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исков оставлены судом без рассмотрения в связи с погашением сумм переплаты,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иска возвращены в связи с полным погашением сумм переплаты, </a:t>
            </a:r>
            <a:r>
              <a:rPr lang="en-US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45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исков находятся на рассмотрении, по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иску производство прекращено, в связи с исполнением поставщиком договорных обязательств.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A76B15F1-9FB0-489D-9540-DF5FE4E1E3D4}"/>
              </a:ext>
            </a:extLst>
          </p:cNvPr>
          <p:cNvSpPr txBox="1"/>
          <p:nvPr/>
        </p:nvSpPr>
        <p:spPr>
          <a:xfrm>
            <a:off x="85786" y="129857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ПРЕТЕНЗИОННО-ИСКОВАЯ РАБОТА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1CF0ED1-A5EC-4691-8202-0E07F8E1B9C2}"/>
              </a:ext>
            </a:extLst>
          </p:cNvPr>
          <p:cNvCxnSpPr>
            <a:cxnSpLocks/>
          </p:cNvCxnSpPr>
          <p:nvPr/>
        </p:nvCxnSpPr>
        <p:spPr>
          <a:xfrm flipV="1">
            <a:off x="85786" y="455235"/>
            <a:ext cx="5777804" cy="248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6DEBD41-C66D-4D52-86F3-349F5282B18E}"/>
              </a:ext>
            </a:extLst>
          </p:cNvPr>
          <p:cNvSpPr/>
          <p:nvPr/>
        </p:nvSpPr>
        <p:spPr>
          <a:xfrm>
            <a:off x="396605" y="7252086"/>
            <a:ext cx="61184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результате претензионно-исковой работы в активы ГФСС возвращено: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по решениям суда (с 2016 г. по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г.)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млн. тенге;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в добровольном порядке 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170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млн. тенге.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Кроме того, по приговору уголовного суда возмещено по факту мошеннических действий: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при получении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СВбр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тенге.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при получении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СВур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396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тыс. тенге.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6D3DA10C-FE3E-41F6-815C-108D78BD816D}"/>
              </a:ext>
            </a:extLst>
          </p:cNvPr>
          <p:cNvGrpSpPr/>
          <p:nvPr/>
        </p:nvGrpSpPr>
        <p:grpSpPr>
          <a:xfrm>
            <a:off x="308757" y="1144182"/>
            <a:ext cx="6152402" cy="2405554"/>
            <a:chOff x="675170" y="1070617"/>
            <a:chExt cx="4829174" cy="2718764"/>
          </a:xfrm>
        </p:grpSpPr>
        <p:graphicFrame>
          <p:nvGraphicFramePr>
            <p:cNvPr id="10" name="Диаграмма 9">
              <a:extLst>
                <a:ext uri="{FF2B5EF4-FFF2-40B4-BE49-F238E27FC236}">
                  <a16:creationId xmlns:a16="http://schemas.microsoft.com/office/drawing/2014/main" id="{A709FCFB-5077-4C26-B44D-FB430ACB61A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03311544"/>
                </p:ext>
              </p:extLst>
            </p:nvPr>
          </p:nvGraphicFramePr>
          <p:xfrm>
            <a:off x="675170" y="1070617"/>
            <a:ext cx="4829174" cy="27187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F302D7FE-22F1-4FB7-BBEA-FB41D7D81E5F}"/>
                </a:ext>
              </a:extLst>
            </p:cNvPr>
            <p:cNvSpPr/>
            <p:nvPr/>
          </p:nvSpPr>
          <p:spPr>
            <a:xfrm>
              <a:off x="1955038" y="2076056"/>
              <a:ext cx="100166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401</a:t>
              </a:r>
              <a:r>
                <a:rPr lang="ru-RU" sz="16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гражданских </a:t>
              </a:r>
            </a:p>
            <a:p>
              <a:pPr algn="ctr"/>
              <a:r>
                <a:rPr lang="ru-RU" sz="1200" dirty="0"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исков</a:t>
              </a:r>
              <a:endParaRPr lang="ru-KZ" sz="1200" dirty="0"/>
            </a:p>
          </p:txBody>
        </p:sp>
      </p:grp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D975F243-AD24-4E5E-B6E7-B092BB530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70642"/>
              </p:ext>
            </p:extLst>
          </p:nvPr>
        </p:nvGraphicFramePr>
        <p:xfrm>
          <a:off x="396606" y="5088935"/>
          <a:ext cx="6064553" cy="1942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491">
                  <a:extLst>
                    <a:ext uri="{9D8B030D-6E8A-4147-A177-3AD203B41FA5}">
                      <a16:colId xmlns:a16="http://schemas.microsoft.com/office/drawing/2014/main" val="654888733"/>
                    </a:ext>
                  </a:extLst>
                </a:gridCol>
                <a:gridCol w="1269545">
                  <a:extLst>
                    <a:ext uri="{9D8B030D-6E8A-4147-A177-3AD203B41FA5}">
                      <a16:colId xmlns:a16="http://schemas.microsoft.com/office/drawing/2014/main" val="3901713985"/>
                    </a:ext>
                  </a:extLst>
                </a:gridCol>
                <a:gridCol w="940052">
                  <a:extLst>
                    <a:ext uri="{9D8B030D-6E8A-4147-A177-3AD203B41FA5}">
                      <a16:colId xmlns:a16="http://schemas.microsoft.com/office/drawing/2014/main" val="2995947631"/>
                    </a:ext>
                  </a:extLst>
                </a:gridCol>
                <a:gridCol w="1163225">
                  <a:extLst>
                    <a:ext uri="{9D8B030D-6E8A-4147-A177-3AD203B41FA5}">
                      <a16:colId xmlns:a16="http://schemas.microsoft.com/office/drawing/2014/main" val="1202229146"/>
                    </a:ext>
                  </a:extLst>
                </a:gridCol>
                <a:gridCol w="1191120">
                  <a:extLst>
                    <a:ext uri="{9D8B030D-6E8A-4147-A177-3AD203B41FA5}">
                      <a16:colId xmlns:a16="http://schemas.microsoft.com/office/drawing/2014/main" val="383172423"/>
                    </a:ext>
                  </a:extLst>
                </a:gridCol>
                <a:gridCol w="1191120">
                  <a:extLst>
                    <a:ext uri="{9D8B030D-6E8A-4147-A177-3AD203B41FA5}">
                      <a16:colId xmlns:a16="http://schemas.microsoft.com/office/drawing/2014/main" val="279355255"/>
                    </a:ext>
                  </a:extLst>
                </a:gridCol>
              </a:tblGrid>
              <a:tr h="14620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п/п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Виды социальных выплат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исков 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требования, тенге   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Фактическое возмещение по требованиям</a:t>
                      </a:r>
                      <a:endParaRPr lang="ru-KZ" sz="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3066393"/>
                  </a:ext>
                </a:extLst>
              </a:tr>
              <a:tr h="236063"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возмещения, тенге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Доля возмещения,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964787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утрате трудоспособности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127 591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546009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потере кормильца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1 429 984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809 804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6408151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потере работы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36 740 044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13 538 903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3335760"/>
                  </a:ext>
                </a:extLst>
              </a:tr>
              <a:tr h="2360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По беременности и родам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4 134 375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595583"/>
                  </a:ext>
                </a:extLst>
              </a:tr>
              <a:tr h="227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уходу за ребенком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8 111 485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1 585 736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0324205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Гос.закуп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KZ" sz="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KZ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KZ" sz="8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6830625"/>
                  </a:ext>
                </a:extLst>
              </a:tr>
              <a:tr h="181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401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50 543 479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8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443</a:t>
                      </a:r>
                      <a:endParaRPr lang="ru-KZ" sz="800" b="1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32</a:t>
                      </a: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%</a:t>
                      </a:r>
                      <a:endParaRPr lang="ru-KZ" sz="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7150991"/>
                  </a:ext>
                </a:extLst>
              </a:tr>
            </a:tbl>
          </a:graphicData>
        </a:graphic>
      </p:graphicFrame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563CDA7-A5F0-4ECC-A686-FEDC58DCE56D}"/>
              </a:ext>
            </a:extLst>
          </p:cNvPr>
          <p:cNvSpPr/>
          <p:nvPr/>
        </p:nvSpPr>
        <p:spPr>
          <a:xfrm>
            <a:off x="196959" y="590184"/>
            <a:ext cx="631814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Претензионно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-исковая работа ГФСС осуществляется в порядке, установленном Гражданско-процессуальным кодексом РК, Административным процедурно-процессуальным кодексом РК и иным законодательством РК.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DEA83D0-4010-472A-94D5-2D1EF31A4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5544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79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C465EE2-240B-47BE-A432-AEB4DF3C9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527" y="464597"/>
            <a:ext cx="3339822" cy="8366851"/>
          </a:xfrm>
        </p:spPr>
        <p:txBody>
          <a:bodyPr>
            <a:noAutofit/>
          </a:bodyPr>
          <a:lstStyle/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корпоративного управления ГФСС основывается на законодательстве Республики Казахстан, учредительных и внутренних документах ГФСС и является одним из основных факторов развития которой обеспечивается достижение стратегических целей и задач ГФСС.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 ГФСС строится на основах справедливости, честности, ответственности, прозрачности, профессионализма и компетентности.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Единственный акционер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Единственным учредителем ГФСС является государство в лице Правительства Республики Казахстан. В соответствии с постановлением Правительства Республики Казахстан от 27 февраля 2004 года № 237 «О создании акционерного общества «Государственный фонд социального страхования» права владения и пользования государственным пакетом акций переданы Министерству труда и социальной защиты населения Республики Казахстан.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Министерством труда и социальной защиты населения РК в качестве единственного акционера ГФСС осуществляется общее управление посредством принятия решений по ключевым вопросам ГФСС: установление величины процентной ставки, избрания руководителя исполнительного органа, о внесении изменений и дополнений в Устав Фонда, актуализации Кодекса корпоративного управления, утверждения годовой финансовой отчетности.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 директоров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осуществляет общее руководство деятельностью ГФСС, за исключением вопросов, отнесенных к компетенции единственного акционера. </a:t>
            </a: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180975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31447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498D000A-5A65-4C00-BB6F-17448A269881}"/>
              </a:ext>
            </a:extLst>
          </p:cNvPr>
          <p:cNvSpPr txBox="1"/>
          <p:nvPr/>
        </p:nvSpPr>
        <p:spPr>
          <a:xfrm>
            <a:off x="85785" y="72168"/>
            <a:ext cx="3463564" cy="263320"/>
          </a:xfrm>
          <a:prstGeom prst="rect">
            <a:avLst/>
          </a:prstGeom>
          <a:noFill/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9A4CAB-7ABF-42D3-87A6-80C52DE880E9}"/>
              </a:ext>
            </a:extLst>
          </p:cNvPr>
          <p:cNvCxnSpPr>
            <a:cxnSpLocks/>
          </p:cNvCxnSpPr>
          <p:nvPr/>
        </p:nvCxnSpPr>
        <p:spPr>
          <a:xfrm>
            <a:off x="138408" y="335488"/>
            <a:ext cx="5793762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AF37D85-8A48-44CF-806B-C4EC7A8D5C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5554637"/>
              </p:ext>
            </p:extLst>
          </p:nvPr>
        </p:nvGraphicFramePr>
        <p:xfrm>
          <a:off x="138408" y="2193086"/>
          <a:ext cx="3410941" cy="245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4D874D9-30F9-4C79-AE3B-151977AE3F5E}"/>
              </a:ext>
            </a:extLst>
          </p:cNvPr>
          <p:cNvSpPr/>
          <p:nvPr/>
        </p:nvSpPr>
        <p:spPr>
          <a:xfrm>
            <a:off x="3620468" y="464597"/>
            <a:ext cx="3075607" cy="8710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2024 году проведено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 заседаний Совета директоров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(4 в очном формате и 15 в порядке заочного голосования), на которых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рассмотрено 69 вопросов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вопросы, рассмотренные Советом директоров в 2024 году: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развития Общества на 2022-2026 годы (полугодовое, ежегодное уточнение, отчет по Плану развития); 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количественного и качественного состава членов Правления, сроков их полномочий и окладов;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состава Комитета по вопросам кадров, вознаграждений и стратегического развития при Совете директоров;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определение штатной численности и назначение омбудсмена;</a:t>
            </a:r>
          </a:p>
          <a:p>
            <a:pPr indent="180975" algn="just">
              <a:buFontTx/>
              <a:buChar char="-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внесение изменений и дополнений во внутренние нормативные документы ГФСС.</a:t>
            </a:r>
          </a:p>
          <a:p>
            <a:pPr indent="180975" algn="just"/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Исполнительный орган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 25.06.2024 года руководство текущей деятельностью осуществлял единолично Генеральный директор, который принимал решения по любым вопросам деятельности Общества, не отнесенным законодательными актами Республики Казахстан и Уставом к компетенции других органов и должностных лиц Общества. С 25.06.2024 года, решением Совета директоров (протокол №6) определен количественный состав, срок полномочий и состав Правления Фонда. 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1410533" algn="ctr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Все решения единственного акционера и Совета директоров и полученные от них запросы касательно деятельности Общества были исполнены в установленные сроки.</a:t>
            </a:r>
          </a:p>
          <a:p>
            <a:pPr indent="180975" algn="just">
              <a:tabLst>
                <a:tab pos="1410533" algn="ctr"/>
              </a:tabLst>
            </a:pP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1410533" algn="ctr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Комитеты при Совете директоров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содействия эффективному выполнению функций Советом директоров в обществе созданы два Комитета: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Аудиторский комитет 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вопросам кадров, вознаграждений и стратегического развития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Комитеты состоят минимум из трех членов, являющихся членами Совета директоров, при необходимости в состав могут быть включены эксперты, обладающие необходимыми профессиональными знаниями.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Председатели Комитетов избираются из числа Независимых директоров.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Комитетами при Совете директоров в 2024 году проведено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заседаний, на которых рассмотрено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70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вопросов и представлены Совету директоров решения рекомендательного характера..</a:t>
            </a:r>
            <a:endParaRPr lang="ru-RU" sz="10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050B43-2D38-4736-A2E8-796B0585B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8921" y="871358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27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1C22A9-2E7B-41E5-859E-834C850F6D84}"/>
              </a:ext>
            </a:extLst>
          </p:cNvPr>
          <p:cNvSpPr/>
          <p:nvPr/>
        </p:nvSpPr>
        <p:spPr>
          <a:xfrm>
            <a:off x="243333" y="1083161"/>
            <a:ext cx="1875264" cy="74871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9E73FA07-4361-4E74-B66C-6278CCCB1973}"/>
              </a:ext>
            </a:extLst>
          </p:cNvPr>
          <p:cNvSpPr/>
          <p:nvPr/>
        </p:nvSpPr>
        <p:spPr>
          <a:xfrm>
            <a:off x="2250053" y="2814240"/>
            <a:ext cx="431333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Иванова</a:t>
            </a:r>
          </a:p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Анна Олеговна</a:t>
            </a:r>
          </a:p>
          <a:p>
            <a:pPr lvl="0"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Руководитель управления государственного мониторинга собственности, доверительного управления и концессии Комитета государственного имущества и приватизации Министерства финансов РК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936EB56D-AB85-434B-BAEA-FCD0142C947B}"/>
              </a:ext>
            </a:extLst>
          </p:cNvPr>
          <p:cNvSpPr/>
          <p:nvPr/>
        </p:nvSpPr>
        <p:spPr>
          <a:xfrm>
            <a:off x="2100693" y="4360802"/>
            <a:ext cx="4664565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Сыздық Ерназар </a:t>
            </a:r>
          </a:p>
          <a:p>
            <a:pPr lvl="0" algn="ctr"/>
            <a:r>
              <a:rPr lang="kk-KZ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Файзул-Карымұлы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Независимый директор.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Комитета по вопросам кадров, вознаграждений и стратегического развития при </a:t>
            </a:r>
            <a:r>
              <a:rPr lang="ru-RU" sz="11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Совете </a:t>
            </a:r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директоров АО «ГФСС»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4C38E51C-B552-4C6E-A550-CF582333E1AB}"/>
              </a:ext>
            </a:extLst>
          </p:cNvPr>
          <p:cNvSpPr/>
          <p:nvPr/>
        </p:nvSpPr>
        <p:spPr>
          <a:xfrm>
            <a:off x="2254628" y="5872823"/>
            <a:ext cx="4579174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Алимбекова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Гулар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Смадиловна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Независимый директор.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Аудиторского комитета при </a:t>
            </a: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Совете директоров АО «ГФСС»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73851BC0-4FDB-494E-9942-759A53C71C31}"/>
              </a:ext>
            </a:extLst>
          </p:cNvPr>
          <p:cNvSpPr/>
          <p:nvPr/>
        </p:nvSpPr>
        <p:spPr>
          <a:xfrm>
            <a:off x="3093878" y="7351576"/>
            <a:ext cx="283777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Курманов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Алмас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Мухаметкаримович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Правления  АО «ГФСС»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ctr"/>
            <a:endParaRPr lang="ru-RU" sz="1000" b="1" dirty="0">
              <a:solidFill>
                <a:srgbClr val="F2CB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C015252-FD43-4D1D-8FB5-3C7FAE5A5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" y="2724462"/>
            <a:ext cx="1365272" cy="1268690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5E04413-98EC-40C1-9CB9-E9734FDB4AB9}"/>
              </a:ext>
            </a:extLst>
          </p:cNvPr>
          <p:cNvSpPr/>
          <p:nvPr/>
        </p:nvSpPr>
        <p:spPr>
          <a:xfrm>
            <a:off x="2417816" y="1236973"/>
            <a:ext cx="402870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Шегай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Виктория </a:t>
            </a:r>
            <a:r>
              <a:rPr lang="ru-RU" sz="1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Вильгельмовна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Председатель Совета директоров - </a:t>
            </a:r>
            <a:endParaRPr lang="ru-KZ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вице-министр труда и социальной защиты населения РК, избрана на заседании Совета директоров от 27.06.2025 г., протокол №</a:t>
            </a:r>
            <a:r>
              <a:rPr lang="ru-RU" sz="11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ru-RU" sz="1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3FDE7C06-F6FA-42BB-8BBB-C2DE5D4839FC}"/>
              </a:ext>
            </a:extLst>
          </p:cNvPr>
          <p:cNvSpPr txBox="1"/>
          <p:nvPr/>
        </p:nvSpPr>
        <p:spPr>
          <a:xfrm>
            <a:off x="111336" y="87763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A9FBA15-E965-4E13-A271-77FD130CE976}"/>
              </a:ext>
            </a:extLst>
          </p:cNvPr>
          <p:cNvSpPr/>
          <p:nvPr/>
        </p:nvSpPr>
        <p:spPr>
          <a:xfrm>
            <a:off x="0" y="464066"/>
            <a:ext cx="644652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 ДИРЕКТОРОВ ГФСС*</a:t>
            </a:r>
            <a:endParaRPr lang="ru-KZ"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D1ABF8-064C-4559-95C2-3570C8B7488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57" y="4190782"/>
            <a:ext cx="1332000" cy="1209766"/>
          </a:xfrm>
          <a:prstGeom prst="rect">
            <a:avLst/>
          </a:prstGeom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F6661E9-F931-4AE2-A947-486436FEF799}"/>
              </a:ext>
            </a:extLst>
          </p:cNvPr>
          <p:cNvCxnSpPr>
            <a:cxnSpLocks/>
          </p:cNvCxnSpPr>
          <p:nvPr/>
        </p:nvCxnSpPr>
        <p:spPr>
          <a:xfrm>
            <a:off x="243333" y="351083"/>
            <a:ext cx="5608827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E0A869E3-2EAE-4DE0-BAEE-AC4D05FB5B15}"/>
              </a:ext>
            </a:extLst>
          </p:cNvPr>
          <p:cNvSpPr>
            <a:spLocks noChangeAspect="1"/>
          </p:cNvSpPr>
          <p:nvPr/>
        </p:nvSpPr>
        <p:spPr>
          <a:xfrm>
            <a:off x="574925" y="5634116"/>
            <a:ext cx="1276046" cy="12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5" name="Рисунок 14" descr="http://192.168.20.149:32080/media/images/Bezymyannyy_kwavvSP.max-120x120.png">
            <a:extLst>
              <a:ext uri="{FF2B5EF4-FFF2-40B4-BE49-F238E27FC236}">
                <a16:creationId xmlns:a16="http://schemas.microsoft.com/office/drawing/2014/main" id="{45589DFE-76F1-48D7-8FED-0EB7FCFA299D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0" r="1437"/>
          <a:stretch/>
        </p:blipFill>
        <p:spPr bwMode="auto">
          <a:xfrm>
            <a:off x="761299" y="5723658"/>
            <a:ext cx="936000" cy="1080000"/>
          </a:xfrm>
          <a:prstGeom prst="flowChartConnector">
            <a:avLst/>
          </a:prstGeom>
          <a:noFill/>
          <a:ln>
            <a:noFill/>
          </a:ln>
        </p:spPr>
      </p:pic>
      <p:sp>
        <p:nvSpPr>
          <p:cNvPr id="1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09" y="881881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45A38-F6DB-4437-8B20-EB40395F8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1124" y="870094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356" r="29621" b="37382"/>
          <a:stretch/>
        </p:blipFill>
        <p:spPr>
          <a:xfrm>
            <a:off x="524455" y="7064668"/>
            <a:ext cx="1275991" cy="1347964"/>
          </a:xfrm>
          <a:prstGeom prst="flowChartConnector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A9FBA15-E965-4E13-A271-77FD130CE976}"/>
              </a:ext>
            </a:extLst>
          </p:cNvPr>
          <p:cNvSpPr/>
          <p:nvPr/>
        </p:nvSpPr>
        <p:spPr>
          <a:xfrm>
            <a:off x="111336" y="8772198"/>
            <a:ext cx="5998452" cy="286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ru-RU" sz="1200" b="1" spc="2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r>
              <a:rPr lang="ru-RU" sz="1200" spc="20" dirty="0" smtClean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дату формирования Годового отчета</a:t>
            </a:r>
            <a:endParaRPr lang="ru-KZ" sz="1200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442139-A917-206B-B3C3-38D47296D0B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3" t="9394" r="9078" b="39352"/>
          <a:stretch/>
        </p:blipFill>
        <p:spPr>
          <a:xfrm>
            <a:off x="549477" y="1214096"/>
            <a:ext cx="1260000" cy="123043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82794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3551" y="406428"/>
            <a:ext cx="3410950" cy="8569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Аудиторский комитет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цели Аудиторского комитета: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надзор за полнотой и достоверностью финансовой отчетности;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независимая, объективная оценка адекватности и эффективности систем управления рисками, внутреннего контроля, корпоративного управления по всем аспектам деятельности ГФСС и контроля, осуществляемого в рамках антикоррупционного комплаенса;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контроль за независимостью внешнего и внутреннего аудита;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обеспечение соблюдения законодательства Республики Казахстан.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Аудиторский комитет возглавляет член Совета директоров, независимый директор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Гулар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Смадиловна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Алимбекова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2024 году Аудиторским комитетом проведено 12 заседаний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(из них 10 в очном формате и 2 в заочном)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на которых было рассмотрено 30 вопросов.</a:t>
            </a:r>
          </a:p>
          <a:p>
            <a:pPr indent="180975" algn="just"/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по вопросам кадров, вознаграждений и стратегического развития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Основной целью Комитета является разработка и представление рекомендаций Совету директоров по вопросам выработки приоритетных направлений, способствующих повышению эффективности деятельности ГФСС, его долгосрочной стоимости и устойчивого развития, в том числе в области  подбора кадров, в вопросах  вознаграждения руководящих работников ГФСС, премирования работников, подотчетных Совету директоров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Комитет возглавляет председатель, член Совета директоров, независимый директор - </a:t>
            </a:r>
            <a:r>
              <a:rPr lang="kk-KZ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Сыздық Ерназар Файзул-Карымұлы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реализацию задач, определенных за Комитетом,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2024 году проведено 16 заседаний </a:t>
            </a:r>
            <a:r>
              <a:rPr lang="ru-RU" sz="10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(из них 13 в очном формате, 3 в заочном)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на которых было рассмотрено 40 вопросов (18 внепланово).</a:t>
            </a:r>
          </a:p>
          <a:p>
            <a:pPr indent="180975" algn="just"/>
            <a:endParaRPr lang="ru-RU" sz="5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lnSpc>
                <a:spcPts val="1100"/>
              </a:lnSpc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Служба внутреннего аудита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осуществляет контроль за финансово-хозяйственной деятельностью и соблюдением законодательства РК. Служба подотчетна непосредственно Совету директоров. Совет директоров определяет количественный состав Службы, порядок работы, срок полномочий ее сотрудников, размер и условия оплаты труда. Деятельность службы осуществляет сертифицированный профессиональный внутренний аудитор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Касимова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Д.М. на основании утвержденного решением Совета директоров №8 от 17 ноября 2023 года Годового аудиторского плана (работы, проверок) на 2024 г.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2024 год осуществлено 6 аудиторских проверок бизнес-процессов структурных подразделений. Результаты проверок, включая оценку системы управления рисками и внутреннего контроля, доведены до Комитета по аудиту и Совета директоров. </a:t>
            </a:r>
          </a:p>
          <a:p>
            <a:pPr indent="180975" algn="just">
              <a:lnSpc>
                <a:spcPts val="1100"/>
              </a:lnSpc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270" y="2359620"/>
            <a:ext cx="64654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200918" algn="just"/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31447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0350EF1A-EB98-4A25-BB4D-BA3D8BB3F90E}"/>
              </a:ext>
            </a:extLst>
          </p:cNvPr>
          <p:cNvSpPr txBox="1"/>
          <p:nvPr/>
        </p:nvSpPr>
        <p:spPr>
          <a:xfrm>
            <a:off x="70936" y="50997"/>
            <a:ext cx="3463564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КОРПОРАТИВНОЕ УПРАВЛЕНИЕ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DCCC095-396A-413A-A324-05EAD1968801}"/>
              </a:ext>
            </a:extLst>
          </p:cNvPr>
          <p:cNvCxnSpPr>
            <a:cxnSpLocks/>
          </p:cNvCxnSpPr>
          <p:nvPr/>
        </p:nvCxnSpPr>
        <p:spPr>
          <a:xfrm>
            <a:off x="70936" y="314317"/>
            <a:ext cx="5849804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77CBDDD-4F28-4AF7-9881-B23316952354}"/>
              </a:ext>
            </a:extLst>
          </p:cNvPr>
          <p:cNvSpPr/>
          <p:nvPr/>
        </p:nvSpPr>
        <p:spPr>
          <a:xfrm>
            <a:off x="3619500" y="406428"/>
            <a:ext cx="3069230" cy="7709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Службой были даны заключения по уточнениям в План развития Общества, к заключению внешних аудиторов в рамках проведенной годовой финансовой отчетности, организованы совместно с корпоративным секретарем встречи Аудиторского Комитета с представителями ТОО «SFAI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Kazakhstan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», которая проводила аудит годовой финансовой отчетности. 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Согласно Плану корректирующих действий, предложенному службой  по результатам проведенного аудита Департамента актуарных расчетов, рисков и инвестиционного анализа, функция по управлению рисками закреплена за Департаментом рисков, инвестиционного анализа и макроэкономического прогнозирования.</a:t>
            </a:r>
          </a:p>
          <a:p>
            <a:pPr indent="180975" algn="just" defTabSz="1225520">
              <a:lnSpc>
                <a:spcPts val="1100"/>
              </a:lnSpc>
              <a:tabLst>
                <a:tab pos="4902077" algn="l"/>
              </a:tabLst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Корпоративный секретарь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способствует эффективному обмену информацией между органами Фонда и обеспечивает предоставление необходимой информации членам Совета директоров и Правления, осуществляет контроль за подготовкой и проведением заседаний, обеспечением формирования материалов  заседания Совета директоров.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году Корпоративным секретарем обеспечено проведение 1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заседаний Совета директоров, 1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заседаний Аудиторского комитета, и 1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заседаний Комитета по вопросам кадров, вознаграждений и стратегического развития по 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вопросам деятельности ГФСС.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Согласно Плану работ корпоративного секретаря на 202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 актуализированы внутренние нормативные документы: </a:t>
            </a:r>
          </a:p>
          <a:p>
            <a:pPr indent="180975" algn="just">
              <a:lnSpc>
                <a:spcPts val="1100"/>
              </a:lnSpc>
              <a:tabLst>
                <a:tab pos="36195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Кодекс корпоративного управления (изменения утверждены приказом Единственного акционера №439 от 29.11.2024 года).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 Совете директоров;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 Правлении;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об омбудсмене;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План работы Советов директоров на 2024 год;</a:t>
            </a:r>
          </a:p>
          <a:p>
            <a:pPr indent="180975" algn="just">
              <a:lnSpc>
                <a:spcPts val="1100"/>
              </a:lnSpc>
              <a:tabLst>
                <a:tab pos="2667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	Положение об оплате труда и социальной поддержке, и оценке эффективности деятельности работников, подотчётных Совету директоров.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Разработаны и утверждены: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Должностная инструкция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-офицера Антикоррупционной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-службы ;</a:t>
            </a:r>
          </a:p>
          <a:p>
            <a:pPr indent="180975" algn="just">
              <a:lnSpc>
                <a:spcPts val="1100"/>
              </a:lnSpc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 Изменения в Положения филиалов Фонда.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51F0D74-7D20-4D71-8A54-0ADE12037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491" y="8702152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36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5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320034" y="823396"/>
            <a:ext cx="62869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Политика по урегулированию конфликта интересов должностных лиц и работников АО «Государственный фонд социального страхования» устанавливает обязанности должностных лиц и работников Фонда по предотвращению возникновения конфликта интересов и процедуру их урегулирования, тем самым создавая в Фонде единообразную систему управления реальными и потенциальными конфликтами интересов (решение Совета директоров от 30 июня 2022 года, № 6).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реализации антикоррупционной политики и формировании антикоррупционной культуры, решением Совета директоров от 21.12.2023 года №10 в Фонде создана самостоятельная структура Антикоррупционная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-служба.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Решением Совета директоров от 28 марта 2024 года №2 утверждена Должностная инструкция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-офицера Антикоррупционной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-службы Фонда.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29 декабря 2023 года приказом Генерального директора ГФСС утвержден План мероприятий на 2024 год.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целях оперативного получения информации о возможных нарушениях норм законодательства в ГФСС налажены и функционируют каналы обратной связи (горячая линия, электронный и почтовый каналы связи), куда могут обратиться физические и юридические лица и сообщить о возможных или свершившихся фактах коррупции в организации.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исполнения  типового базового направления №4 «Предупреждение и противодействие коррупции в Министерстве труда и социальной защиты населения,  Комитете труда и социальной защиты, Комитете по миграции, подведомственных организациях» на 2024 год (далее -ТБН-4), проведено  с приглашением сотрудников Антикоррупционной службы  РК - 21 лекция в филиалах Фонда, 3 лекции с участием филиалов на уровне центрального аппарата Фонда. Кроме того, в реализацию ТБН-4 по проведению мероприятий по правовой пропаганде в соответствии с Методическими рекомендациями Министерства юстиции PK, за 2024 год проведено с размещением в СМИ 291 мероприятие.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Для формирования антикоррупционной культуры в Фонде на еженедельной основе на электронные адреса руководящих работников и директоров структурных подразделений, филиалов направлено 37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медиаматериалов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пояснений на антикоррупционную тематику.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2024 году фактов коррупции в Обществе не выявлено.</a:t>
            </a:r>
          </a:p>
          <a:p>
            <a:pPr indent="180975" algn="just"/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361950" algn="just"/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5790" y="5716210"/>
            <a:ext cx="3771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Телефон доверия:</a:t>
            </a:r>
          </a:p>
          <a:p>
            <a:pPr algn="just"/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 (7172) 983 919</a:t>
            </a:r>
          </a:p>
          <a:p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Электронный адрес: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info@gfss.kz</a:t>
            </a:r>
          </a:p>
          <a:p>
            <a:endParaRPr lang="ru-RU" sz="900" b="1" i="1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Почтовый адрес: 010000, Республика Казахстан, г. Астана, улица </a:t>
            </a:r>
            <a:r>
              <a:rPr lang="ru-RU" sz="900" b="1" i="1" dirty="0" err="1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Достык</a:t>
            </a:r>
            <a:r>
              <a:rPr lang="ru-RU" sz="900" b="1" i="1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18 (17 этаж)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781234D9-FD81-495E-9522-A3B7638C6BCE}"/>
              </a:ext>
            </a:extLst>
          </p:cNvPr>
          <p:cNvSpPr txBox="1"/>
          <p:nvPr/>
        </p:nvSpPr>
        <p:spPr>
          <a:xfrm>
            <a:off x="85786" y="76245"/>
            <a:ext cx="5863589" cy="50954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КОМПЛАЕНС-КОНТРОЛЬ И ПРОТИВОДЕЙСТВИЕ КОРРУПЦИИ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547E7D8-F500-41CA-82FB-5D15B33C6E80}"/>
              </a:ext>
            </a:extLst>
          </p:cNvPr>
          <p:cNvCxnSpPr>
            <a:cxnSpLocks/>
          </p:cNvCxnSpPr>
          <p:nvPr/>
        </p:nvCxnSpPr>
        <p:spPr>
          <a:xfrm flipV="1">
            <a:off x="9586" y="585786"/>
            <a:ext cx="5939789" cy="5377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A4CDFCE-C064-4D64-8DC4-678A47F4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0673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718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019" y="633800"/>
            <a:ext cx="3170981" cy="717119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соответствии со статьей 31 Социального кодекса РК ГФСС ведет бухгалтерский учет и представляет финансовую отчетность раздельно по собственным средствам и активам ГФСС в порядке, установленном законодательством Республики Казахстан.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800" i="1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Справочно</a:t>
            </a:r>
            <a:r>
              <a:rPr lang="ru-RU" sz="8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 Годовая финансовая отчетность ежегодно публикуется на интернет-ресурсе депозитария финансовой отчетности (п.4 статьи 76 Закона РК «Об акционерных обществах») а также на официальном интернет-ресурсе ГФСС.</a:t>
            </a:r>
          </a:p>
          <a:p>
            <a:pPr indent="180975" algn="just">
              <a:tabLst>
                <a:tab pos="4902077" algn="l"/>
              </a:tabLst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Собственные средства ГФСС состоят из уставного капитала ГФСС и комиссионного вознаграждения.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ГФСС осуществляет свою деятельность за счет комиссионного вознаграждения, которое взимается от поступивших социальных отчислений, пени за несвоевременную и (или) неполную уплату социальных отчислений, инвестиционного дохода.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Предельная величина процентной ставки  комиссионного вознаграждения не более 0,70%  (ППРК от 15 июня 2023 года № 475). 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Величина процентной ставки комиссионного вознаграждения Фонда на 2024 год 0,63% (приказ МТСЗН от 09.01.2024 г. №4). 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состоянию на 31 декабря 2024 года, активы ГФСС составили 1 068 093,8 млн. тенге, в том числе ценные бумаги, размещенные вклады –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938 238,1 млн. тенге, деньги на счетах в Национальном Банке РК – 129 855,7 млн. тенге.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Пассивы ГФСС составляют 1 068 093,8 млн. тенге, в том числе провизии – 1 134 498,0 млн. тенге, резервы – (81 986,6 млн. тенге), резервы переоценки финансовых инструментов </a:t>
            </a:r>
            <a:b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(98 306,5 млн. тенге), минимально требуемый размер резерва – 113 449,8 млн. тенге, кредиторская задолженность по комиссионному вознаграждению – 439,0 млн. тенге.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соответствии со статьей 32 Социального кодекса РК производится аудит годовой финансовой отчетности ГФСС аудиторскими организациями, правомочными на проведение аудита в соответствии с законодательством Республики Казахстан об аудиторской деятельности.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08930" y="633800"/>
            <a:ext cx="2988000" cy="3631763"/>
          </a:xfrm>
          <a:prstGeom prst="rect">
            <a:avLst/>
          </a:prstGeom>
          <a:solidFill>
            <a:schemeClr val="bg1"/>
          </a:solidFill>
        </p:spPr>
        <p:txBody>
          <a:bodyPr wrap="square" numCol="1">
            <a:spAutoFit/>
          </a:bodyPr>
          <a:lstStyle/>
          <a:p>
            <a:pPr lvl="0" indent="180975" algn="just">
              <a:tabLst>
                <a:tab pos="4902077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Решением единственного акционера была определена аудиторская организация,  осуществляющая аудит финансовой отчетности Фонда за 2024 год (приказ № 364 от 12.09.2024 год). </a:t>
            </a:r>
          </a:p>
          <a:p>
            <a:pPr lvl="0" indent="180975" algn="just">
              <a:tabLst>
                <a:tab pos="4902077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Аудит годовой финансовой отчетности ГФСС по состоянию на 31 декабря 2024 года проведен независимыми внешними аудиторами ТОО «SFAI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Kazakhstan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», согласно договору № №040440004549/240171/00 от 25 сентября 2024 г. Аудитором выражено положительное мнение о соответствии финансовой отчетности ГФСС международным стандартам финансовой отчетности </a:t>
            </a:r>
            <a:r>
              <a:rPr lang="ru-RU" sz="1000" i="1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(МСФО)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достоверном отражении во всех существенных аспектах финансового положения ГФСС на 31 декабря 2024 года, как по активам, так и по собственным средствам.</a:t>
            </a:r>
          </a:p>
          <a:p>
            <a:pPr indent="180975" algn="just">
              <a:tabLst>
                <a:tab pos="4902077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Годовая финансовая отчетность ГФСС за 2024 год, подготовленная в соответствии с МСФО, утверждена к выпуску и опубликована на сайте Депозитария финансовой отчетности и ГФСС. 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73F0D343-6705-431F-A1E0-0D4808563BF0}"/>
              </a:ext>
            </a:extLst>
          </p:cNvPr>
          <p:cNvSpPr txBox="1"/>
          <p:nvPr/>
        </p:nvSpPr>
        <p:spPr>
          <a:xfrm>
            <a:off x="85786" y="7624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ФИНАНСОВЫЕ ПОКАЗАТЕЛИ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CD2F114-816C-4A2D-BFAB-48223C40F190}"/>
              </a:ext>
            </a:extLst>
          </p:cNvPr>
          <p:cNvCxnSpPr>
            <a:cxnSpLocks/>
          </p:cNvCxnSpPr>
          <p:nvPr/>
        </p:nvCxnSpPr>
        <p:spPr>
          <a:xfrm flipV="1">
            <a:off x="85786" y="339565"/>
            <a:ext cx="5863589" cy="6053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22AA7C4-52AA-4369-8FEF-249DA1E0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4166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75615" y="80073"/>
            <a:ext cx="6611815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ИНВЕСТИЦИОННАЯ ДЕЯТЕЛЬНОСТЬ ГФСС</a:t>
            </a: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2695" y="880681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40165" y="8783955"/>
            <a:ext cx="1069975" cy="314586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39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929DC4-B716-4760-9670-6F594165101E}"/>
              </a:ext>
            </a:extLst>
          </p:cNvPr>
          <p:cNvSpPr/>
          <p:nvPr/>
        </p:nvSpPr>
        <p:spPr>
          <a:xfrm>
            <a:off x="133430" y="505153"/>
            <a:ext cx="6496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состоянию на 1 января 2025 года инвестиционный портфель, с учетом рыночной переоценки, составил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938,2 млрд. тенге,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доходность активов -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12,8% </a:t>
            </a:r>
            <a:r>
              <a:rPr lang="ru-RU" sz="10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(147 млрд. тенге).</a:t>
            </a:r>
            <a:endParaRPr lang="ru-KZ" sz="10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D781A65C-2AFB-472D-B665-6BC1C80663FD}"/>
              </a:ext>
            </a:extLst>
          </p:cNvPr>
          <p:cNvGraphicFramePr/>
          <p:nvPr/>
        </p:nvGraphicFramePr>
        <p:xfrm>
          <a:off x="1073672" y="1319905"/>
          <a:ext cx="4865533" cy="244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92D906-33A9-4418-B90A-1B168B729DFA}"/>
              </a:ext>
            </a:extLst>
          </p:cNvPr>
          <p:cNvSpPr/>
          <p:nvPr/>
        </p:nvSpPr>
        <p:spPr>
          <a:xfrm>
            <a:off x="228600" y="4259411"/>
            <a:ext cx="63431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декларация ГФСС предусматривает: 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размещение активов ГФСС в финансовые инструменты, перечень и лимиты которых определяет Правительство РК 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(постановление Правительства РК от 15.06.2023г. №473);</a:t>
            </a:r>
            <a:endParaRPr lang="ru-KZ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валюту инвестирования – 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тенге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стремление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дюрации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активов ГФСС к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дюрации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обязательств;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минимальный уровень кредитного рейтинга у финансового инструмента или эмитента </a:t>
            </a:r>
            <a:b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не менее «ВВ-»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лимит инвестирования в финансовые инструменты одного эмитента не более 10% от активов ГФСС, за исключением финансовых инструментов Министерства финансов РК и Национального Банка РК;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 algn="just">
              <a:buSzPct val="85000"/>
              <a:buFont typeface="Wingdings" panose="05000000000000000000" pitchFamily="2" charset="2"/>
              <a:buChar char="Ø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сохранности активов ГФСС и получение инвестиционного дохода, ориентиром которого является уровень не ниже среднего значения целевого коридора инфляции.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7DFFC47-F6CB-4ADC-B82E-96CD4C241042}"/>
              </a:ext>
            </a:extLst>
          </p:cNvPr>
          <p:cNvSpPr/>
          <p:nvPr/>
        </p:nvSpPr>
        <p:spPr>
          <a:xfrm>
            <a:off x="1819184" y="1059050"/>
            <a:ext cx="29017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Динамика инвестиционного управления</a:t>
            </a:r>
            <a:endParaRPr lang="ru-KZ" sz="105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34D1EA-C0D7-4B32-87B9-15F1F6312EA2}"/>
              </a:ext>
            </a:extLst>
          </p:cNvPr>
          <p:cNvSpPr txBox="1"/>
          <p:nvPr/>
        </p:nvSpPr>
        <p:spPr>
          <a:xfrm>
            <a:off x="1666106" y="6286392"/>
            <a:ext cx="27927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ru-RU" sz="1050" b="1" dirty="0">
                <a:latin typeface="Arial" panose="020B0604020202020204" pitchFamily="34" charset="0"/>
                <a:cs typeface="Arial" panose="020B0604020202020204" pitchFamily="34" charset="0"/>
              </a:rPr>
              <a:t>Структура инвестиционного портфеля</a:t>
            </a:r>
            <a:endParaRPr lang="ru-KZ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4D22A7ED-1BA7-43A9-97BB-7C580C9F94A1}"/>
              </a:ext>
            </a:extLst>
          </p:cNvPr>
          <p:cNvGraphicFramePr>
            <a:graphicFrameLocks/>
          </p:cNvGraphicFramePr>
          <p:nvPr/>
        </p:nvGraphicFramePr>
        <p:xfrm>
          <a:off x="437575" y="6487946"/>
          <a:ext cx="2624907" cy="2273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Таблица 22">
            <a:extLst>
              <a:ext uri="{FF2B5EF4-FFF2-40B4-BE49-F238E27FC236}">
                <a16:creationId xmlns:a16="http://schemas.microsoft.com/office/drawing/2014/main" id="{4EBD0409-8D14-493C-8FC9-DC0333D939D3}"/>
              </a:ext>
            </a:extLst>
          </p:cNvPr>
          <p:cNvGraphicFramePr>
            <a:graphicFrameLocks noGrp="1"/>
          </p:cNvGraphicFramePr>
          <p:nvPr/>
        </p:nvGraphicFramePr>
        <p:xfrm>
          <a:off x="3506438" y="6685617"/>
          <a:ext cx="2971650" cy="1910595"/>
        </p:xfrm>
        <a:graphic>
          <a:graphicData uri="http://schemas.openxmlformats.org/drawingml/2006/table">
            <a:tbl>
              <a:tblPr firstRow="1" bandRow="1"/>
              <a:tblGrid>
                <a:gridCol w="1214493">
                  <a:extLst>
                    <a:ext uri="{9D8B030D-6E8A-4147-A177-3AD203B41FA5}">
                      <a16:colId xmlns:a16="http://schemas.microsoft.com/office/drawing/2014/main" val="4211547870"/>
                    </a:ext>
                  </a:extLst>
                </a:gridCol>
                <a:gridCol w="1119208">
                  <a:extLst>
                    <a:ext uri="{9D8B030D-6E8A-4147-A177-3AD203B41FA5}">
                      <a16:colId xmlns:a16="http://schemas.microsoft.com/office/drawing/2014/main" val="4127923461"/>
                    </a:ext>
                  </a:extLst>
                </a:gridCol>
                <a:gridCol w="637949">
                  <a:extLst>
                    <a:ext uri="{9D8B030D-6E8A-4147-A177-3AD203B41FA5}">
                      <a16:colId xmlns:a16="http://schemas.microsoft.com/office/drawing/2014/main" val="3176418259"/>
                    </a:ext>
                  </a:extLst>
                </a:gridCol>
              </a:tblGrid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Виды</a:t>
                      </a:r>
                      <a:r>
                        <a:rPr lang="ru-RU" sz="700" b="1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финансовых инструментов </a:t>
                      </a:r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kern="12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Стоимость, вложенных средств</a:t>
                      </a:r>
                      <a:endParaRPr lang="en-US" sz="7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i="1" kern="1200" baseline="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в %</a:t>
                      </a:r>
                      <a:endParaRPr lang="en-US" sz="700" b="0" i="1" kern="12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700" b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4695232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ГЦБ МФ РК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568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</a:t>
                      </a:r>
                      <a:r>
                        <a:rPr lang="kk-KZ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4809769"/>
                  </a:ext>
                </a:extLst>
              </a:tr>
              <a:tr h="49816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Агентские облигации</a:t>
                      </a:r>
                      <a:b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(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квазигоссектор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5363695"/>
                  </a:ext>
                </a:extLst>
              </a:tr>
              <a:tr h="250045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Облигаций МФО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kk-KZ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млрд.</a:t>
                      </a:r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70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,2%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7721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     Депозиты НБРК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0,1%</a:t>
                      </a:r>
                      <a:endParaRPr lang="en-US" sz="70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248173"/>
                  </a:ext>
                </a:extLst>
              </a:tr>
              <a:tr h="221406"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1449" marR="91449" marT="45719" marB="45719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938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700" b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млрд. </a:t>
                      </a:r>
                      <a:r>
                        <a:rPr lang="ru-RU" sz="700" b="0" dirty="0" err="1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тг</a:t>
                      </a:r>
                      <a:endParaRPr lang="en-US" sz="700" b="0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8354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6716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506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33411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91763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50115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8467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66820" algn="l" defTabSz="916716" rtl="0" eaLnBrk="1" latinLnBrk="0" hangingPunct="1">
                        <a:defRPr sz="1805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700" b="0" i="1" dirty="0"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en-US" sz="700" b="0" i="1" dirty="0"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8500554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4CAAE-9613-4290-A649-9D7EBF8E4DB9}"/>
              </a:ext>
            </a:extLst>
          </p:cNvPr>
          <p:cNvSpPr/>
          <p:nvPr/>
        </p:nvSpPr>
        <p:spPr>
          <a:xfrm>
            <a:off x="228600" y="3816641"/>
            <a:ext cx="63431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с Социальным кодексом РК доверительное управление активами ГФСС осуществляется Национальным Банком РК на основании инвестиционной декларации.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A227989-143A-4ED7-9E5E-AC1711A67797}"/>
              </a:ext>
            </a:extLst>
          </p:cNvPr>
          <p:cNvCxnSpPr>
            <a:cxnSpLocks/>
          </p:cNvCxnSpPr>
          <p:nvPr/>
        </p:nvCxnSpPr>
        <p:spPr>
          <a:xfrm>
            <a:off x="75615" y="343393"/>
            <a:ext cx="586359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581400" y="8220076"/>
            <a:ext cx="104775" cy="952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875" y="7239001"/>
            <a:ext cx="104775" cy="95250"/>
          </a:xfrm>
          <a:prstGeom prst="rect">
            <a:avLst/>
          </a:prstGeom>
          <a:solidFill>
            <a:srgbClr val="0088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71875" y="7591426"/>
            <a:ext cx="104775" cy="9525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81400" y="7962901"/>
            <a:ext cx="104775" cy="95250"/>
          </a:xfrm>
          <a:prstGeom prst="rect">
            <a:avLst/>
          </a:prstGeom>
          <a:solidFill>
            <a:srgbClr val="0D53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756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>
            <a:extLst>
              <a:ext uri="{FF2B5EF4-FFF2-40B4-BE49-F238E27FC236}">
                <a16:creationId xmlns:a16="http://schemas.microsoft.com/office/drawing/2014/main" id="{DD15CE48-14A3-41F9-A06F-3F8104CB9B7E}"/>
              </a:ext>
            </a:extLst>
          </p:cNvPr>
          <p:cNvSpPr txBox="1"/>
          <p:nvPr/>
        </p:nvSpPr>
        <p:spPr>
          <a:xfrm rot="10800000" flipV="1">
            <a:off x="1428749" y="960334"/>
            <a:ext cx="5020311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1 сентября введены  в действие нормы Социального кодекса Республики Казахстан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социальному обеспечению лиц, осуществляющих деятельность по платформенной занятости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FD9A3A7-425B-4AEB-A125-B79E389D150E}"/>
              </a:ext>
            </a:extLst>
          </p:cNvPr>
          <p:cNvSpPr txBox="1"/>
          <p:nvPr/>
        </p:nvSpPr>
        <p:spPr>
          <a:xfrm>
            <a:off x="1428749" y="6355081"/>
            <a:ext cx="5020311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Советом директоров утверждены документы системы управления рисками </a:t>
            </a:r>
            <a:r>
              <a:rPr lang="ru-RU" sz="1400" i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(Политика, Правила, Регистр и карта рисков)</a:t>
            </a:r>
            <a:endParaRPr lang="en-US" sz="140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A22099E-55FE-44C1-AAAF-503AC87C3D7F}"/>
              </a:ext>
            </a:extLst>
          </p:cNvPr>
          <p:cNvSpPr txBox="1"/>
          <p:nvPr/>
        </p:nvSpPr>
        <p:spPr>
          <a:xfrm>
            <a:off x="1339169" y="3398460"/>
            <a:ext cx="5109892" cy="86177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lvl="0"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Переход на использование международного стандарта </a:t>
            </a:r>
            <a:b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20022  по обработке заявок на возврат излишне (ошибочно) уплаченных социальных отчислений и пени, формированию исходящих платежей в новом формате МХ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D8E3D8E-0941-466F-8142-38B281421CB7}"/>
              </a:ext>
            </a:extLst>
          </p:cNvPr>
          <p:cNvSpPr txBox="1"/>
          <p:nvPr/>
        </p:nvSpPr>
        <p:spPr>
          <a:xfrm>
            <a:off x="1428749" y="2217420"/>
            <a:ext cx="5020313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Повышены на </a:t>
            </a:r>
            <a:r>
              <a:rPr lang="en-US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размеры долгосрочных социальных выплат из ГФСС: по случаям утраты трудоспособности и потери кормильца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E9E5108-FB51-4B2E-9E04-05009432681B}"/>
              </a:ext>
            </a:extLst>
          </p:cNvPr>
          <p:cNvSpPr txBox="1"/>
          <p:nvPr/>
        </p:nvSpPr>
        <p:spPr>
          <a:xfrm>
            <a:off x="1428749" y="4593844"/>
            <a:ext cx="5020311" cy="15081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Проведена интеграция АИС: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- Е-Макет с ИС НОБД по получению сведений об обучении иждивенцев по очной форме;</a:t>
            </a:r>
          </a:p>
          <a:p>
            <a:pPr algn="just"/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 «Организация обработки платежей» с ИИС «ЦОН» по передаче данных о результатах оказания государственной услуги «Возврат излишне (ошибочно) уплаченных социальных </a:t>
            </a:r>
            <a:r>
              <a:rPr lang="ru-RU" sz="1400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отчислений»</a:t>
            </a:r>
            <a:endParaRPr lang="ru-RU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4ADD05D3-E53F-40E9-AD53-B373E257E38C}"/>
              </a:ext>
            </a:extLst>
          </p:cNvPr>
          <p:cNvSpPr txBox="1"/>
          <p:nvPr/>
        </p:nvSpPr>
        <p:spPr>
          <a:xfrm>
            <a:off x="301624" y="234755"/>
            <a:ext cx="5863590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КЛЮЧЕВЫЕ СОБЫТИЯ 202</a:t>
            </a:r>
            <a:r>
              <a:rPr lang="en-US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ГОДА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D58BB0EE-18D4-42E3-9D26-AC99E6E0F517}"/>
              </a:ext>
            </a:extLst>
          </p:cNvPr>
          <p:cNvCxnSpPr>
            <a:cxnSpLocks/>
          </p:cNvCxnSpPr>
          <p:nvPr/>
        </p:nvCxnSpPr>
        <p:spPr>
          <a:xfrm flipV="1">
            <a:off x="301624" y="636408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018A5A0-C016-43C1-98A2-8950BDDD1690}"/>
              </a:ext>
            </a:extLst>
          </p:cNvPr>
          <p:cNvSpPr txBox="1"/>
          <p:nvPr/>
        </p:nvSpPr>
        <p:spPr>
          <a:xfrm rot="10800000" flipV="1">
            <a:off x="1428749" y="7474637"/>
            <a:ext cx="5020310" cy="4469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Внедрен коллегиальный исполнительный орган  – Правление</a:t>
            </a:r>
            <a:endParaRPr lang="en-US" sz="1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Линейчатая диаграмма с тенденцией к повышению">
            <a:extLst>
              <a:ext uri="{FF2B5EF4-FFF2-40B4-BE49-F238E27FC236}">
                <a16:creationId xmlns:a16="http://schemas.microsoft.com/office/drawing/2014/main" id="{C5C595D8-BA56-4A82-80F0-AC27BF16E93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7361" y="2217419"/>
            <a:ext cx="760679" cy="731521"/>
          </a:xfrm>
          <a:prstGeom prst="rect">
            <a:avLst/>
          </a:prstGeom>
        </p:spPr>
      </p:pic>
      <p:pic>
        <p:nvPicPr>
          <p:cNvPr id="5" name="Рисунок 4" descr="Документ">
            <a:extLst>
              <a:ext uri="{FF2B5EF4-FFF2-40B4-BE49-F238E27FC236}">
                <a16:creationId xmlns:a16="http://schemas.microsoft.com/office/drawing/2014/main" id="{4025685A-A9CF-4C03-AC16-1B837F3D87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7361" y="6272213"/>
            <a:ext cx="793113" cy="814387"/>
          </a:xfrm>
          <a:prstGeom prst="rect">
            <a:avLst/>
          </a:prstGeom>
        </p:spPr>
      </p:pic>
      <p:pic>
        <p:nvPicPr>
          <p:cNvPr id="17" name="Рисунок 16" descr="Закрытая книга">
            <a:extLst>
              <a:ext uri="{FF2B5EF4-FFF2-40B4-BE49-F238E27FC236}">
                <a16:creationId xmlns:a16="http://schemas.microsoft.com/office/drawing/2014/main" id="{CF4F5309-1631-4BF3-A113-65ED29A64D9A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1480" y="902149"/>
            <a:ext cx="919960" cy="919960"/>
          </a:xfrm>
          <a:prstGeom prst="rect">
            <a:avLst/>
          </a:prstGeom>
        </p:spPr>
      </p:pic>
      <p:pic>
        <p:nvPicPr>
          <p:cNvPr id="19" name="Рисунок 18" descr="База данных">
            <a:extLst>
              <a:ext uri="{FF2B5EF4-FFF2-40B4-BE49-F238E27FC236}">
                <a16:creationId xmlns:a16="http://schemas.microsoft.com/office/drawing/2014/main" id="{66DE7035-D981-47B3-B46A-76413CAA7E5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2140" y="3344250"/>
            <a:ext cx="918334" cy="861774"/>
          </a:xfrm>
          <a:prstGeom prst="rect">
            <a:avLst/>
          </a:prstGeom>
        </p:spPr>
      </p:pic>
      <p:pic>
        <p:nvPicPr>
          <p:cNvPr id="32" name="Рисунок 31" descr="Синхронизация облака">
            <a:extLst>
              <a:ext uri="{FF2B5EF4-FFF2-40B4-BE49-F238E27FC236}">
                <a16:creationId xmlns:a16="http://schemas.microsoft.com/office/drawing/2014/main" id="{9059547F-305F-44F3-B4B4-B66CDACB625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7361" y="4562228"/>
            <a:ext cx="760679" cy="990942"/>
          </a:xfrm>
          <a:prstGeom prst="rect">
            <a:avLst/>
          </a:prstGeom>
        </p:spPr>
      </p:pic>
      <p:sp>
        <p:nvSpPr>
          <p:cNvPr id="16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210" y="7277476"/>
            <a:ext cx="703264" cy="76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5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236" y="432276"/>
            <a:ext cx="62946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 государственных закупок на 2024 год включает 200 пунктов, в том числе: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приобретению товаров;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выполнению работ;</a:t>
            </a:r>
          </a:p>
          <a:p>
            <a:pPr marL="180975" indent="180975">
              <a:buFont typeface="Arial" panose="020B0604020202020204" pitchFamily="34" charset="0"/>
              <a:buChar char="•"/>
            </a:pP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102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по выполнению услуг.</a:t>
            </a:r>
          </a:p>
          <a:p>
            <a:pPr indent="180975"/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Плана государственных закупок за год составило 98,5%.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 одному пункту договор был расторгнут в одностороннем порядке из-за невыполнения договорных обязательств (поставщиком не внесено обеспечение исполнения договора).</a:t>
            </a:r>
          </a:p>
        </p:txBody>
      </p:sp>
      <p:graphicFrame>
        <p:nvGraphicFramePr>
          <p:cNvPr id="9" name="Диаграмма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49886"/>
              </p:ext>
            </p:extLst>
          </p:nvPr>
        </p:nvGraphicFramePr>
        <p:xfrm>
          <a:off x="324853" y="1855744"/>
          <a:ext cx="6124074" cy="2293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24853" y="4389183"/>
            <a:ext cx="623235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Общий объем осуществленных государственных закупок составил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702,6 млн.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тенге, из них основная доля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(86,2%)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была направлена на закуп услуг.</a:t>
            </a:r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057489"/>
              </p:ext>
            </p:extLst>
          </p:nvPr>
        </p:nvGraphicFramePr>
        <p:xfrm>
          <a:off x="265709" y="5214021"/>
          <a:ext cx="6291499" cy="2650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8">
            <a:extLst>
              <a:ext uri="{FF2B5EF4-FFF2-40B4-BE49-F238E27FC236}">
                <a16:creationId xmlns:a16="http://schemas.microsoft.com/office/drawing/2014/main" id="{4CC5C636-0DD4-4AF0-B7FA-523F1D411507}"/>
              </a:ext>
            </a:extLst>
          </p:cNvPr>
          <p:cNvSpPr txBox="1"/>
          <p:nvPr/>
        </p:nvSpPr>
        <p:spPr>
          <a:xfrm>
            <a:off x="61403" y="146969"/>
            <a:ext cx="5863589" cy="263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 indent="180975">
              <a:spcBef>
                <a:spcPts val="133"/>
              </a:spcBef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ПРАКТИКА ГОСУДАРСТВЕННЫХ ЗАКУПОК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6B40CCC-89CF-4283-9EA1-3133771C3176}"/>
              </a:ext>
            </a:extLst>
          </p:cNvPr>
          <p:cNvCxnSpPr>
            <a:cxnSpLocks/>
          </p:cNvCxnSpPr>
          <p:nvPr/>
        </p:nvCxnSpPr>
        <p:spPr>
          <a:xfrm flipV="1">
            <a:off x="0" y="432276"/>
            <a:ext cx="586359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34C20D-2C68-4074-BD26-C13791BCC56F}"/>
              </a:ext>
            </a:extLst>
          </p:cNvPr>
          <p:cNvSpPr txBox="1"/>
          <p:nvPr/>
        </p:nvSpPr>
        <p:spPr>
          <a:xfrm>
            <a:off x="2192358" y="1601827"/>
            <a:ext cx="41137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 b="1" dirty="0">
                <a:latin typeface="Arial" panose="020B0604020202020204" pitchFamily="34" charset="0"/>
                <a:cs typeface="Arial" panose="020B0604020202020204" pitchFamily="34" charset="0"/>
              </a:rPr>
              <a:t>Объем приобретенных товаров, работ, услуг </a:t>
            </a:r>
            <a:r>
              <a:rPr lang="kk-KZ" sz="1050" i="1" dirty="0">
                <a:latin typeface="Arial" panose="020B0604020202020204" pitchFamily="34" charset="0"/>
                <a:cs typeface="Arial" panose="020B0604020202020204" pitchFamily="34" charset="0"/>
              </a:rPr>
              <a:t>(млн. тенге)</a:t>
            </a:r>
            <a:endParaRPr lang="ru-KZ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37E77CC-BA15-4AA7-A21A-1931FCAB9BE9}"/>
              </a:ext>
            </a:extLst>
          </p:cNvPr>
          <p:cNvSpPr/>
          <p:nvPr/>
        </p:nvSpPr>
        <p:spPr>
          <a:xfrm>
            <a:off x="426243" y="7864680"/>
            <a:ext cx="613096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Основная доля государственных закупок осуществлялась способом запроса ценовых предложений – 50% (101 закупок  на 38,22 млн. тенге).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7886315-E4BB-45A0-8662-4039A5678A0D}"/>
              </a:ext>
            </a:extLst>
          </p:cNvPr>
          <p:cNvSpPr/>
          <p:nvPr/>
        </p:nvSpPr>
        <p:spPr>
          <a:xfrm>
            <a:off x="717242" y="4824413"/>
            <a:ext cx="583996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0" i="0" u="none" strike="noStrike" kern="1200" spc="0" baseline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r>
              <a:rPr lang="ru-RU" sz="1050" b="1" dirty="0"/>
              <a:t>Способы осуществления государственных закупок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3F4E5C-7632-4C3F-9DE8-61E9D9C82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518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2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114300" y="171449"/>
            <a:ext cx="5835075" cy="26151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УПРАВЛЕНИЯ РИСКАМИ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85786" y="505515"/>
            <a:ext cx="5777804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96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4AAE3F6-24A9-41AB-B770-0260C4045686}"/>
              </a:ext>
            </a:extLst>
          </p:cNvPr>
          <p:cNvSpPr/>
          <p:nvPr/>
        </p:nvSpPr>
        <p:spPr>
          <a:xfrm>
            <a:off x="242370" y="505515"/>
            <a:ext cx="62709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рисками (далее – СУР) является одним из ключевых компонентов системы корпоративного управления Фонда. </a:t>
            </a:r>
            <a:endParaRPr lang="ru-KZ" sz="1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4" y="905625"/>
            <a:ext cx="6454657" cy="31910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41523" y="4096688"/>
            <a:ext cx="61717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Решением Совета директоров от 24 декабря 2024 года (протокол № 18) утверждены документы СУР: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Политика СУР – определяет цели, задачи, принципы и методы, общую организацию и процессы СУР;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Правила СУР регламентирует деятельность участников СУР в каждом процессе; определяет сроки и периодичность осуществления процессов по управлению рисками;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92" y="5112351"/>
            <a:ext cx="6245335" cy="3191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87143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УПРАВЛЕНИЯ РИСКАМИ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85786" y="432969"/>
            <a:ext cx="586358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8996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388" y="583990"/>
            <a:ext cx="62465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Регистр рисков - сводная таблица, содержащая следующую структурированную информацию о рисках: наименование рисков, описание рисков, владельцев рисков, причины и факторы наступления рисков, описание возможных последствий от реализации рисков, мероприятия по управлению рисками, оценку рисков;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Карта рисков - описание рисков, представленное в виде графического изображения, в котором риски расположены последовательно в зависимости от их уровня.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 текущем этапе функционирования СУР проводится ее внедрение в процессы Фонда, развитие риск-ориентированной культуры среди работников при принятии решений и в текущей операционной деятельности.</a:t>
            </a:r>
          </a:p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Согласно Регистру и карте рисков, идентифицированы 13 рисков. 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68" y="2215206"/>
            <a:ext cx="5910399" cy="249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 rot="10800000" flipV="1">
            <a:off x="253387" y="4897827"/>
            <a:ext cx="62465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каждому риску предусмотрены мероприятия, направленные на удержание и снижение вероятности наступления риска, определены владельцы рисков. В течение отчетного периода проводился мониторинг исполнения мероприятий. 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2" y="5510263"/>
            <a:ext cx="6158429" cy="284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319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85786" y="505515"/>
            <a:ext cx="5777804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>
            <a:off x="247004" y="1026007"/>
            <a:ext cx="6268096" cy="745600"/>
          </a:xfrm>
        </p:spPr>
        <p:txBody>
          <a:bodyPr>
            <a:noAutofit/>
          </a:bodyPr>
          <a:lstStyle/>
          <a:p>
            <a:pPr marL="0" indent="182563" algn="just">
              <a:buNone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Фонд понимает важность экологической ответственности и стремится минимизировать свое воздействие на окружающую среду через следующие инициативы: 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УПРАВЛЕНИЯ УСТОЙЧИВЫМ РАЗВИТИЕМ</a:t>
            </a:r>
          </a:p>
        </p:txBody>
      </p:sp>
      <p:sp>
        <p:nvSpPr>
          <p:cNvPr id="35" name="Заголовок 16"/>
          <p:cNvSpPr txBox="1">
            <a:spLocks/>
          </p:cNvSpPr>
          <p:nvPr/>
        </p:nvSpPr>
        <p:spPr>
          <a:xfrm>
            <a:off x="187286" y="505515"/>
            <a:ext cx="6422833" cy="50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tabLst>
                <a:tab pos="263525" algn="l"/>
              </a:tabLst>
            </a:pP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	В Фонде внедряется принцип устойчивого развития, закрепленный 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Кодексе корпоративного управления АО «ГФСС».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4" y="1789471"/>
            <a:ext cx="1339424" cy="156243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954530" y="1789471"/>
            <a:ext cx="4308409" cy="120811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92356" y="1880929"/>
            <a:ext cx="3757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Энергетическая эффективность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потребления энергии, использование </a:t>
            </a: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энергоэффективного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оборудования и технологий, принятие мер по снижению потребления энергии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54530" y="3193578"/>
            <a:ext cx="4308407" cy="119272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Цифровизация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процессов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автоматизация бизнес-процессов, использование цифровых решений, сокращение объема бумажной документации и уменьшение потребления физических ресурсов, использование электронного документооборота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 rot="10800000" flipV="1">
            <a:off x="1931668" y="4709159"/>
            <a:ext cx="4331267" cy="120136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Устойчивое управление ресурсами 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эффективное использование бумаги и других офисных принадлежностей, а также их утилизация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954530" y="6233377"/>
            <a:ext cx="4308406" cy="131806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Вовлеченность</a:t>
            </a:r>
            <a:r>
              <a:rPr lang="en-US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принятие участия работников Фонда в экологических инициативах как на рабочем месте, так и за его пределами</a:t>
            </a:r>
          </a:p>
        </p:txBody>
      </p:sp>
    </p:spTree>
    <p:extLst>
      <p:ext uri="{BB962C8B-B14F-4D97-AF65-F5344CB8AC3E}">
        <p14:creationId xmlns:p14="http://schemas.microsoft.com/office/powerpoint/2010/main" val="15329255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42937" y="6938010"/>
            <a:ext cx="5306437" cy="18693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85786" y="432969"/>
            <a:ext cx="58635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 rot="10800000" flipV="1">
            <a:off x="765808" y="7043527"/>
            <a:ext cx="5080703" cy="1540403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263525" algn="l"/>
                <a:tab pos="62865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Для вновь принятых работников предусмотрен  вводный инструктаж по ознакомлению с: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Законом «О противодействии коррупции,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Кодексом корпоративного управления,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Кодексом поведения и этики работников,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Политикой по урегулированию конфликта интересов должностных лиц и работников ГФСС, 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buFontTx/>
              <a:buChar char="-"/>
              <a:tabLst>
                <a:tab pos="457200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документами по вопросам техники безопасности и охраны труда, а также информационной безопасности.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УПРАВЛЕНИЯ УСТОЙЧИВЫМ РАЗВИТИЕМ</a:t>
            </a:r>
          </a:p>
        </p:txBody>
      </p:sp>
      <p:sp>
        <p:nvSpPr>
          <p:cNvPr id="35" name="Заголовок 16"/>
          <p:cNvSpPr txBox="1">
            <a:spLocks/>
          </p:cNvSpPr>
          <p:nvPr/>
        </p:nvSpPr>
        <p:spPr>
          <a:xfrm>
            <a:off x="187286" y="505515"/>
            <a:ext cx="6422833" cy="50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416902"/>
            <a:ext cx="1600199" cy="1801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7286" y="608859"/>
            <a:ext cx="61417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82563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	Фонд активно поддерживает программы, способствующие улучшению качества жизни работников, партнеров и других заинтересованных сторон. Это включает в себя соблюдение: трудовых стандартов, поддержку социальных инициатив и развитие корпоративной культуры, обеспечение безопасных и справедливых условий труда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77509" y="1467666"/>
            <a:ext cx="4065220" cy="18191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74570" y="1525132"/>
            <a:ext cx="3571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прав и интересов работников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 институт Омбудсмена: 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Разработаны ВНД по процедуре взаимодействия работников с омбудсменом;</a:t>
            </a:r>
          </a:p>
          <a:p>
            <a:pPr lvl="0" algn="just" defTabSz="685800">
              <a:tabLst>
                <a:tab pos="177800" algn="l"/>
                <a:tab pos="266700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Проведены обучающие мероприятия и информационные сессии для сотрудников, направленные на формирование культуры честности, уважения и ответственности;</a:t>
            </a:r>
          </a:p>
          <a:p>
            <a:pPr marL="171450" indent="-171450" algn="just" defTabSz="685800">
              <a:buFontTx/>
              <a:buChar char="-"/>
              <a:tabLst>
                <a:tab pos="88900" algn="l"/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Осуществлено анкетирование морально-психологического </a:t>
            </a:r>
            <a:r>
              <a:rPr lang="ru-RU" sz="1000" dirty="0">
                <a:latin typeface="Arial" panose="020B0604020202020204" pitchFamily="34" charset="0"/>
                <a:ea typeface="Calibri" panose="020F0502020204030204" pitchFamily="34" charset="0"/>
              </a:rPr>
              <a:t>состояния  работников.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51703" y="3441396"/>
            <a:ext cx="5877336" cy="1644954"/>
          </a:xfrm>
          <a:prstGeom prst="roundRect">
            <a:avLst>
              <a:gd name="adj" fmla="val 729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6088">
              <a:tabLst>
                <a:tab pos="182563" algn="l"/>
                <a:tab pos="446088" algn="l"/>
                <a:tab pos="892175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Нематериальное стимулирование работников к 20-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летию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 дня образования Фонда награждены: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Медалью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ардагері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- 10 работников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Нагрудным знаком «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Әлеуметтік-еңбек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саласының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үздігі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 - 9 работников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Почетной грамотой Министра труда и социальной защиты населения  – 10 работников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Благодарственным письмом Министра труда и социальной защиты населения – 2 человека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Почетной грамотой Генерального директора Фонда – 13 человек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Благодарственным письмом Генерального директора Фонда – 8 человек</a:t>
            </a:r>
          </a:p>
          <a:p>
            <a:pPr lvl="0" defTabSz="685800"/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 rot="10800000" flipV="1">
            <a:off x="3691890" y="5294737"/>
            <a:ext cx="2631789" cy="154040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Укрепление корпоративного духа  персонала - участие работников Фонда на День работников системы соцзащиты в спартакиаде по шахматам, волейболу, футболу и настольному теннису среди работников ведомств МТСЗН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451700" y="5294737"/>
            <a:ext cx="3091599" cy="15404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720725">
              <a:tabLst>
                <a:tab pos="263525" algn="l"/>
                <a:tab pos="446088" algn="l"/>
              </a:tabLst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Профессиональное развитие персонала: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- 70 человек прошли повышение квалификации;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- 13 человек  повысили профессиональные навыки;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- 20 руководителей получили знания  по  пожарно-техническому минимуму;</a:t>
            </a:r>
          </a:p>
          <a:p>
            <a:pPr lvl="0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Свыше 200 обучающих мероприятий проведено  за счет внутренних резервов.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29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B6303416-7C38-47D8-AD64-5633D3672229}"/>
              </a:ext>
            </a:extLst>
          </p:cNvPr>
          <p:cNvCxnSpPr>
            <a:cxnSpLocks/>
          </p:cNvCxnSpPr>
          <p:nvPr/>
        </p:nvCxnSpPr>
        <p:spPr>
          <a:xfrm>
            <a:off x="187286" y="432969"/>
            <a:ext cx="576208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17"/>
          <p:cNvSpPr>
            <a:spLocks noGrp="1"/>
          </p:cNvSpPr>
          <p:nvPr>
            <p:ph idx="1"/>
          </p:nvPr>
        </p:nvSpPr>
        <p:spPr>
          <a:xfrm flipV="1">
            <a:off x="1751203" y="7272344"/>
            <a:ext cx="2942462" cy="36113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A50C75-7395-4C42-A1F2-7C23DDA0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530230C3-9982-47B2-98DC-B58C5CADF9C8}"/>
              </a:ext>
            </a:extLst>
          </p:cNvPr>
          <p:cNvSpPr txBox="1"/>
          <p:nvPr/>
        </p:nvSpPr>
        <p:spPr>
          <a:xfrm>
            <a:off x="85786" y="169649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СИСТЕМА УПРАВЛЕНИЯ УСТОЙЧИВЫМ РАЗВИТИЕМ</a:t>
            </a:r>
          </a:p>
        </p:txBody>
      </p:sp>
      <p:sp>
        <p:nvSpPr>
          <p:cNvPr id="35" name="Заголовок 16"/>
          <p:cNvSpPr txBox="1">
            <a:spLocks/>
          </p:cNvSpPr>
          <p:nvPr/>
        </p:nvSpPr>
        <p:spPr>
          <a:xfrm>
            <a:off x="187286" y="505515"/>
            <a:ext cx="6422833" cy="5026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2" y="1234201"/>
            <a:ext cx="1565053" cy="15764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303" y="608859"/>
            <a:ext cx="6141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Общество понимает важность корпоративного управления и стремится обеспечивать успешное его внедрение через следующие инициативы: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94352" y="1234201"/>
            <a:ext cx="4100190" cy="99932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08860" y="1358796"/>
            <a:ext cx="3874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Экономическая устойчивость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 итогам финансово-хозяйственной деятельности за 2024 год Фондом достигнут положительный результат, прибыль до налогообложения составила 63 млн. тенге.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3332" y="3425573"/>
            <a:ext cx="2938195" cy="157747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Открытость и прозрачность информации: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на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интернет-ресурсе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Фонда публикуется полная информация о ФХД, приоритетных направлениях, ключевых событиях, системе обязательного социального страхования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 портале «электронного правительства» - «открытый диалог», «открытые данные»</a:t>
            </a:r>
          </a:p>
          <a:p>
            <a:pPr lvl="0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54730" y="3425573"/>
            <a:ext cx="2774309" cy="1577477"/>
          </a:xfrm>
          <a:prstGeom prst="roundRect">
            <a:avLst>
              <a:gd name="adj" fmla="val 1045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endParaRPr lang="ru-RU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деятельности антикоррупционной 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комплаенс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-службы (АКС) и Службы внутреннего аудита (СВА), осуществляющей контроль за финансово-хозяйственной  деятельностью, операциями и действиями исполнительного органа и структурных подразделений Фонда 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 rot="10800000" flipV="1">
            <a:off x="800100" y="5337485"/>
            <a:ext cx="5383530" cy="14976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деловой репутацией (</a:t>
            </a:r>
            <a:r>
              <a:rPr lang="ru-RU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имиджевая</a:t>
            </a: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политика):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проведена широкомасштабная работа по информированию населения о системе обязательного социального страхования через публикации, выступления, семинары, дни открытых дверей, встречи</a:t>
            </a:r>
          </a:p>
          <a:p>
            <a:pPr lvl="0" algn="just" defTabSz="685800"/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участие в премии МАСО «Лучшая практика Европы 2024»,  по трем проектам Казахстана: «Цифровая карта семьи», «Портал  социальных услуг» и «Электронная биржа труда» награждены почетными грамотами лауреата премии МАСО.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4352" y="2337374"/>
            <a:ext cx="4145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800" i="1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пунктом 6 главы 2 Устава Фонд является некоммерческой организацией, не имеет в качестве основной цели извлечение дохода и не распределяет полученный чистый доход между своими акционерами, не начисляет и не выплачивает дивиденды по своим акциям. Полученная прибыль накапливается на нераспределенную прибыль, которая не используется Фондом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 rot="10800000" flipV="1">
            <a:off x="800097" y="7061199"/>
            <a:ext cx="5383531" cy="14139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685800">
              <a:lnSpc>
                <a:spcPct val="90000"/>
              </a:lnSpc>
              <a:spcBef>
                <a:spcPts val="750"/>
              </a:spcBef>
            </a:pPr>
            <a:r>
              <a:rPr lang="ru-RU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управления рисками – идентифицировано 13 рисков, по каждому риску предусмотрены мероприятия, направленные на удержание и снижение вероятности наступления риска, определены владельцы рисков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527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7604E1C-6A13-45C6-B925-3AD694412323}"/>
              </a:ext>
            </a:extLst>
          </p:cNvPr>
          <p:cNvSpPr/>
          <p:nvPr/>
        </p:nvSpPr>
        <p:spPr>
          <a:xfrm>
            <a:off x="244806" y="778491"/>
            <a:ext cx="64093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2024 году среднесписочная штатная численность персонала ГФСС составила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273,92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работника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из которых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26,83 работников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административно-управленческий персонал, производственный персонал  центрального  аппарата -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55,67 работников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по 20 регионам ГФСС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191,42 работников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Показатель текучести кадров на отчетную дату составил </a:t>
            </a:r>
            <a:r>
              <a:rPr lang="en-US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30,9%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Риск текучести кадров включен в Карту рисков Фонда  для отслеживания его негативного влияния на деятельность Фонда и принятия мер реагирования для снижения негативного влияния. 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DD361B3-D367-404A-AE5B-E4D58521A055}"/>
              </a:ext>
            </a:extLst>
          </p:cNvPr>
          <p:cNvGrpSpPr/>
          <p:nvPr/>
        </p:nvGrpSpPr>
        <p:grpSpPr>
          <a:xfrm>
            <a:off x="468630" y="1764499"/>
            <a:ext cx="5860409" cy="2743995"/>
            <a:chOff x="-109998" y="1574009"/>
            <a:chExt cx="3960697" cy="2171622"/>
          </a:xfrm>
        </p:grpSpPr>
        <p:graphicFrame>
          <p:nvGraphicFramePr>
            <p:cNvPr id="7" name="Диаграмма 6">
              <a:extLst>
                <a:ext uri="{FF2B5EF4-FFF2-40B4-BE49-F238E27FC236}">
                  <a16:creationId xmlns:a16="http://schemas.microsoft.com/office/drawing/2014/main" id="{FB739C34-C760-4D3E-9287-57327E95C09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06945609"/>
                </p:ext>
              </p:extLst>
            </p:nvPr>
          </p:nvGraphicFramePr>
          <p:xfrm>
            <a:off x="-109998" y="1574009"/>
            <a:ext cx="3960697" cy="217162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5DE29C9E-8C00-4736-900E-1561C88252F6}"/>
                </a:ext>
              </a:extLst>
            </p:cNvPr>
            <p:cNvSpPr/>
            <p:nvPr/>
          </p:nvSpPr>
          <p:spPr>
            <a:xfrm>
              <a:off x="-109998" y="1597478"/>
              <a:ext cx="3704106" cy="210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05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Возрастная структура персонала</a:t>
              </a:r>
              <a:endParaRPr lang="ru-KZ" sz="105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object 8">
            <a:extLst>
              <a:ext uri="{FF2B5EF4-FFF2-40B4-BE49-F238E27FC236}">
                <a16:creationId xmlns:a16="http://schemas.microsoft.com/office/drawing/2014/main" id="{18C356BD-E62A-4894-B83C-CAC5A0C94746}"/>
              </a:ext>
            </a:extLst>
          </p:cNvPr>
          <p:cNvSpPr txBox="1"/>
          <p:nvPr/>
        </p:nvSpPr>
        <p:spPr>
          <a:xfrm>
            <a:off x="244806" y="76245"/>
            <a:ext cx="5863589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КАДРОВЫЙ ПОТЕНЦИАЛ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РАЗВИТИЕ ЧЕЛОВЕЧЕСКОГО КАПИТАЛА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F2A9858-0562-45E8-84AD-D81FE67A2988}"/>
              </a:ext>
            </a:extLst>
          </p:cNvPr>
          <p:cNvCxnSpPr>
            <a:cxnSpLocks/>
          </p:cNvCxnSpPr>
          <p:nvPr/>
        </p:nvCxnSpPr>
        <p:spPr>
          <a:xfrm>
            <a:off x="85786" y="598610"/>
            <a:ext cx="586358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674882-A6DF-4FE0-872F-0A9F26FC6E52}"/>
              </a:ext>
            </a:extLst>
          </p:cNvPr>
          <p:cNvSpPr/>
          <p:nvPr/>
        </p:nvSpPr>
        <p:spPr>
          <a:xfrm>
            <a:off x="468630" y="3954780"/>
            <a:ext cx="60236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just"/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Наибольший процент работников (53%) приходится на возрастную категории 36-50 лет. Средний возраст работников центрального аппарата –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41 год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филиалов </a:t>
            </a:r>
            <a:r>
              <a:rPr lang="ru-RU" sz="1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37 лет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гендерном значении 68% работников Фонда составляют женщины.</a:t>
            </a:r>
          </a:p>
          <a:p>
            <a:pPr lvl="0" indent="180975" algn="just"/>
            <a:endParaRPr lang="ru-KZ" sz="1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9C9F303-49FD-4C59-8BC3-830CEC002172}"/>
              </a:ext>
            </a:extLst>
          </p:cNvPr>
          <p:cNvSpPr/>
          <p:nvPr/>
        </p:nvSpPr>
        <p:spPr>
          <a:xfrm>
            <a:off x="468630" y="4637340"/>
            <a:ext cx="6023608" cy="4070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 центральном уровне обеспечивается: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материально-техническое обеспечение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контроль и мониторинг своевременности оказания государственных услуг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бухгалтерский учет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кадровый учет 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планирование расходов и проведение госзакупок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информационно-техническое сопровождение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возвраты социальных отчислений и координация работы с плательщиками социальных отчислений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координация проведения ИРР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ведение статистики и отчетности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правовое обеспечение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международными организациями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планирование и анализ деятельности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актуарные расчеты и инвестиционный анализ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участие в разработке правовых актов</a:t>
            </a:r>
          </a:p>
          <a:p>
            <a:pPr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На региональном уровне обеспечивается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электронных макетов дел и принятие решений о назначении (об отказе в назначении) социальных выплат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претензионно-исковая работа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работа с плательщиками социальных отчислений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информационно-разъяснительная работа с населением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рассмотрение обращений физических и юридических лиц, прием граждан </a:t>
            </a:r>
          </a:p>
          <a:p>
            <a:pPr indent="180975" algn="just">
              <a:buFont typeface="Arial" panose="020B0604020202020204" pitchFamily="34" charset="0"/>
              <a:buChar char="•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выдача информации участникам системы о состоянии и движении социальных отчислений</a:t>
            </a:r>
            <a:r>
              <a:rPr lang="kk-KZ" sz="1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39" y="8807383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5367491" y="8701396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US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2694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815" y="553532"/>
            <a:ext cx="3204000" cy="81842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indent="180975" algn="just">
              <a:lnSpc>
                <a:spcPts val="1100"/>
              </a:lnSpc>
              <a:tabLst>
                <a:tab pos="361950" algn="l"/>
                <a:tab pos="4900613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2012 года ГФСС является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полноправным членом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Международной ассоциации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социального обеспечения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(МАСО), ставящей своей целью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осуществление единой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политики в сфере социальной</a:t>
            </a:r>
            <a:r>
              <a:rPr lang="en-US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защиты населения.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Важным событием 2024 года для Фонда стало участие в премии МАСО «Лучшая практика Европы 2024»</a:t>
            </a:r>
            <a:r>
              <a:rPr lang="ru-RU" sz="1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Итоги конкурса были подведены на Региональном форуме социального обеспечения Европы в апреле 2024 года в Португалии, где по трем проектам Казахстана: «Цифровая карта семьи», «Портал социальных услуг» и «Электронная биржа труда» Фонду были вручены почетные грамоты лауреата премии МАСО.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Фонд участвовал в работе 18 Форума технических комиссий МАСО в Швейцарии (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г.Женева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) в июне 2024 года. В рамках Форума состоялась встреча с Генеральным секретарем МАСО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Марсело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Аби-Рамия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Каэтано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, где была представлена концепция социальной политики Казахстана «Путь к социальному благополучию». Г-н </a:t>
            </a:r>
            <a:r>
              <a:rPr lang="ru-RU" sz="1000" dirty="0" err="1">
                <a:latin typeface="Arial" panose="020B0604020202020204" pitchFamily="34" charset="0"/>
                <a:cs typeface="Arial" panose="020B0604020202020204" pitchFamily="34" charset="0"/>
              </a:rPr>
              <a:t>Каэтано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выразил признательность за представленную концепцию и отметил правильность выбранных шагов. Краткая демонстрация концепции также была проведена для представителей из Малайзии, Туниса и Азербайджана.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Представители Министерства труда и социальной защиты населения Азербайджанской Республики и Агентства устойчивого и оперативного социального обеспечения «DOST» (DOST) посетили Фонд в сентябре текущего года. В ходе визита наша сторона рассказала о своей деятельности, обсуждались вопросы автоматизации при назначении социальных выплат, задачи по дальнейшему развитию, также стороны в целом поделились опытом в сфере социального обеспечения.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Вместе с тем работники Фонда участвуют в онлайн международных мероприятиях. В режиме видеоконференции в апреле приняли участие в работе круглого стола, посвященному системе выплаты пенсий и пособий в государствах СНГ. В ходе встречи обсуждались вопросы применения технологий ИИ для улучшения управления пенсионными фондами и повышения эффективности инвестиционных стратегий внебюджетным пенсионным фондом Республики Узбекистан, вопросы в части организации уплаты страховых и иных взносов и платежей, а также вопросы автоматизации и совершенствования системы выплаты пенсий и пособий.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A86AFF8D-225A-4C52-941C-4C7F61302D06}"/>
              </a:ext>
            </a:extLst>
          </p:cNvPr>
          <p:cNvSpPr txBox="1"/>
          <p:nvPr/>
        </p:nvSpPr>
        <p:spPr>
          <a:xfrm>
            <a:off x="85786" y="57195"/>
            <a:ext cx="5863589" cy="26332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МЕЖДУНАРОДНОЕ СОТРУДНИЧЕСТВО 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8E8272A-3E25-40A6-BDD7-FDCAB38B7855}"/>
              </a:ext>
            </a:extLst>
          </p:cNvPr>
          <p:cNvCxnSpPr>
            <a:cxnSpLocks/>
          </p:cNvCxnSpPr>
          <p:nvPr/>
        </p:nvCxnSpPr>
        <p:spPr>
          <a:xfrm>
            <a:off x="85786" y="320515"/>
            <a:ext cx="586358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24A227D-5DFE-414D-A665-381C1F48D1CD}"/>
              </a:ext>
            </a:extLst>
          </p:cNvPr>
          <p:cNvSpPr/>
          <p:nvPr/>
        </p:nvSpPr>
        <p:spPr>
          <a:xfrm>
            <a:off x="3462815" y="2531164"/>
            <a:ext cx="3166586" cy="5478423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В сентябре на онлайн встрече с Технической комиссии МАСО по организации, управлению и инновациям</a:t>
            </a:r>
            <a:r>
              <a:rPr lang="ru-RU" sz="1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 в обсуждении проекта «Повышение устойчивости за счет творческого подхода и гибкости в структурах управления учреждениями социального обеспечения».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В октябре была проведена ознакомительная онлайн встреча с Глобальным проектом GIZ, который сотрудничает с Национальным агентством социальной защиты и Фондом социального страхования Узбекистана. Узбекская сторона выразила заинтересованность в дальнейшем сотрудничестве с Фондом для обмена опытом с целью разработки системы социального страхования на основе взносов.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1000">
                <a:latin typeface="Arial" panose="020B0604020202020204" pitchFamily="34" charset="0"/>
                <a:cs typeface="Arial" panose="020B0604020202020204" pitchFamily="34" charset="0"/>
              </a:rPr>
              <a:t>ноябре Фонд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участвовал на онлайн вебинаре «Эффективное управление социальными выплатами в Азербайджане: опыт, инновации и сотрудничество», организованном Международной ассоциацией пенсионных и социальных фондов совместно с Государственным фондом социальной защиты Азербайджанской Республики и DOST. Участниками обсуждались системы выплаты пенсий и пособий в Азербайджане, а также инновационные подходы к предоставлению услуг Агентства DOST.</a:t>
            </a:r>
          </a:p>
          <a:p>
            <a:pPr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    В целом, взаимодействие Фонда с МАСО и другими международными организациями предоставляет дополнительные возможности для использования передового опыта в сфере социального обеспечения для укрепления и совершенствования системы обязательного социального страхования в Казахстане.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0" y="8807383"/>
            <a:ext cx="535781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chemeClr val="tx1"/>
              </a:solidFill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CBC4B5C-1591-4C41-AB83-EFE4C9185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72100" y="8691457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FA9B9A-F045-40C6-B064-94235BB95CA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781" y="561886"/>
            <a:ext cx="2877484" cy="196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1" y="-1"/>
            <a:ext cx="6876000" cy="1692000"/>
          </a:xfrm>
          <a:prstGeom prst="rect">
            <a:avLst/>
          </a:prstGeom>
          <a:pattFill prst="pct50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2034540" y="102871"/>
            <a:ext cx="4514850" cy="6463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Обращение Председателя Совета директоров –вице-министра труда и социальной защиты населения Республики Казахстан </a:t>
            </a:r>
            <a:r>
              <a:rPr lang="ru-RU" sz="1400" b="1" dirty="0" err="1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Шегай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В.В.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1901504" y="1671813"/>
            <a:ext cx="31022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Уважаемые казахстанцы!</a:t>
            </a:r>
            <a:endParaRPr lang="ru-KZ" sz="1467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126998" y="1965036"/>
            <a:ext cx="3414223" cy="7171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Переход к новым стандартам социального обеспечения обусловил создание в 2004 году Государственного фонда социального страхования.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прошедшем году Фонд отметил 20-летие со дня создания. Несомненно, это значимое событие для системы обязательного социального страхования и в целом социального обеспечения Казахстана.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честь 20-летия Фонда Министерство труда и социальной защиты населения отметило заслуги работников Фонда. Были вручены: медаль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ардагері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- 10 работникам, нагрудный знак «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Әлеуметтік-еңбек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саласының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үздігі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» - 9 работникам, почетная грамота Министра труда и социальной защиты населения – 10 работникам, и благодарственные письма Министра – 2 работникам.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Пользуясь предоставленной возможностью, выражаю искренние слова благодарности всему коллективу Фонда и каждому специалисту в отдельности за вложенные в наше общее дело старания и инициативы, за профессионализм и человечность, за понимание и труд на благо казахстанцев.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За столь небольшой срок Фонд прошел огромный путь - от этапа становления до периода зрелости, и на сегодня является крупнейшим и эффективным институтом системы социального страхования в Казахстане.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 своими главными задачами — своевременным назначением социальных выплат, бесперебойным их финансированием, информированием граждан о системе социального страхования - Фонд на сегодня справляется достойно.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Дополнительную социальную поддержку из Фонда в 2024 году получили порядка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1,4 млн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получателей.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 рамках цифровизации социальной сферы  Фондом запущен пилотный проект по автоматизации ключевых процессов, связанных с предоставлением социальных выплат. </a:t>
            </a:r>
          </a:p>
          <a:p>
            <a:pPr indent="182563" algn="just">
              <a:tabLst>
                <a:tab pos="536575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Он предусматривает перевод на автоматизированный режим таких операций, как назначение, отказ в назначении, перерасчет, приостановление и прекращение социальных выплат. Внедрение пилотного механизма направлено на сокращение сроков оказания государственных услуг, повышение их прозрачности и исключение человеческого фактора в принятии решений.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8D965C5-FEC6-490F-AF4D-2154D91CFF4A}"/>
              </a:ext>
            </a:extLst>
          </p:cNvPr>
          <p:cNvSpPr/>
          <p:nvPr/>
        </p:nvSpPr>
        <p:spPr>
          <a:xfrm>
            <a:off x="3541222" y="1965037"/>
            <a:ext cx="3133898" cy="7632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Фонд и его филиалы активно информируют граждан о системе социального страхования, её преимуществах и возможностях. Цель этой работы - вовлечь как можно больше граждан в систему, чтобы они могли получать социальные выплаты. 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Сохранение финансовой устойчивости и выполнение социальных обязательств является комплексной задачей Фонда, требующей постоянного внимания и эффективного управления. 	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Фонд регулярно предоставляет информацию о результатах финансовой деятельности, чтобы обеспечить доверие со стороны общества и заинтересованных сторон. 	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С каждым годом полномочия Фонда расширяются. Растет и значимость поставленных задач. 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 Все это требует концентрации сил на новых направлениях, оперативности в решении возникающих вопросов. И только профессионализм, самоотдача и сплоченность всех работников системы позволят добиться успеха.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На сегодня перед Фондом стоят задачи по дальнейшему  совершенствованию параметров системы социального страхования, укреплению финансовой устойчивости, обеспечению соответствия деятельности Фонда международным стандартам страхования.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Уважаемые казахстанцы!</a:t>
            </a: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Система социального страхования гарантирует социальную поддержку в случаях потери дохода, перераспределяя взносы работающих в пользу тех, кому нужна помощь.      Только за прошлый год Фондом осуществлено финансирование социальных выплат по 5 видам социальных рисков на сумму </a:t>
            </a:r>
            <a:r>
              <a:rPr lang="ru-RU" sz="100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958 млрд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тенге. 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Своевременная уплата страховых взносов в Фонд является гарантией вашего благополучия при потере дохода в связи с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утратой трудоспособности, утерей кормильца, увольнением, беременностью и родами, усыновлением (удочерением) новорожденного ребенка (детей), уходом за ребенком по достижении им возраста полутора лет.</a:t>
            </a:r>
            <a:endParaRPr lang="ru-KZ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77800" algn="l"/>
              </a:tabLst>
            </a:pP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>
              <a:tabLst>
                <a:tab pos="177800" algn="l"/>
              </a:tabLst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17617" y="8894325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49062" y="8894325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B442139-A917-206B-B3C3-38D47296D0B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394" r="2631"/>
          <a:stretch/>
        </p:blipFill>
        <p:spPr>
          <a:xfrm>
            <a:off x="-4969" y="0"/>
            <a:ext cx="1359786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2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8F1EF8-D55F-4EAB-9B5F-B1D632BB5452}"/>
              </a:ext>
            </a:extLst>
          </p:cNvPr>
          <p:cNvSpPr/>
          <p:nvPr/>
        </p:nvSpPr>
        <p:spPr>
          <a:xfrm>
            <a:off x="0" y="5061"/>
            <a:ext cx="6858000" cy="1787818"/>
          </a:xfrm>
          <a:prstGeom prst="rect">
            <a:avLst/>
          </a:prstGeom>
          <a:pattFill prst="pct50">
            <a:fgClr>
              <a:schemeClr val="accent5">
                <a:lumMod val="75000"/>
              </a:schemeClr>
            </a:fgClr>
            <a:bgClr>
              <a:schemeClr val="accent5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1786932" y="171450"/>
            <a:ext cx="4553546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304792" algn="just">
              <a:tabLst>
                <a:tab pos="263525" algn="l"/>
                <a:tab pos="536575" algn="l"/>
              </a:tabLst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Обращение Председателя Правления </a:t>
            </a:r>
          </a:p>
          <a:p>
            <a:pPr marL="304792" algn="just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АО «ГФСС»  Курманова А.М.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C38C736-8D77-41B8-86A9-92B04DCD1E78}"/>
              </a:ext>
            </a:extLst>
          </p:cNvPr>
          <p:cNvSpPr/>
          <p:nvPr/>
        </p:nvSpPr>
        <p:spPr>
          <a:xfrm>
            <a:off x="2196934" y="1792879"/>
            <a:ext cx="29807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792" algn="ctr"/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Уважаемые граждане!</a:t>
            </a:r>
            <a:endParaRPr lang="ru-KZ" sz="16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FEC471-6839-49EF-9415-FC99EA87C8AC}"/>
              </a:ext>
            </a:extLst>
          </p:cNvPr>
          <p:cNvSpPr/>
          <p:nvPr/>
        </p:nvSpPr>
        <p:spPr>
          <a:xfrm>
            <a:off x="154379" y="2131433"/>
            <a:ext cx="3427022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Представляю Вашему вниманию годовой отчет Государственного фонда социального страхования за 2024 год. В отчете отражены итоги работы, направленной на достижение ключевых показателей деятельности, основные тенденции развития системы обязательного социального страхования, а также обзор приоритетов и планов на 2025 год.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 протяжении 20 лет Фонд остается важной движущей силой развития системы обязательного социального страхования в Казахстане, обеспечивая дополнительный уровень социальной защиты для работающих граждан.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Основные задачи Фонда – аккумулирование социальных отчислений и обеспечение социальных выплат участникам системы при наступлении социальных рисков.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Фонд ведет всестороннюю работу по расширению охвата занятого населения системой обязательного социального страхования. В сентябре 2024 года Социальный кодекс РК дополнен нормой, касающейся социального обеспечения работников платформенной занятости. В результате данная категория включена в состав участников и имеет право на получение социальных выплат.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 всех регионах страны ежегодно проводится масштабная информационная работа по разъяснению принципов социального страхования и прав участников системы. В 2024 году проведено 3854 таких мероприятий. В результате комплексной работы в системе социального страхования участвует более 70% занятого населения. По итогам прошлого года уровень охвата составил 74,2%. 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каждым годом растут суммы поступающих социальных отчислений, объемы выплат из Фонда и количество получателей. И важнейшей задачей Фонда является обеспечение исполнения обязательств в долгосрочной перспективе, что имеет существенное значение для социальной защиты населения и стабильности экономики в целом.</a:t>
            </a:r>
          </a:p>
          <a:p>
            <a:pPr indent="180975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Фондом поэтапно прорабатываются меры по обеспечению финансовой устойчивости системы обязательного социального страхования, включая улучшение управления социальными отчислениями. </a:t>
            </a:r>
            <a:endParaRPr lang="ru-RU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B4CFAD0-C44C-4B25-9FFF-472C0FF34C2C}"/>
              </a:ext>
            </a:extLst>
          </p:cNvPr>
          <p:cNvSpPr/>
          <p:nvPr/>
        </p:nvSpPr>
        <p:spPr>
          <a:xfrm>
            <a:off x="3581401" y="2131433"/>
            <a:ext cx="30854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Так, в 2024 году внесены изменения в нормативные акты, регулирующие вопросы уплаты и распределения социальных отчислений, успешно реализованы подготовительные мероприятия для одновременного перехода участников платежных систем Республики Казахстан на использование международного стандарта ISO 20022.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Наряду с развитием системы Фонд также работает над внутренним улучшением.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2024 году осуществлен ряд структурных изменений, внедрен коллегиальный исполнительный орган – Правление, что позволило повысить эффективность работы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сфере корпоративного управления.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дальнейшем Фонд продолжит направлять свои усилия на устойчивое развитие в долгосрочном периоде, повышение производительности труда и автоматизацию бизнес-процессов оказания государственных услуг. Это позволит улучшить доступность государственных услуг для различных категорий граждан и обеспечит адаптацию наших программ к экономическим вызовам.</a:t>
            </a:r>
          </a:p>
          <a:p>
            <a:pPr indent="182563" algn="just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Подводя итоги деятельности за 2024 год, выражаю благодарность коллективу Фонда за профессионализм и приверженность общему делу. Я горжусь тем, что являюсь частью этой сплоченной команды и уверен, что вместе мы достигнем еще больших результатов.</a:t>
            </a:r>
          </a:p>
          <a:p>
            <a:pPr indent="182563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82563" algn="just"/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0492" y="879867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92879" cy="179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7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A0151CA-4F17-486D-A55B-4FFDBA3708A3}"/>
              </a:ext>
            </a:extLst>
          </p:cNvPr>
          <p:cNvSpPr txBox="1"/>
          <p:nvPr/>
        </p:nvSpPr>
        <p:spPr>
          <a:xfrm>
            <a:off x="559222" y="104310"/>
            <a:ext cx="5883487" cy="61555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ключевых показателей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Плана развития ГФСС за 2023 год</a:t>
            </a:r>
            <a:endParaRPr lang="ru-KZ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60EA6C-E7C9-438A-A850-C2C66A35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66000" y="8475136"/>
            <a:ext cx="3657600" cy="486833"/>
          </a:xfrm>
        </p:spPr>
        <p:txBody>
          <a:bodyPr/>
          <a:lstStyle/>
          <a:p>
            <a:fld id="{1046B996-B622-4B67-A455-51FC79324563}" type="slidenum">
              <a:rPr lang="en-US" smtClean="0">
                <a:solidFill>
                  <a:schemeClr val="bg1"/>
                </a:solidFill>
              </a:rPr>
              <a:pPr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E99ADF80-703A-4C2F-93F0-42C0E3C04FB8}"/>
              </a:ext>
            </a:extLst>
          </p:cNvPr>
          <p:cNvSpPr txBox="1"/>
          <p:nvPr/>
        </p:nvSpPr>
        <p:spPr>
          <a:xfrm>
            <a:off x="232301" y="109323"/>
            <a:ext cx="6537328" cy="5223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ИСПОЛНЕНИЕ КЛЮЧЕВЫХ ПОКАЗАТЕЛЕЙ 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ПЛАНА РАЗВИТИЯ ГФСС ЗА 2024 ГОД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53511A9-CA85-4FA5-B865-3A47AC78948E}"/>
              </a:ext>
            </a:extLst>
          </p:cNvPr>
          <p:cNvCxnSpPr>
            <a:cxnSpLocks/>
          </p:cNvCxnSpPr>
          <p:nvPr/>
        </p:nvCxnSpPr>
        <p:spPr>
          <a:xfrm flipV="1">
            <a:off x="232301" y="707102"/>
            <a:ext cx="5631289" cy="1276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40477" y="879867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 txBox="1">
            <a:spLocks/>
          </p:cNvSpPr>
          <p:nvPr/>
        </p:nvSpPr>
        <p:spPr>
          <a:xfrm>
            <a:off x="6426202" y="8798671"/>
            <a:ext cx="412750" cy="2635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A498AE01-33DC-40A1-BF32-B178CA5480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97250"/>
              </p:ext>
            </p:extLst>
          </p:nvPr>
        </p:nvGraphicFramePr>
        <p:xfrm>
          <a:off x="388763" y="953388"/>
          <a:ext cx="6172058" cy="7224732"/>
        </p:xfrm>
        <a:graphic>
          <a:graphicData uri="http://schemas.openxmlformats.org/drawingml/2006/table">
            <a:tbl>
              <a:tblPr firstRow="1" firstCol="1" bandRow="1"/>
              <a:tblGrid>
                <a:gridCol w="471849">
                  <a:extLst>
                    <a:ext uri="{9D8B030D-6E8A-4147-A177-3AD203B41FA5}">
                      <a16:colId xmlns:a16="http://schemas.microsoft.com/office/drawing/2014/main" val="1700033711"/>
                    </a:ext>
                  </a:extLst>
                </a:gridCol>
                <a:gridCol w="2552575">
                  <a:extLst>
                    <a:ext uri="{9D8B030D-6E8A-4147-A177-3AD203B41FA5}">
                      <a16:colId xmlns:a16="http://schemas.microsoft.com/office/drawing/2014/main" val="975539595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3501998398"/>
                    </a:ext>
                  </a:extLst>
                </a:gridCol>
                <a:gridCol w="839911">
                  <a:extLst>
                    <a:ext uri="{9D8B030D-6E8A-4147-A177-3AD203B41FA5}">
                      <a16:colId xmlns:a16="http://schemas.microsoft.com/office/drawing/2014/main" val="20550559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438415788"/>
                    </a:ext>
                  </a:extLst>
                </a:gridCol>
                <a:gridCol w="733906">
                  <a:extLst>
                    <a:ext uri="{9D8B030D-6E8A-4147-A177-3AD203B41FA5}">
                      <a16:colId xmlns:a16="http://schemas.microsoft.com/office/drawing/2014/main" val="2525117730"/>
                    </a:ext>
                  </a:extLst>
                </a:gridCol>
              </a:tblGrid>
              <a:tr h="428474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Ключевой показатель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Исполнение</a:t>
                      </a:r>
                      <a:endParaRPr lang="ru-KZ" sz="10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19348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 занятого населения, охваченного системой обязательного социального страхования</a:t>
                      </a:r>
                      <a:endParaRPr lang="ru-KZ" sz="1000" i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70,6%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74,</a:t>
                      </a: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105,</a:t>
                      </a:r>
                      <a:r>
                        <a:rPr lang="en-US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061"/>
                  </a:ext>
                </a:extLst>
              </a:tr>
              <a:tr h="100025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 проведенных мероприятий по информационно-разъяснительной работе в регионах по вопросам системы обязательного социального страхования к установленному количеству мероприятий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154,16%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154,16 %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27501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Удельный вес своевременного оказания государственной услуги по назначению социальных выплат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99,99%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27638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Доля оказанных государственных услуг по назначению социальных выплат в электронной форме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51%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70,5%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138,2 %</a:t>
                      </a:r>
                      <a:endParaRPr lang="ru-KZ" sz="1000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dirty="0"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dirty="0"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71493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Коэффициент замещения дохода социальной выплаты на случай утраты трудоспособности из Фонда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30,8%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34,8</a:t>
                      </a:r>
                      <a:r>
                        <a:rPr lang="en-US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en-US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,1</a:t>
                      </a: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88767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Предоставление  услуг социального обеспечения участникам системы обязательного  социального страхования 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71407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Поэтапное  повышение доли женщин в совете директоров, не менее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133,3%</a:t>
                      </a: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45049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Поэтапное повышение доли руководителей- женщин в структурных подразделениях организации, не менее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ru-KZ" sz="1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166,7%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"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r"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endParaRPr lang="ru-KZ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5475" marR="754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66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23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22745" y="156776"/>
            <a:ext cx="6675707" cy="522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ОХВАТ ЗАНЯТОГО НАСЕЛЕНИЯ 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СИСТЕМОЙ ОБЯЗАТЕЛЬНОГО СОЦИАЛЬНОГО СТРАХОВАНИЯ</a:t>
            </a:r>
            <a:endParaRPr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0236" y="8806256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96524-4307-4D37-8C38-020EFC7CBCC2}"/>
              </a:ext>
            </a:extLst>
          </p:cNvPr>
          <p:cNvSpPr/>
          <p:nvPr/>
        </p:nvSpPr>
        <p:spPr>
          <a:xfrm>
            <a:off x="-1" y="1004896"/>
            <a:ext cx="2199079" cy="8139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участников</a:t>
            </a:r>
          </a:p>
          <a:p>
            <a:pPr algn="ctr"/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 обязательного социального страхования</a:t>
            </a:r>
          </a:p>
          <a:p>
            <a:pPr algn="ctr"/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836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986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человек</a:t>
            </a:r>
          </a:p>
          <a:p>
            <a:pPr algn="ctr"/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возраст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лет</a:t>
            </a:r>
          </a:p>
          <a:p>
            <a:pPr algn="ctr">
              <a:spcAft>
                <a:spcPts val="600"/>
              </a:spcAft>
            </a:pPr>
            <a:endParaRPr lang="ru-KZ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стаж в системе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8,9 лет</a:t>
            </a:r>
          </a:p>
          <a:p>
            <a:pPr algn="ctr">
              <a:spcAft>
                <a:spcPts val="600"/>
              </a:spcAft>
            </a:pPr>
            <a:endParaRPr lang="ru-RU" sz="105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доход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sz="1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тыс. тенге</a:t>
            </a:r>
            <a:endParaRPr lang="ru-KZ" sz="1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B38F978-26CC-461E-95BB-FBDE0CB8951A}"/>
              </a:ext>
            </a:extLst>
          </p:cNvPr>
          <p:cNvSpPr/>
          <p:nvPr/>
        </p:nvSpPr>
        <p:spPr>
          <a:xfrm>
            <a:off x="2233568" y="1004896"/>
            <a:ext cx="4286250" cy="3593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соответствии с Социальным кодексом Республики Казахстан                    обязательному социальному страхованию подлежат следующие категории из числа граждан Республики Казахстан, </a:t>
            </a:r>
            <a:r>
              <a:rPr lang="ru-RU" sz="1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кандасов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постоянно проживающих на территории Республики Казахстан иностранцев и лиц без гражданства: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1) работники, в том числе осуществляющие трудовую деятельность в представительствах международных организаций в Республике Казахстан, дипломатических представительствах и консульских учреждениях иностранных государств, аккредитованных в Республике Казахстан;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2) индивидуальные предприниматели, в том числе главы крестьянских или фермерских хозяйств, а также их члены, достигшие восемнадцатилетнего возраста;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3) лица, занимающиеся частной практикой;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5)</a:t>
            </a:r>
            <a:r>
              <a:rPr lang="ru-RU" sz="1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индивидуальные помощники, оказывающие услуги по сопровождению лица с инвалидностью первой группы, имеющего затруднение в передвижении, и оказанию помощи при посещении объектов;</a:t>
            </a:r>
          </a:p>
          <a:p>
            <a:pPr indent="182563" algn="just">
              <a:lnSpc>
                <a:spcPts val="1250"/>
              </a:lnSpc>
              <a:spcAft>
                <a:spcPts val="0"/>
              </a:spcAft>
            </a:pP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6) индивидуальные предприниматели, применяющие специальный налоговый режим с использованием специального мобильного приложения.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DE41383-BE10-4254-BB3F-A8AD0D62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4785063"/>
            <a:ext cx="4029077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809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 algn="ctr"/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Участники </a:t>
            </a:r>
          </a:p>
          <a:p>
            <a:pPr lvl="0" indent="0" algn="ctr"/>
            <a:r>
              <a:rPr lang="kk-KZ" sz="1050" b="1" dirty="0"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системы обязательного социального страхования</a:t>
            </a:r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lvl="0" indent="0" algn="ctr"/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разрезе категорий занятости в 202</a:t>
            </a:r>
            <a:r>
              <a:rPr lang="en-US" altLang="ru-KZ" sz="1050" b="1" dirty="0">
                <a:ea typeface="Times New Roman" panose="02020603050405020304" pitchFamily="18" charset="0"/>
              </a:rPr>
              <a:t>4</a:t>
            </a:r>
            <a:r>
              <a:rPr kumimoji="0" lang="ru-RU" altLang="ru-KZ" sz="105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году</a:t>
            </a:r>
            <a:endParaRPr kumimoji="0" lang="ru-RU" altLang="ru-KZ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9" name="Диаграмма 98">
            <a:extLst>
              <a:ext uri="{FF2B5EF4-FFF2-40B4-BE49-F238E27FC236}">
                <a16:creationId xmlns:a16="http://schemas.microsoft.com/office/drawing/2014/main" id="{B8911FEA-4E37-4560-80AB-7A2664909A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386074"/>
              </p:ext>
            </p:extLst>
          </p:nvPr>
        </p:nvGraphicFramePr>
        <p:xfrm>
          <a:off x="2268584" y="5308471"/>
          <a:ext cx="4406807" cy="21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DAFB3043-F8B2-4BE2-B089-924B5A55E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9958" y="7534025"/>
            <a:ext cx="4347721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2563" algn="just" eaLnBrk="0" fontAlgn="base" hangingPunct="0">
              <a:lnSpc>
                <a:spcPts val="125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структуре участников наибольшая доля приходится на наемных работников, в 202</a:t>
            </a:r>
            <a:r>
              <a:rPr lang="en-US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году их доля составила 8</a:t>
            </a:r>
            <a:r>
              <a:rPr lang="en-US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altLang="ru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%. Снижение участников СОСС обусловлено прекращением действия с 1 января 2024 года единого совокупного платежа.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0FE55B1-47E2-4A5D-A969-CC9BD9675582}"/>
              </a:ext>
            </a:extLst>
          </p:cNvPr>
          <p:cNvSpPr/>
          <p:nvPr/>
        </p:nvSpPr>
        <p:spPr>
          <a:xfrm>
            <a:off x="122745" y="6788576"/>
            <a:ext cx="19918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spcAft>
                <a:spcPts val="0"/>
              </a:spcAft>
            </a:pPr>
            <a:r>
              <a:rPr lang="kk-KZ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2024 году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число участников системы уменьшилось, </a:t>
            </a:r>
            <a:b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их число составило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en-US" sz="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83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 тыс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человек, что на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меньше показателя 2023 года и на </a:t>
            </a:r>
            <a:r>
              <a:rPr lang="ru-RU" sz="1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1,2%</a:t>
            </a:r>
            <a:r>
              <a:rPr lang="ru-RU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выше показателя 2022 года.</a:t>
            </a:r>
            <a:endParaRPr lang="ru-KZ" sz="1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6" name="Freeform 3447">
            <a:extLst>
              <a:ext uri="{FF2B5EF4-FFF2-40B4-BE49-F238E27FC236}">
                <a16:creationId xmlns:a16="http://schemas.microsoft.com/office/drawing/2014/main" id="{A62CF502-CA08-4099-A60A-5229807009A5}"/>
              </a:ext>
            </a:extLst>
          </p:cNvPr>
          <p:cNvSpPr>
            <a:spLocks noEditPoints="1"/>
          </p:cNvSpPr>
          <p:nvPr/>
        </p:nvSpPr>
        <p:spPr bwMode="auto">
          <a:xfrm>
            <a:off x="563875" y="1176168"/>
            <a:ext cx="854711" cy="815403"/>
          </a:xfrm>
          <a:custGeom>
            <a:avLst/>
            <a:gdLst>
              <a:gd name="T0" fmla="*/ 482 w 720"/>
              <a:gd name="T1" fmla="*/ 537 h 721"/>
              <a:gd name="T2" fmla="*/ 445 w 720"/>
              <a:gd name="T3" fmla="*/ 450 h 721"/>
              <a:gd name="T4" fmla="*/ 477 w 720"/>
              <a:gd name="T5" fmla="*/ 370 h 721"/>
              <a:gd name="T6" fmla="*/ 495 w 720"/>
              <a:gd name="T7" fmla="*/ 345 h 721"/>
              <a:gd name="T8" fmla="*/ 488 w 720"/>
              <a:gd name="T9" fmla="*/ 298 h 721"/>
              <a:gd name="T10" fmla="*/ 493 w 720"/>
              <a:gd name="T11" fmla="*/ 246 h 721"/>
              <a:gd name="T12" fmla="*/ 486 w 720"/>
              <a:gd name="T13" fmla="*/ 178 h 721"/>
              <a:gd name="T14" fmla="*/ 450 w 720"/>
              <a:gd name="T15" fmla="*/ 148 h 721"/>
              <a:gd name="T16" fmla="*/ 351 w 720"/>
              <a:gd name="T17" fmla="*/ 139 h 721"/>
              <a:gd name="T18" fmla="*/ 283 w 720"/>
              <a:gd name="T19" fmla="*/ 170 h 721"/>
              <a:gd name="T20" fmla="*/ 251 w 720"/>
              <a:gd name="T21" fmla="*/ 184 h 721"/>
              <a:gd name="T22" fmla="*/ 229 w 720"/>
              <a:gd name="T23" fmla="*/ 218 h 721"/>
              <a:gd name="T24" fmla="*/ 240 w 720"/>
              <a:gd name="T25" fmla="*/ 292 h 721"/>
              <a:gd name="T26" fmla="*/ 223 w 720"/>
              <a:gd name="T27" fmla="*/ 331 h 721"/>
              <a:gd name="T28" fmla="*/ 235 w 720"/>
              <a:gd name="T29" fmla="*/ 364 h 721"/>
              <a:gd name="T30" fmla="*/ 260 w 720"/>
              <a:gd name="T31" fmla="*/ 433 h 721"/>
              <a:gd name="T32" fmla="*/ 272 w 720"/>
              <a:gd name="T33" fmla="*/ 524 h 721"/>
              <a:gd name="T34" fmla="*/ 133 w 720"/>
              <a:gd name="T35" fmla="*/ 573 h 721"/>
              <a:gd name="T36" fmla="*/ 65 w 720"/>
              <a:gd name="T37" fmla="*/ 523 h 721"/>
              <a:gd name="T38" fmla="*/ 32 w 720"/>
              <a:gd name="T39" fmla="*/ 437 h 721"/>
              <a:gd name="T40" fmla="*/ 24 w 720"/>
              <a:gd name="T41" fmla="*/ 343 h 721"/>
              <a:gd name="T42" fmla="*/ 43 w 720"/>
              <a:gd name="T43" fmla="*/ 244 h 721"/>
              <a:gd name="T44" fmla="*/ 91 w 720"/>
              <a:gd name="T45" fmla="*/ 160 h 721"/>
              <a:gd name="T46" fmla="*/ 159 w 720"/>
              <a:gd name="T47" fmla="*/ 92 h 721"/>
              <a:gd name="T48" fmla="*/ 244 w 720"/>
              <a:gd name="T49" fmla="*/ 44 h 721"/>
              <a:gd name="T50" fmla="*/ 342 w 720"/>
              <a:gd name="T51" fmla="*/ 25 h 721"/>
              <a:gd name="T52" fmla="*/ 444 w 720"/>
              <a:gd name="T53" fmla="*/ 35 h 721"/>
              <a:gd name="T54" fmla="*/ 534 w 720"/>
              <a:gd name="T55" fmla="*/ 72 h 721"/>
              <a:gd name="T56" fmla="*/ 608 w 720"/>
              <a:gd name="T57" fmla="*/ 134 h 721"/>
              <a:gd name="T58" fmla="*/ 663 w 720"/>
              <a:gd name="T59" fmla="*/ 215 h 721"/>
              <a:gd name="T60" fmla="*/ 692 w 720"/>
              <a:gd name="T61" fmla="*/ 310 h 721"/>
              <a:gd name="T62" fmla="*/ 693 w 720"/>
              <a:gd name="T63" fmla="*/ 408 h 721"/>
              <a:gd name="T64" fmla="*/ 669 w 720"/>
              <a:gd name="T65" fmla="*/ 495 h 721"/>
              <a:gd name="T66" fmla="*/ 620 w 720"/>
              <a:gd name="T67" fmla="*/ 573 h 721"/>
              <a:gd name="T68" fmla="*/ 287 w 720"/>
              <a:gd name="T69" fmla="*/ 7 h 721"/>
              <a:gd name="T70" fmla="*/ 188 w 720"/>
              <a:gd name="T71" fmla="*/ 44 h 721"/>
              <a:gd name="T72" fmla="*/ 105 w 720"/>
              <a:gd name="T73" fmla="*/ 106 h 721"/>
              <a:gd name="T74" fmla="*/ 43 w 720"/>
              <a:gd name="T75" fmla="*/ 189 h 721"/>
              <a:gd name="T76" fmla="*/ 6 w 720"/>
              <a:gd name="T77" fmla="*/ 288 h 721"/>
              <a:gd name="T78" fmla="*/ 1 w 720"/>
              <a:gd name="T79" fmla="*/ 395 h 721"/>
              <a:gd name="T80" fmla="*/ 25 w 720"/>
              <a:gd name="T81" fmla="*/ 495 h 721"/>
              <a:gd name="T82" fmla="*/ 75 w 720"/>
              <a:gd name="T83" fmla="*/ 582 h 721"/>
              <a:gd name="T84" fmla="*/ 98 w 720"/>
              <a:gd name="T85" fmla="*/ 609 h 721"/>
              <a:gd name="T86" fmla="*/ 98 w 720"/>
              <a:gd name="T87" fmla="*/ 609 h 721"/>
              <a:gd name="T88" fmla="*/ 98 w 720"/>
              <a:gd name="T89" fmla="*/ 609 h 721"/>
              <a:gd name="T90" fmla="*/ 98 w 720"/>
              <a:gd name="T91" fmla="*/ 609 h 721"/>
              <a:gd name="T92" fmla="*/ 98 w 720"/>
              <a:gd name="T93" fmla="*/ 609 h 721"/>
              <a:gd name="T94" fmla="*/ 172 w 720"/>
              <a:gd name="T95" fmla="*/ 666 h 721"/>
              <a:gd name="T96" fmla="*/ 272 w 720"/>
              <a:gd name="T97" fmla="*/ 709 h 721"/>
              <a:gd name="T98" fmla="*/ 377 w 720"/>
              <a:gd name="T99" fmla="*/ 721 h 721"/>
              <a:gd name="T100" fmla="*/ 482 w 720"/>
              <a:gd name="T101" fmla="*/ 698 h 721"/>
              <a:gd name="T102" fmla="*/ 579 w 720"/>
              <a:gd name="T103" fmla="*/ 645 h 721"/>
              <a:gd name="T104" fmla="*/ 633 w 720"/>
              <a:gd name="T105" fmla="*/ 596 h 721"/>
              <a:gd name="T106" fmla="*/ 688 w 720"/>
              <a:gd name="T107" fmla="*/ 510 h 721"/>
              <a:gd name="T108" fmla="*/ 716 w 720"/>
              <a:gd name="T109" fmla="*/ 413 h 721"/>
              <a:gd name="T110" fmla="*/ 716 w 720"/>
              <a:gd name="T111" fmla="*/ 306 h 721"/>
              <a:gd name="T112" fmla="*/ 685 w 720"/>
              <a:gd name="T113" fmla="*/ 205 h 721"/>
              <a:gd name="T114" fmla="*/ 626 w 720"/>
              <a:gd name="T115" fmla="*/ 119 h 721"/>
              <a:gd name="T116" fmla="*/ 547 w 720"/>
              <a:gd name="T117" fmla="*/ 52 h 721"/>
              <a:gd name="T118" fmla="*/ 450 w 720"/>
              <a:gd name="T119" fmla="*/ 12 h 7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20" h="721">
                <a:moveTo>
                  <a:pt x="610" y="585"/>
                </a:moveTo>
                <a:lnTo>
                  <a:pt x="594" y="578"/>
                </a:lnTo>
                <a:lnTo>
                  <a:pt x="571" y="568"/>
                </a:lnTo>
                <a:lnTo>
                  <a:pt x="539" y="558"/>
                </a:lnTo>
                <a:lnTo>
                  <a:pt x="499" y="542"/>
                </a:lnTo>
                <a:lnTo>
                  <a:pt x="482" y="537"/>
                </a:lnTo>
                <a:lnTo>
                  <a:pt x="466" y="531"/>
                </a:lnTo>
                <a:lnTo>
                  <a:pt x="449" y="524"/>
                </a:lnTo>
                <a:lnTo>
                  <a:pt x="432" y="519"/>
                </a:lnTo>
                <a:lnTo>
                  <a:pt x="432" y="459"/>
                </a:lnTo>
                <a:lnTo>
                  <a:pt x="439" y="455"/>
                </a:lnTo>
                <a:lnTo>
                  <a:pt x="445" y="450"/>
                </a:lnTo>
                <a:lnTo>
                  <a:pt x="453" y="442"/>
                </a:lnTo>
                <a:lnTo>
                  <a:pt x="459" y="433"/>
                </a:lnTo>
                <a:lnTo>
                  <a:pt x="466" y="422"/>
                </a:lnTo>
                <a:lnTo>
                  <a:pt x="471" y="406"/>
                </a:lnTo>
                <a:lnTo>
                  <a:pt x="476" y="390"/>
                </a:lnTo>
                <a:lnTo>
                  <a:pt x="477" y="370"/>
                </a:lnTo>
                <a:lnTo>
                  <a:pt x="481" y="368"/>
                </a:lnTo>
                <a:lnTo>
                  <a:pt x="485" y="364"/>
                </a:lnTo>
                <a:lnTo>
                  <a:pt x="488" y="361"/>
                </a:lnTo>
                <a:lnTo>
                  <a:pt x="490" y="357"/>
                </a:lnTo>
                <a:lnTo>
                  <a:pt x="493" y="351"/>
                </a:lnTo>
                <a:lnTo>
                  <a:pt x="495" y="345"/>
                </a:lnTo>
                <a:lnTo>
                  <a:pt x="497" y="338"/>
                </a:lnTo>
                <a:lnTo>
                  <a:pt x="497" y="331"/>
                </a:lnTo>
                <a:lnTo>
                  <a:pt x="495" y="318"/>
                </a:lnTo>
                <a:lnTo>
                  <a:pt x="493" y="307"/>
                </a:lnTo>
                <a:lnTo>
                  <a:pt x="490" y="302"/>
                </a:lnTo>
                <a:lnTo>
                  <a:pt x="488" y="298"/>
                </a:lnTo>
                <a:lnTo>
                  <a:pt x="484" y="295"/>
                </a:lnTo>
                <a:lnTo>
                  <a:pt x="480" y="292"/>
                </a:lnTo>
                <a:lnTo>
                  <a:pt x="481" y="292"/>
                </a:lnTo>
                <a:lnTo>
                  <a:pt x="481" y="291"/>
                </a:lnTo>
                <a:lnTo>
                  <a:pt x="488" y="270"/>
                </a:lnTo>
                <a:lnTo>
                  <a:pt x="493" y="246"/>
                </a:lnTo>
                <a:lnTo>
                  <a:pt x="495" y="232"/>
                </a:lnTo>
                <a:lnTo>
                  <a:pt x="495" y="219"/>
                </a:lnTo>
                <a:lnTo>
                  <a:pt x="495" y="205"/>
                </a:lnTo>
                <a:lnTo>
                  <a:pt x="493" y="191"/>
                </a:lnTo>
                <a:lnTo>
                  <a:pt x="490" y="184"/>
                </a:lnTo>
                <a:lnTo>
                  <a:pt x="486" y="178"/>
                </a:lnTo>
                <a:lnTo>
                  <a:pt x="482" y="171"/>
                </a:lnTo>
                <a:lnTo>
                  <a:pt x="477" y="165"/>
                </a:lnTo>
                <a:lnTo>
                  <a:pt x="472" y="161"/>
                </a:lnTo>
                <a:lnTo>
                  <a:pt x="466" y="156"/>
                </a:lnTo>
                <a:lnTo>
                  <a:pt x="458" y="152"/>
                </a:lnTo>
                <a:lnTo>
                  <a:pt x="450" y="148"/>
                </a:lnTo>
                <a:lnTo>
                  <a:pt x="434" y="143"/>
                </a:lnTo>
                <a:lnTo>
                  <a:pt x="417" y="139"/>
                </a:lnTo>
                <a:lnTo>
                  <a:pt x="400" y="137"/>
                </a:lnTo>
                <a:lnTo>
                  <a:pt x="382" y="137"/>
                </a:lnTo>
                <a:lnTo>
                  <a:pt x="367" y="137"/>
                </a:lnTo>
                <a:lnTo>
                  <a:pt x="351" y="139"/>
                </a:lnTo>
                <a:lnTo>
                  <a:pt x="335" y="142"/>
                </a:lnTo>
                <a:lnTo>
                  <a:pt x="321" y="147"/>
                </a:lnTo>
                <a:lnTo>
                  <a:pt x="306" y="152"/>
                </a:lnTo>
                <a:lnTo>
                  <a:pt x="294" y="160"/>
                </a:lnTo>
                <a:lnTo>
                  <a:pt x="288" y="165"/>
                </a:lnTo>
                <a:lnTo>
                  <a:pt x="283" y="170"/>
                </a:lnTo>
                <a:lnTo>
                  <a:pt x="279" y="175"/>
                </a:lnTo>
                <a:lnTo>
                  <a:pt x="276" y="180"/>
                </a:lnTo>
                <a:lnTo>
                  <a:pt x="269" y="180"/>
                </a:lnTo>
                <a:lnTo>
                  <a:pt x="262" y="182"/>
                </a:lnTo>
                <a:lnTo>
                  <a:pt x="256" y="183"/>
                </a:lnTo>
                <a:lnTo>
                  <a:pt x="251" y="184"/>
                </a:lnTo>
                <a:lnTo>
                  <a:pt x="244" y="189"/>
                </a:lnTo>
                <a:lnTo>
                  <a:pt x="237" y="196"/>
                </a:lnTo>
                <a:lnTo>
                  <a:pt x="235" y="201"/>
                </a:lnTo>
                <a:lnTo>
                  <a:pt x="232" y="206"/>
                </a:lnTo>
                <a:lnTo>
                  <a:pt x="231" y="211"/>
                </a:lnTo>
                <a:lnTo>
                  <a:pt x="229" y="218"/>
                </a:lnTo>
                <a:lnTo>
                  <a:pt x="228" y="230"/>
                </a:lnTo>
                <a:lnTo>
                  <a:pt x="229" y="243"/>
                </a:lnTo>
                <a:lnTo>
                  <a:pt x="233" y="269"/>
                </a:lnTo>
                <a:lnTo>
                  <a:pt x="240" y="291"/>
                </a:lnTo>
                <a:lnTo>
                  <a:pt x="240" y="292"/>
                </a:lnTo>
                <a:lnTo>
                  <a:pt x="240" y="292"/>
                </a:lnTo>
                <a:lnTo>
                  <a:pt x="236" y="295"/>
                </a:lnTo>
                <a:lnTo>
                  <a:pt x="232" y="298"/>
                </a:lnTo>
                <a:lnTo>
                  <a:pt x="229" y="302"/>
                </a:lnTo>
                <a:lnTo>
                  <a:pt x="227" y="307"/>
                </a:lnTo>
                <a:lnTo>
                  <a:pt x="224" y="318"/>
                </a:lnTo>
                <a:lnTo>
                  <a:pt x="223" y="331"/>
                </a:lnTo>
                <a:lnTo>
                  <a:pt x="223" y="337"/>
                </a:lnTo>
                <a:lnTo>
                  <a:pt x="224" y="343"/>
                </a:lnTo>
                <a:lnTo>
                  <a:pt x="226" y="350"/>
                </a:lnTo>
                <a:lnTo>
                  <a:pt x="228" y="355"/>
                </a:lnTo>
                <a:lnTo>
                  <a:pt x="231" y="360"/>
                </a:lnTo>
                <a:lnTo>
                  <a:pt x="235" y="364"/>
                </a:lnTo>
                <a:lnTo>
                  <a:pt x="237" y="368"/>
                </a:lnTo>
                <a:lnTo>
                  <a:pt x="242" y="370"/>
                </a:lnTo>
                <a:lnTo>
                  <a:pt x="244" y="390"/>
                </a:lnTo>
                <a:lnTo>
                  <a:pt x="249" y="406"/>
                </a:lnTo>
                <a:lnTo>
                  <a:pt x="254" y="422"/>
                </a:lnTo>
                <a:lnTo>
                  <a:pt x="260" y="433"/>
                </a:lnTo>
                <a:lnTo>
                  <a:pt x="267" y="442"/>
                </a:lnTo>
                <a:lnTo>
                  <a:pt x="274" y="450"/>
                </a:lnTo>
                <a:lnTo>
                  <a:pt x="281" y="455"/>
                </a:lnTo>
                <a:lnTo>
                  <a:pt x="287" y="459"/>
                </a:lnTo>
                <a:lnTo>
                  <a:pt x="287" y="519"/>
                </a:lnTo>
                <a:lnTo>
                  <a:pt x="272" y="524"/>
                </a:lnTo>
                <a:lnTo>
                  <a:pt x="256" y="530"/>
                </a:lnTo>
                <a:lnTo>
                  <a:pt x="241" y="535"/>
                </a:lnTo>
                <a:lnTo>
                  <a:pt x="226" y="540"/>
                </a:lnTo>
                <a:lnTo>
                  <a:pt x="193" y="550"/>
                </a:lnTo>
                <a:lnTo>
                  <a:pt x="161" y="562"/>
                </a:lnTo>
                <a:lnTo>
                  <a:pt x="133" y="573"/>
                </a:lnTo>
                <a:lnTo>
                  <a:pt x="110" y="586"/>
                </a:lnTo>
                <a:lnTo>
                  <a:pt x="100" y="573"/>
                </a:lnTo>
                <a:lnTo>
                  <a:pt x="89" y="562"/>
                </a:lnTo>
                <a:lnTo>
                  <a:pt x="80" y="549"/>
                </a:lnTo>
                <a:lnTo>
                  <a:pt x="73" y="536"/>
                </a:lnTo>
                <a:lnTo>
                  <a:pt x="65" y="523"/>
                </a:lnTo>
                <a:lnTo>
                  <a:pt x="57" y="509"/>
                </a:lnTo>
                <a:lnTo>
                  <a:pt x="51" y="495"/>
                </a:lnTo>
                <a:lnTo>
                  <a:pt x="46" y="481"/>
                </a:lnTo>
                <a:lnTo>
                  <a:pt x="41" y="467"/>
                </a:lnTo>
                <a:lnTo>
                  <a:pt x="35" y="453"/>
                </a:lnTo>
                <a:lnTo>
                  <a:pt x="32" y="437"/>
                </a:lnTo>
                <a:lnTo>
                  <a:pt x="29" y="422"/>
                </a:lnTo>
                <a:lnTo>
                  <a:pt x="26" y="408"/>
                </a:lnTo>
                <a:lnTo>
                  <a:pt x="25" y="392"/>
                </a:lnTo>
                <a:lnTo>
                  <a:pt x="24" y="377"/>
                </a:lnTo>
                <a:lnTo>
                  <a:pt x="23" y="360"/>
                </a:lnTo>
                <a:lnTo>
                  <a:pt x="24" y="343"/>
                </a:lnTo>
                <a:lnTo>
                  <a:pt x="25" y="327"/>
                </a:lnTo>
                <a:lnTo>
                  <a:pt x="26" y="310"/>
                </a:lnTo>
                <a:lnTo>
                  <a:pt x="30" y="293"/>
                </a:lnTo>
                <a:lnTo>
                  <a:pt x="34" y="277"/>
                </a:lnTo>
                <a:lnTo>
                  <a:pt x="38" y="261"/>
                </a:lnTo>
                <a:lnTo>
                  <a:pt x="43" y="244"/>
                </a:lnTo>
                <a:lnTo>
                  <a:pt x="50" y="230"/>
                </a:lnTo>
                <a:lnTo>
                  <a:pt x="56" y="215"/>
                </a:lnTo>
                <a:lnTo>
                  <a:pt x="64" y="201"/>
                </a:lnTo>
                <a:lnTo>
                  <a:pt x="71" y="187"/>
                </a:lnTo>
                <a:lnTo>
                  <a:pt x="80" y="173"/>
                </a:lnTo>
                <a:lnTo>
                  <a:pt x="91" y="160"/>
                </a:lnTo>
                <a:lnTo>
                  <a:pt x="100" y="147"/>
                </a:lnTo>
                <a:lnTo>
                  <a:pt x="111" y="134"/>
                </a:lnTo>
                <a:lnTo>
                  <a:pt x="122" y="122"/>
                </a:lnTo>
                <a:lnTo>
                  <a:pt x="133" y="112"/>
                </a:lnTo>
                <a:lnTo>
                  <a:pt x="146" y="101"/>
                </a:lnTo>
                <a:lnTo>
                  <a:pt x="159" y="92"/>
                </a:lnTo>
                <a:lnTo>
                  <a:pt x="172" y="81"/>
                </a:lnTo>
                <a:lnTo>
                  <a:pt x="186" y="72"/>
                </a:lnTo>
                <a:lnTo>
                  <a:pt x="200" y="65"/>
                </a:lnTo>
                <a:lnTo>
                  <a:pt x="214" y="57"/>
                </a:lnTo>
                <a:lnTo>
                  <a:pt x="229" y="51"/>
                </a:lnTo>
                <a:lnTo>
                  <a:pt x="244" y="44"/>
                </a:lnTo>
                <a:lnTo>
                  <a:pt x="260" y="39"/>
                </a:lnTo>
                <a:lnTo>
                  <a:pt x="276" y="35"/>
                </a:lnTo>
                <a:lnTo>
                  <a:pt x="292" y="31"/>
                </a:lnTo>
                <a:lnTo>
                  <a:pt x="309" y="27"/>
                </a:lnTo>
                <a:lnTo>
                  <a:pt x="326" y="26"/>
                </a:lnTo>
                <a:lnTo>
                  <a:pt x="342" y="25"/>
                </a:lnTo>
                <a:lnTo>
                  <a:pt x="359" y="24"/>
                </a:lnTo>
                <a:lnTo>
                  <a:pt x="377" y="25"/>
                </a:lnTo>
                <a:lnTo>
                  <a:pt x="394" y="26"/>
                </a:lnTo>
                <a:lnTo>
                  <a:pt x="410" y="27"/>
                </a:lnTo>
                <a:lnTo>
                  <a:pt x="427" y="31"/>
                </a:lnTo>
                <a:lnTo>
                  <a:pt x="444" y="35"/>
                </a:lnTo>
                <a:lnTo>
                  <a:pt x="459" y="39"/>
                </a:lnTo>
                <a:lnTo>
                  <a:pt x="475" y="44"/>
                </a:lnTo>
                <a:lnTo>
                  <a:pt x="490" y="51"/>
                </a:lnTo>
                <a:lnTo>
                  <a:pt x="506" y="57"/>
                </a:lnTo>
                <a:lnTo>
                  <a:pt x="520" y="65"/>
                </a:lnTo>
                <a:lnTo>
                  <a:pt x="534" y="72"/>
                </a:lnTo>
                <a:lnTo>
                  <a:pt x="548" y="81"/>
                </a:lnTo>
                <a:lnTo>
                  <a:pt x="561" y="92"/>
                </a:lnTo>
                <a:lnTo>
                  <a:pt x="574" y="101"/>
                </a:lnTo>
                <a:lnTo>
                  <a:pt x="586" y="112"/>
                </a:lnTo>
                <a:lnTo>
                  <a:pt x="598" y="122"/>
                </a:lnTo>
                <a:lnTo>
                  <a:pt x="608" y="134"/>
                </a:lnTo>
                <a:lnTo>
                  <a:pt x="620" y="147"/>
                </a:lnTo>
                <a:lnTo>
                  <a:pt x="629" y="160"/>
                </a:lnTo>
                <a:lnTo>
                  <a:pt x="639" y="173"/>
                </a:lnTo>
                <a:lnTo>
                  <a:pt x="648" y="187"/>
                </a:lnTo>
                <a:lnTo>
                  <a:pt x="656" y="201"/>
                </a:lnTo>
                <a:lnTo>
                  <a:pt x="663" y="215"/>
                </a:lnTo>
                <a:lnTo>
                  <a:pt x="670" y="230"/>
                </a:lnTo>
                <a:lnTo>
                  <a:pt x="676" y="244"/>
                </a:lnTo>
                <a:lnTo>
                  <a:pt x="681" y="261"/>
                </a:lnTo>
                <a:lnTo>
                  <a:pt x="685" y="277"/>
                </a:lnTo>
                <a:lnTo>
                  <a:pt x="689" y="293"/>
                </a:lnTo>
                <a:lnTo>
                  <a:pt x="692" y="310"/>
                </a:lnTo>
                <a:lnTo>
                  <a:pt x="694" y="327"/>
                </a:lnTo>
                <a:lnTo>
                  <a:pt x="696" y="343"/>
                </a:lnTo>
                <a:lnTo>
                  <a:pt x="697" y="360"/>
                </a:lnTo>
                <a:lnTo>
                  <a:pt x="696" y="377"/>
                </a:lnTo>
                <a:lnTo>
                  <a:pt x="694" y="392"/>
                </a:lnTo>
                <a:lnTo>
                  <a:pt x="693" y="408"/>
                </a:lnTo>
                <a:lnTo>
                  <a:pt x="690" y="422"/>
                </a:lnTo>
                <a:lnTo>
                  <a:pt x="688" y="437"/>
                </a:lnTo>
                <a:lnTo>
                  <a:pt x="684" y="453"/>
                </a:lnTo>
                <a:lnTo>
                  <a:pt x="679" y="467"/>
                </a:lnTo>
                <a:lnTo>
                  <a:pt x="674" y="481"/>
                </a:lnTo>
                <a:lnTo>
                  <a:pt x="669" y="495"/>
                </a:lnTo>
                <a:lnTo>
                  <a:pt x="662" y="509"/>
                </a:lnTo>
                <a:lnTo>
                  <a:pt x="654" y="523"/>
                </a:lnTo>
                <a:lnTo>
                  <a:pt x="647" y="536"/>
                </a:lnTo>
                <a:lnTo>
                  <a:pt x="639" y="549"/>
                </a:lnTo>
                <a:lnTo>
                  <a:pt x="630" y="562"/>
                </a:lnTo>
                <a:lnTo>
                  <a:pt x="620" y="573"/>
                </a:lnTo>
                <a:lnTo>
                  <a:pt x="610" y="585"/>
                </a:lnTo>
                <a:close/>
                <a:moveTo>
                  <a:pt x="359" y="0"/>
                </a:moveTo>
                <a:lnTo>
                  <a:pt x="341" y="0"/>
                </a:lnTo>
                <a:lnTo>
                  <a:pt x="323" y="2"/>
                </a:lnTo>
                <a:lnTo>
                  <a:pt x="305" y="4"/>
                </a:lnTo>
                <a:lnTo>
                  <a:pt x="287" y="7"/>
                </a:lnTo>
                <a:lnTo>
                  <a:pt x="269" y="12"/>
                </a:lnTo>
                <a:lnTo>
                  <a:pt x="253" y="16"/>
                </a:lnTo>
                <a:lnTo>
                  <a:pt x="236" y="22"/>
                </a:lnTo>
                <a:lnTo>
                  <a:pt x="219" y="29"/>
                </a:lnTo>
                <a:lnTo>
                  <a:pt x="204" y="35"/>
                </a:lnTo>
                <a:lnTo>
                  <a:pt x="188" y="44"/>
                </a:lnTo>
                <a:lnTo>
                  <a:pt x="173" y="52"/>
                </a:lnTo>
                <a:lnTo>
                  <a:pt x="159" y="62"/>
                </a:lnTo>
                <a:lnTo>
                  <a:pt x="145" y="72"/>
                </a:lnTo>
                <a:lnTo>
                  <a:pt x="131" y="83"/>
                </a:lnTo>
                <a:lnTo>
                  <a:pt x="118" y="94"/>
                </a:lnTo>
                <a:lnTo>
                  <a:pt x="105" y="106"/>
                </a:lnTo>
                <a:lnTo>
                  <a:pt x="93" y="119"/>
                </a:lnTo>
                <a:lnTo>
                  <a:pt x="82" y="131"/>
                </a:lnTo>
                <a:lnTo>
                  <a:pt x="71" y="146"/>
                </a:lnTo>
                <a:lnTo>
                  <a:pt x="61" y="160"/>
                </a:lnTo>
                <a:lnTo>
                  <a:pt x="51" y="174"/>
                </a:lnTo>
                <a:lnTo>
                  <a:pt x="43" y="189"/>
                </a:lnTo>
                <a:lnTo>
                  <a:pt x="34" y="205"/>
                </a:lnTo>
                <a:lnTo>
                  <a:pt x="28" y="220"/>
                </a:lnTo>
                <a:lnTo>
                  <a:pt x="21" y="237"/>
                </a:lnTo>
                <a:lnTo>
                  <a:pt x="15" y="253"/>
                </a:lnTo>
                <a:lnTo>
                  <a:pt x="11" y="270"/>
                </a:lnTo>
                <a:lnTo>
                  <a:pt x="6" y="288"/>
                </a:lnTo>
                <a:lnTo>
                  <a:pt x="3" y="306"/>
                </a:lnTo>
                <a:lnTo>
                  <a:pt x="1" y="324"/>
                </a:lnTo>
                <a:lnTo>
                  <a:pt x="0" y="342"/>
                </a:lnTo>
                <a:lnTo>
                  <a:pt x="0" y="360"/>
                </a:lnTo>
                <a:lnTo>
                  <a:pt x="0" y="378"/>
                </a:lnTo>
                <a:lnTo>
                  <a:pt x="1" y="395"/>
                </a:lnTo>
                <a:lnTo>
                  <a:pt x="3" y="413"/>
                </a:lnTo>
                <a:lnTo>
                  <a:pt x="6" y="429"/>
                </a:lnTo>
                <a:lnTo>
                  <a:pt x="10" y="446"/>
                </a:lnTo>
                <a:lnTo>
                  <a:pt x="14" y="463"/>
                </a:lnTo>
                <a:lnTo>
                  <a:pt x="19" y="478"/>
                </a:lnTo>
                <a:lnTo>
                  <a:pt x="25" y="495"/>
                </a:lnTo>
                <a:lnTo>
                  <a:pt x="32" y="510"/>
                </a:lnTo>
                <a:lnTo>
                  <a:pt x="39" y="526"/>
                </a:lnTo>
                <a:lnTo>
                  <a:pt x="47" y="540"/>
                </a:lnTo>
                <a:lnTo>
                  <a:pt x="56" y="555"/>
                </a:lnTo>
                <a:lnTo>
                  <a:pt x="65" y="569"/>
                </a:lnTo>
                <a:lnTo>
                  <a:pt x="75" y="582"/>
                </a:lnTo>
                <a:lnTo>
                  <a:pt x="87" y="596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98" y="609"/>
                </a:lnTo>
                <a:lnTo>
                  <a:pt x="113" y="622"/>
                </a:lnTo>
                <a:lnTo>
                  <a:pt x="127" y="635"/>
                </a:lnTo>
                <a:lnTo>
                  <a:pt x="141" y="645"/>
                </a:lnTo>
                <a:lnTo>
                  <a:pt x="156" y="657"/>
                </a:lnTo>
                <a:lnTo>
                  <a:pt x="172" y="666"/>
                </a:lnTo>
                <a:lnTo>
                  <a:pt x="187" y="676"/>
                </a:lnTo>
                <a:lnTo>
                  <a:pt x="204" y="684"/>
                </a:lnTo>
                <a:lnTo>
                  <a:pt x="220" y="691"/>
                </a:lnTo>
                <a:lnTo>
                  <a:pt x="237" y="698"/>
                </a:lnTo>
                <a:lnTo>
                  <a:pt x="254" y="704"/>
                </a:lnTo>
                <a:lnTo>
                  <a:pt x="272" y="709"/>
                </a:lnTo>
                <a:lnTo>
                  <a:pt x="288" y="713"/>
                </a:lnTo>
                <a:lnTo>
                  <a:pt x="306" y="717"/>
                </a:lnTo>
                <a:lnTo>
                  <a:pt x="324" y="720"/>
                </a:lnTo>
                <a:lnTo>
                  <a:pt x="342" y="721"/>
                </a:lnTo>
                <a:lnTo>
                  <a:pt x="359" y="721"/>
                </a:lnTo>
                <a:lnTo>
                  <a:pt x="377" y="721"/>
                </a:lnTo>
                <a:lnTo>
                  <a:pt x="395" y="720"/>
                </a:lnTo>
                <a:lnTo>
                  <a:pt x="413" y="717"/>
                </a:lnTo>
                <a:lnTo>
                  <a:pt x="431" y="713"/>
                </a:lnTo>
                <a:lnTo>
                  <a:pt x="448" y="709"/>
                </a:lnTo>
                <a:lnTo>
                  <a:pt x="466" y="704"/>
                </a:lnTo>
                <a:lnTo>
                  <a:pt x="482" y="698"/>
                </a:lnTo>
                <a:lnTo>
                  <a:pt x="499" y="691"/>
                </a:lnTo>
                <a:lnTo>
                  <a:pt x="516" y="684"/>
                </a:lnTo>
                <a:lnTo>
                  <a:pt x="532" y="676"/>
                </a:lnTo>
                <a:lnTo>
                  <a:pt x="549" y="666"/>
                </a:lnTo>
                <a:lnTo>
                  <a:pt x="565" y="657"/>
                </a:lnTo>
                <a:lnTo>
                  <a:pt x="579" y="645"/>
                </a:lnTo>
                <a:lnTo>
                  <a:pt x="594" y="635"/>
                </a:lnTo>
                <a:lnTo>
                  <a:pt x="607" y="622"/>
                </a:lnTo>
                <a:lnTo>
                  <a:pt x="621" y="609"/>
                </a:lnTo>
                <a:lnTo>
                  <a:pt x="621" y="609"/>
                </a:lnTo>
                <a:lnTo>
                  <a:pt x="621" y="609"/>
                </a:lnTo>
                <a:lnTo>
                  <a:pt x="633" y="596"/>
                </a:lnTo>
                <a:lnTo>
                  <a:pt x="643" y="584"/>
                </a:lnTo>
                <a:lnTo>
                  <a:pt x="653" y="569"/>
                </a:lnTo>
                <a:lnTo>
                  <a:pt x="663" y="555"/>
                </a:lnTo>
                <a:lnTo>
                  <a:pt x="672" y="540"/>
                </a:lnTo>
                <a:lnTo>
                  <a:pt x="680" y="526"/>
                </a:lnTo>
                <a:lnTo>
                  <a:pt x="688" y="510"/>
                </a:lnTo>
                <a:lnTo>
                  <a:pt x="694" y="495"/>
                </a:lnTo>
                <a:lnTo>
                  <a:pt x="701" y="478"/>
                </a:lnTo>
                <a:lnTo>
                  <a:pt x="706" y="463"/>
                </a:lnTo>
                <a:lnTo>
                  <a:pt x="710" y="446"/>
                </a:lnTo>
                <a:lnTo>
                  <a:pt x="714" y="429"/>
                </a:lnTo>
                <a:lnTo>
                  <a:pt x="716" y="413"/>
                </a:lnTo>
                <a:lnTo>
                  <a:pt x="719" y="395"/>
                </a:lnTo>
                <a:lnTo>
                  <a:pt x="720" y="378"/>
                </a:lnTo>
                <a:lnTo>
                  <a:pt x="720" y="360"/>
                </a:lnTo>
                <a:lnTo>
                  <a:pt x="720" y="342"/>
                </a:lnTo>
                <a:lnTo>
                  <a:pt x="719" y="324"/>
                </a:lnTo>
                <a:lnTo>
                  <a:pt x="716" y="306"/>
                </a:lnTo>
                <a:lnTo>
                  <a:pt x="714" y="288"/>
                </a:lnTo>
                <a:lnTo>
                  <a:pt x="708" y="270"/>
                </a:lnTo>
                <a:lnTo>
                  <a:pt x="705" y="253"/>
                </a:lnTo>
                <a:lnTo>
                  <a:pt x="698" y="237"/>
                </a:lnTo>
                <a:lnTo>
                  <a:pt x="692" y="220"/>
                </a:lnTo>
                <a:lnTo>
                  <a:pt x="685" y="205"/>
                </a:lnTo>
                <a:lnTo>
                  <a:pt x="676" y="189"/>
                </a:lnTo>
                <a:lnTo>
                  <a:pt x="669" y="174"/>
                </a:lnTo>
                <a:lnTo>
                  <a:pt x="658" y="160"/>
                </a:lnTo>
                <a:lnTo>
                  <a:pt x="648" y="146"/>
                </a:lnTo>
                <a:lnTo>
                  <a:pt x="638" y="131"/>
                </a:lnTo>
                <a:lnTo>
                  <a:pt x="626" y="119"/>
                </a:lnTo>
                <a:lnTo>
                  <a:pt x="615" y="106"/>
                </a:lnTo>
                <a:lnTo>
                  <a:pt x="602" y="94"/>
                </a:lnTo>
                <a:lnTo>
                  <a:pt x="589" y="83"/>
                </a:lnTo>
                <a:lnTo>
                  <a:pt x="575" y="72"/>
                </a:lnTo>
                <a:lnTo>
                  <a:pt x="561" y="62"/>
                </a:lnTo>
                <a:lnTo>
                  <a:pt x="547" y="52"/>
                </a:lnTo>
                <a:lnTo>
                  <a:pt x="531" y="44"/>
                </a:lnTo>
                <a:lnTo>
                  <a:pt x="516" y="35"/>
                </a:lnTo>
                <a:lnTo>
                  <a:pt x="500" y="29"/>
                </a:lnTo>
                <a:lnTo>
                  <a:pt x="484" y="22"/>
                </a:lnTo>
                <a:lnTo>
                  <a:pt x="467" y="16"/>
                </a:lnTo>
                <a:lnTo>
                  <a:pt x="450" y="12"/>
                </a:lnTo>
                <a:lnTo>
                  <a:pt x="432" y="7"/>
                </a:lnTo>
                <a:lnTo>
                  <a:pt x="414" y="4"/>
                </a:lnTo>
                <a:lnTo>
                  <a:pt x="396" y="2"/>
                </a:lnTo>
                <a:lnTo>
                  <a:pt x="378" y="0"/>
                </a:lnTo>
                <a:lnTo>
                  <a:pt x="359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9D0541-AFDD-49C4-A65F-3C5C43A33CA8}"/>
              </a:ext>
            </a:extLst>
          </p:cNvPr>
          <p:cNvCxnSpPr>
            <a:cxnSpLocks/>
          </p:cNvCxnSpPr>
          <p:nvPr/>
        </p:nvCxnSpPr>
        <p:spPr>
          <a:xfrm flipV="1">
            <a:off x="0" y="821401"/>
            <a:ext cx="658800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05A700D-8190-4720-BDF0-80250BA227C3}"/>
              </a:ext>
            </a:extLst>
          </p:cNvPr>
          <p:cNvCxnSpPr/>
          <p:nvPr/>
        </p:nvCxnSpPr>
        <p:spPr>
          <a:xfrm>
            <a:off x="320040" y="330327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4A5DB7E-A6BB-4705-80C6-CEA99EC258F5}"/>
              </a:ext>
            </a:extLst>
          </p:cNvPr>
          <p:cNvCxnSpPr/>
          <p:nvPr/>
        </p:nvCxnSpPr>
        <p:spPr>
          <a:xfrm>
            <a:off x="320040" y="386715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393A56F7-58AD-408F-B53A-26F666BED257}"/>
              </a:ext>
            </a:extLst>
          </p:cNvPr>
          <p:cNvCxnSpPr/>
          <p:nvPr/>
        </p:nvCxnSpPr>
        <p:spPr>
          <a:xfrm>
            <a:off x="320040" y="4518660"/>
            <a:ext cx="137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CD001108-3467-4FC7-B769-65DE19C18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14950" y="8686139"/>
            <a:ext cx="1543050" cy="486833"/>
          </a:xfrm>
        </p:spPr>
        <p:txBody>
          <a:bodyPr/>
          <a:lstStyle/>
          <a:p>
            <a:fld id="{1046B996-B622-4B67-A455-51FC79324563}" type="slidenum">
              <a:rPr lang="en-US" b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2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8">
            <a:extLst>
              <a:ext uri="{FF2B5EF4-FFF2-40B4-BE49-F238E27FC236}">
                <a16:creationId xmlns:a16="http://schemas.microsoft.com/office/drawing/2014/main" id="{17AD95F7-2C44-4C76-A68A-B9243F5CF4C5}"/>
              </a:ext>
            </a:extLst>
          </p:cNvPr>
          <p:cNvSpPr txBox="1"/>
          <p:nvPr/>
        </p:nvSpPr>
        <p:spPr>
          <a:xfrm>
            <a:off x="136405" y="52739"/>
            <a:ext cx="6675707" cy="52236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ОХВАТ ЗАНЯТОГО НАСЕЛЕНИЯ </a:t>
            </a:r>
          </a:p>
          <a:p>
            <a:pPr marL="16933">
              <a:spcBef>
                <a:spcPts val="133"/>
              </a:spcBef>
            </a:pPr>
            <a:r>
              <a:rPr lang="ru-RU" sz="1600" b="1" spc="20" dirty="0">
                <a:solidFill>
                  <a:srgbClr val="00206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СИСТЕМОЙ ОБЯЗАТЕЛЬНОГО СОЦИАЛЬНОГО СТРАХОВАНИЯ</a:t>
            </a:r>
            <a:endParaRPr sz="1600" b="1" spc="20" dirty="0">
              <a:solidFill>
                <a:srgbClr val="00206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F429B5F9-0496-4CC1-8E5C-62DBA3CE9415}"/>
              </a:ext>
            </a:extLst>
          </p:cNvPr>
          <p:cNvSpPr/>
          <p:nvPr/>
        </p:nvSpPr>
        <p:spPr>
          <a:xfrm>
            <a:off x="308472" y="7133634"/>
            <a:ext cx="6261418" cy="1631216"/>
          </a:xfrm>
          <a:prstGeom prst="rect">
            <a:avLst/>
          </a:prstGeom>
          <a:ln>
            <a:solidFill>
              <a:srgbClr val="0D5369"/>
            </a:solidFill>
            <a:prstDash val="dash"/>
          </a:ln>
        </p:spPr>
        <p:txBody>
          <a:bodyPr wrap="square">
            <a:spAutoFit/>
          </a:bodyPr>
          <a:lstStyle/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Социальный кодекс РК дополнен статьей 102-1 в части социального обеспечения лиц, осуществляющих деятельность по оказанию услуг или выполнению работ с использованием интернет-платформ и (или) мобильных приложений платформенной занятости. Данная норма введена в действие с 1 сентября 2024 года.</a:t>
            </a:r>
          </a:p>
          <a:p>
            <a:pPr marL="228594" indent="-228594" algn="just">
              <a:buFont typeface="Wingdings" panose="05000000000000000000" pitchFamily="2" charset="2"/>
              <a:buChar char="ü"/>
            </a:pP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Правила определения исполнителем ставок социальных отчислений, обязательных пенсионных взносов, взносов на обязательное социальное медицинское страхование, удержания и перечисления оператором интернет-платформы индивидуального подоходного налога, обязательных пенсионных взносов, социальных отчислений и взносов на обязательное социальное медицинское страхование утверждены приказом Министра труда и социальной защиты населения Республики Казахстан от 30 сентября 2024 года № 392.</a:t>
            </a:r>
            <a:endParaRPr lang="ru-KZ" sz="10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928388A-16E8-4E41-9789-976DC3F8272D}"/>
              </a:ext>
            </a:extLst>
          </p:cNvPr>
          <p:cNvSpPr/>
          <p:nvPr/>
        </p:nvSpPr>
        <p:spPr>
          <a:xfrm>
            <a:off x="638978" y="3326504"/>
            <a:ext cx="5949022" cy="450893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Распределение участников системы обязательного социального страхования                   по частоте уплаты социальных отчислений (2024 год)</a:t>
            </a:r>
            <a:endParaRPr lang="ru-KZ" sz="105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Прямоугольник 177">
            <a:extLst>
              <a:ext uri="{FF2B5EF4-FFF2-40B4-BE49-F238E27FC236}">
                <a16:creationId xmlns:a16="http://schemas.microsoft.com/office/drawing/2014/main" id="{82D4C80A-9822-40B4-BBC3-41C27AE53809}"/>
              </a:ext>
            </a:extLst>
          </p:cNvPr>
          <p:cNvSpPr/>
          <p:nvPr/>
        </p:nvSpPr>
        <p:spPr>
          <a:xfrm>
            <a:off x="231354" y="6834619"/>
            <a:ext cx="6433252" cy="41549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/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34,7</a:t>
            </a:r>
            <a:r>
              <a:rPr lang="ru-RU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% </a:t>
            </a:r>
            <a:r>
              <a:rPr lang="ru-RU" sz="10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участников</a:t>
            </a:r>
            <a:r>
              <a:rPr lang="ru-RU" sz="105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системы в 2024 году уплатили  социальные отчисления за все 12 месяцев</a:t>
            </a:r>
          </a:p>
        </p:txBody>
      </p: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60AD343A-F95A-4FC0-B51F-07C3E6252758}"/>
              </a:ext>
            </a:extLst>
          </p:cNvPr>
          <p:cNvCxnSpPr>
            <a:cxnSpLocks/>
          </p:cNvCxnSpPr>
          <p:nvPr/>
        </p:nvCxnSpPr>
        <p:spPr>
          <a:xfrm flipV="1">
            <a:off x="76606" y="638521"/>
            <a:ext cx="6588000" cy="5929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1" name="Rectangle 6">
            <a:extLst>
              <a:ext uri="{FF2B5EF4-FFF2-40B4-BE49-F238E27FC236}">
                <a16:creationId xmlns:a16="http://schemas.microsoft.com/office/drawing/2014/main" id="{B47B4667-1EF1-447E-BB3E-4B9810B3BC63}"/>
              </a:ext>
            </a:extLst>
          </p:cNvPr>
          <p:cNvSpPr/>
          <p:nvPr/>
        </p:nvSpPr>
        <p:spPr>
          <a:xfrm>
            <a:off x="6329047" y="8817721"/>
            <a:ext cx="540000" cy="25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highlight>
                <a:srgbClr val="FFFF00"/>
              </a:highlight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2" name="Slide Number Placeholder 8">
            <a:extLst>
              <a:ext uri="{FF2B5EF4-FFF2-40B4-BE49-F238E27FC236}">
                <a16:creationId xmlns:a16="http://schemas.microsoft.com/office/drawing/2014/main" id="{CD4E4E84-9882-4D4C-ACFE-2B6417B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83352" y="8817721"/>
            <a:ext cx="412750" cy="263530"/>
          </a:xfrm>
        </p:spPr>
        <p:txBody>
          <a:bodyPr/>
          <a:lstStyle/>
          <a:p>
            <a:r>
              <a:rPr lang="kk-KZ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3" name="ee4pHeader1">
            <a:extLst>
              <a:ext uri="{FF2B5EF4-FFF2-40B4-BE49-F238E27FC236}">
                <a16:creationId xmlns:a16="http://schemas.microsoft.com/office/drawing/2014/main" id="{EB470A54-76E6-4131-ACD6-6A81E8467AC5}"/>
              </a:ext>
            </a:extLst>
          </p:cNvPr>
          <p:cNvSpPr txBox="1"/>
          <p:nvPr/>
        </p:nvSpPr>
        <p:spPr>
          <a:xfrm>
            <a:off x="859316" y="707868"/>
            <a:ext cx="5227107" cy="371332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algn="ctr">
              <a:defRPr/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Динамика охвата занятого населения</a:t>
            </a:r>
          </a:p>
          <a:p>
            <a:pPr algn="ctr">
              <a:defRPr/>
            </a:pPr>
            <a:r>
              <a:rPr lang="kk-KZ" sz="1050" b="1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  <a:sym typeface="Impact"/>
              </a:rPr>
              <a:t> системой обязательного социального страхования</a:t>
            </a:r>
            <a:endParaRPr lang="ru-RU" sz="1050" i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  <a:sym typeface="Impact"/>
            </a:endParaRPr>
          </a:p>
        </p:txBody>
      </p:sp>
      <p:graphicFrame>
        <p:nvGraphicFramePr>
          <p:cNvPr id="94" name="Диаграмма 93">
            <a:extLst>
              <a:ext uri="{FF2B5EF4-FFF2-40B4-BE49-F238E27FC236}">
                <a16:creationId xmlns:a16="http://schemas.microsoft.com/office/drawing/2014/main" id="{4186F6B3-81E1-453A-8269-C6F3456AC5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8422496"/>
              </p:ext>
            </p:extLst>
          </p:nvPr>
        </p:nvGraphicFramePr>
        <p:xfrm>
          <a:off x="859317" y="1079201"/>
          <a:ext cx="5121154" cy="2194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0031115"/>
              </p:ext>
            </p:extLst>
          </p:nvPr>
        </p:nvGraphicFramePr>
        <p:xfrm>
          <a:off x="554115" y="3632325"/>
          <a:ext cx="6044932" cy="319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350014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ИТУЛЫ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19415</TotalTime>
  <Words>8528</Words>
  <Application>Microsoft Office PowerPoint</Application>
  <PresentationFormat>Экран (4:3)</PresentationFormat>
  <Paragraphs>1154</Paragraphs>
  <Slides>47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Arial Cyr</vt:lpstr>
      <vt:lpstr>Calibri</vt:lpstr>
      <vt:lpstr>Calibri Light</vt:lpstr>
      <vt:lpstr>Impact</vt:lpstr>
      <vt:lpstr>Times New Roman</vt:lpstr>
      <vt:lpstr>Verdana</vt:lpstr>
      <vt:lpstr>Wingdings</vt:lpstr>
      <vt:lpstr>ТИТУЛЫ</vt:lpstr>
      <vt:lpstr>Office Theme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Nugroho Ade</dc:creator>
  <cp:lastModifiedBy>Алдабергенова Акботи Нуркетаевна</cp:lastModifiedBy>
  <cp:revision>1071</cp:revision>
  <cp:lastPrinted>2025-06-20T04:59:22Z</cp:lastPrinted>
  <dcterms:created xsi:type="dcterms:W3CDTF">2018-04-24T06:31:58Z</dcterms:created>
  <dcterms:modified xsi:type="dcterms:W3CDTF">2025-12-24T12:37:19Z</dcterms:modified>
</cp:coreProperties>
</file>