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drawings/drawing4.xml" ContentType="application/vnd.openxmlformats-officedocument.drawingml.chartshapes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.xml" ContentType="application/vnd.openxmlformats-officedocument.presentationml.notesSl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theme/themeOverride2.xml" ContentType="application/vnd.openxmlformats-officedocument.themeOverride+xml"/>
  <Override PartName="/ppt/charts/chart4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  <p:sldMasterId id="2147483719" r:id="rId2"/>
  </p:sldMasterIdLst>
  <p:notesMasterIdLst>
    <p:notesMasterId r:id="rId46"/>
  </p:notesMasterIdLst>
  <p:sldIdLst>
    <p:sldId id="256" r:id="rId3"/>
    <p:sldId id="2145706289" r:id="rId4"/>
    <p:sldId id="2145706272" r:id="rId5"/>
    <p:sldId id="276" r:id="rId6"/>
    <p:sldId id="278" r:id="rId7"/>
    <p:sldId id="280" r:id="rId8"/>
    <p:sldId id="263" r:id="rId9"/>
    <p:sldId id="2145706290" r:id="rId10"/>
    <p:sldId id="2145706291" r:id="rId11"/>
    <p:sldId id="2145706199" r:id="rId12"/>
    <p:sldId id="2145706201" r:id="rId13"/>
    <p:sldId id="2145706254" r:id="rId14"/>
    <p:sldId id="2145706205" r:id="rId15"/>
    <p:sldId id="2145706209" r:id="rId16"/>
    <p:sldId id="2145706269" r:id="rId17"/>
    <p:sldId id="2145706211" r:id="rId18"/>
    <p:sldId id="2145706212" r:id="rId19"/>
    <p:sldId id="2145706214" r:id="rId20"/>
    <p:sldId id="2145706216" r:id="rId21"/>
    <p:sldId id="2145706218" r:id="rId22"/>
    <p:sldId id="2145706220" r:id="rId23"/>
    <p:sldId id="2145706222" r:id="rId24"/>
    <p:sldId id="2145706224" r:id="rId25"/>
    <p:sldId id="2145706226" r:id="rId26"/>
    <p:sldId id="2145706228" r:id="rId27"/>
    <p:sldId id="2145706271" r:id="rId28"/>
    <p:sldId id="2145706232" r:id="rId29"/>
    <p:sldId id="2145706234" r:id="rId30"/>
    <p:sldId id="2145706230" r:id="rId31"/>
    <p:sldId id="2145706274" r:id="rId32"/>
    <p:sldId id="2145706287" r:id="rId33"/>
    <p:sldId id="2145706282" r:id="rId34"/>
    <p:sldId id="2145706277" r:id="rId35"/>
    <p:sldId id="2145706276" r:id="rId36"/>
    <p:sldId id="2145706278" r:id="rId37"/>
    <p:sldId id="2145706279" r:id="rId38"/>
    <p:sldId id="2145706281" r:id="rId39"/>
    <p:sldId id="2145706207" r:id="rId40"/>
    <p:sldId id="2145706280" r:id="rId41"/>
    <p:sldId id="2145706286" r:id="rId42"/>
    <p:sldId id="2145706288" r:id="rId43"/>
    <p:sldId id="2145706285" r:id="rId44"/>
    <p:sldId id="2145706283" r:id="rId45"/>
  </p:sldIdLst>
  <p:sldSz cx="6858000" cy="9144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832" userDrawn="1">
          <p15:clr>
            <a:srgbClr val="A4A3A4"/>
          </p15:clr>
        </p15:guide>
        <p15:guide id="4" orient="horz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69"/>
    <a:srgbClr val="0088B8"/>
    <a:srgbClr val="CC0000"/>
    <a:srgbClr val="FF6600"/>
    <a:srgbClr val="7F6000"/>
    <a:srgbClr val="9DC3E6"/>
    <a:srgbClr val="3366CC"/>
    <a:srgbClr val="339966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 autoAdjust="0"/>
  </p:normalViewPr>
  <p:slideViewPr>
    <p:cSldViewPr snapToGrid="0" showGuides="1">
      <p:cViewPr varScale="1">
        <p:scale>
          <a:sx n="84" d="100"/>
          <a:sy n="84" d="100"/>
        </p:scale>
        <p:origin x="600" y="138"/>
      </p:cViewPr>
      <p:guideLst>
        <p:guide orient="horz" pos="3040"/>
        <p:guide pos="2160"/>
        <p:guide orient="horz" pos="832"/>
        <p:guide orient="horz" pos="5280"/>
      </p:guideLst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80" d="100"/>
          <a:sy n="80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8;&#1077;&#1084;&#1080;&#1088;&#1093;&#1072;&#1085;&#1086;&#1074;&#1072;_&#1043;\Downloads\&#1063;&#1072;&#1089;&#1090;&#1086;&#1090;&#1072;%20&#1074;&#1079;&#1085;&#1086;&#1089;&#1086;&#1074;%20&#1079;&#1072;%202023%20&#1075;&#1086;&#1076;%20(1)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7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Лист2!$D$13</c:f>
              <c:strCache>
                <c:ptCount val="1"/>
                <c:pt idx="0">
                  <c:v>жалдамалы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Лист2!$D$14:$D$18</c:f>
              <c:numCache>
                <c:formatCode>0%</c:formatCode>
                <c:ptCount val="3"/>
                <c:pt idx="0">
                  <c:v>0.79568087964913858</c:v>
                </c:pt>
                <c:pt idx="1">
                  <c:v>0.81793684841481351</c:v>
                </c:pt>
                <c:pt idx="2">
                  <c:v>0.8836212513673436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1-4824-9C23-44340CCDC736}"/>
            </c:ext>
          </c:extLst>
        </c:ser>
        <c:ser>
          <c:idx val="1"/>
          <c:order val="1"/>
          <c:tx>
            <c:strRef>
              <c:f>Лист2!$E$13</c:f>
              <c:strCache>
                <c:ptCount val="1"/>
                <c:pt idx="0">
                  <c:v>аралас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66666666666667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Лист2!$E$14:$E$18</c:f>
              <c:numCache>
                <c:formatCode>0%</c:formatCode>
                <c:ptCount val="3"/>
                <c:pt idx="0">
                  <c:v>8.4607515286202556E-2</c:v>
                </c:pt>
                <c:pt idx="1">
                  <c:v>6.5840921926312593E-2</c:v>
                </c:pt>
                <c:pt idx="2">
                  <c:v>5.5948312969115429E-3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1-4824-9C23-44340CCDC736}"/>
            </c:ext>
          </c:extLst>
        </c:ser>
        <c:ser>
          <c:idx val="2"/>
          <c:order val="2"/>
          <c:tx>
            <c:strRef>
              <c:f>Лист2!$F$13</c:f>
              <c:strCache>
                <c:ptCount val="1"/>
                <c:pt idx="0">
                  <c:v>жеке кәсіпер</c:v>
                </c:pt>
              </c:strCache>
            </c:strRef>
          </c:tx>
          <c:spPr>
            <a:solidFill>
              <a:srgbClr val="DAE3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Лист2!$F$14:$F$18</c:f>
              <c:numCache>
                <c:formatCode>0%</c:formatCode>
                <c:ptCount val="3"/>
                <c:pt idx="0">
                  <c:v>9.1632965534153246E-2</c:v>
                </c:pt>
                <c:pt idx="1">
                  <c:v>7.7238248700124287E-2</c:v>
                </c:pt>
                <c:pt idx="2">
                  <c:v>6.4180169485295563E-2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1-4824-9C23-44340CCDC736}"/>
            </c:ext>
          </c:extLst>
        </c:ser>
        <c:ser>
          <c:idx val="3"/>
          <c:order val="3"/>
          <c:tx>
            <c:strRef>
              <c:f>Лист2!$G$13</c:f>
              <c:strCache>
                <c:ptCount val="1"/>
                <c:pt idx="0">
                  <c:v>бірыңғай жиынтық төлем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5555555555555558E-3"/>
                  <c:y val="7.55001887504717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Лист2!$G$14:$G$18</c:f>
              <c:numCache>
                <c:formatCode>0%</c:formatCode>
                <c:ptCount val="3"/>
                <c:pt idx="0">
                  <c:v>2.80786395305056E-2</c:v>
                </c:pt>
                <c:pt idx="1">
                  <c:v>3.8983980958749581E-2</c:v>
                </c:pt>
                <c:pt idx="2">
                  <c:v>4.6603747850449288E-2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1-4824-9C23-44340CCDC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1716016"/>
        <c:axId val="790947712"/>
      </c:barChart>
      <c:catAx>
        <c:axId val="79171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0947712"/>
        <c:crosses val="autoZero"/>
        <c:auto val="1"/>
        <c:lblAlgn val="ctr"/>
        <c:lblOffset val="100"/>
        <c:noMultiLvlLbl val="0"/>
      </c:catAx>
      <c:valAx>
        <c:axId val="790947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17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34066159420521E-2"/>
          <c:y val="0.84319540470889398"/>
          <c:w val="0.91037534394275688"/>
          <c:h val="0.11167142578762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45289923938091E-3"/>
          <c:y val="0.1214462193283969"/>
          <c:w val="0.48253078291901996"/>
          <c:h val="0.738933007040032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бір кезең үшін төлеуші немесе банк МӘСҚ шотына екі немесе одан да көп рет қате төлеген</c:v>
                </c:pt>
                <c:pt idx="1">
                  <c:v>төлем тапсырмасының тізімдік бөлігінде қызметкерлер үшін әлеуметтік аударымдар сомаларында қателіктер жіберілген</c:v>
                </c:pt>
                <c:pt idx="2">
                  <c:v>төлем кезеңіндегі қателер</c:v>
                </c:pt>
                <c:pt idx="3">
                  <c:v>төлем тағайындау коды дұрыс көрсетілмеген</c:v>
                </c:pt>
                <c:pt idx="4">
                  <c:v>басқалары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0.41099999999999998</c:v>
                </c:pt>
                <c:pt idx="1">
                  <c:v>0.35699999999999998</c:v>
                </c:pt>
                <c:pt idx="2">
                  <c:v>0.13100000000000001</c:v>
                </c:pt>
                <c:pt idx="3">
                  <c:v>6.0999999999999999E-2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46222782443253"/>
          <c:y val="7.5142948594840275E-2"/>
          <c:w val="0.45944709094315395"/>
          <c:h val="0.8497141028103194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53299164004177E-2"/>
          <c:y val="1.812102458702692E-2"/>
          <c:w val="0.93184088310778979"/>
          <c:h val="0.69840634960955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алушылар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Лист1!$B$2:$B$20</c:f>
              <c:numCache>
                <c:formatCode>0</c:formatCode>
                <c:ptCount val="3"/>
                <c:pt idx="0" formatCode="0.0">
                  <c:v>1146.3030000000001</c:v>
                </c:pt>
                <c:pt idx="1">
                  <c:v>1163.5</c:v>
                </c:pt>
                <c:pt idx="2">
                  <c:v>1251.9000000000001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C02-95A7-EF25A1280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жаңа тағайындаулар саны (мың адам)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Лист1!$C$2:$C$20</c:f>
              <c:numCache>
                <c:formatCode>0.0</c:formatCode>
                <c:ptCount val="3"/>
                <c:pt idx="0">
                  <c:v>691.13900000000001</c:v>
                </c:pt>
                <c:pt idx="1">
                  <c:v>696.3</c:v>
                </c:pt>
                <c:pt idx="2">
                  <c:v>811.5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9-4C02-95A7-EF25A1280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8548368"/>
        <c:axId val="7393321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төлемдер сомасы (млрд.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36604155445658E-2"/>
                  <c:y val="-4.74620637703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9-4C02-95A7-EF25A1280B49}"/>
                </c:ext>
              </c:extLst>
            </c:dLbl>
            <c:dLbl>
              <c:idx val="1"/>
              <c:layout>
                <c:manualLayout>
                  <c:x val="-3.9236604155445658E-2"/>
                  <c:y val="-6.671153156799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9-4C02-95A7-EF25A1280B49}"/>
                </c:ext>
              </c:extLst>
            </c:dLbl>
            <c:dLbl>
              <c:idx val="2"/>
              <c:layout>
                <c:manualLayout>
                  <c:x val="-4.1174778436077066E-2"/>
                  <c:y val="-4.746206377030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9-4C02-95A7-EF25A1280B49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Лист1!$D$2:$D$20</c:f>
              <c:numCache>
                <c:formatCode>0</c:formatCode>
                <c:ptCount val="3"/>
                <c:pt idx="0">
                  <c:v>338.84043863507998</c:v>
                </c:pt>
                <c:pt idx="1">
                  <c:v>440.6</c:v>
                </c:pt>
                <c:pt idx="2">
                  <c:v>750.7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389-4C02-95A7-EF25A128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088831"/>
        <c:axId val="1077236335"/>
      </c:lineChart>
      <c:catAx>
        <c:axId val="8285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39332176"/>
        <c:crosses val="autoZero"/>
        <c:auto val="1"/>
        <c:lblAlgn val="ctr"/>
        <c:lblOffset val="100"/>
        <c:noMultiLvlLbl val="0"/>
      </c:catAx>
      <c:valAx>
        <c:axId val="73933217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28548368"/>
        <c:crosses val="autoZero"/>
        <c:crossBetween val="between"/>
      </c:valAx>
      <c:valAx>
        <c:axId val="1077236335"/>
        <c:scaling>
          <c:orientation val="minMax"/>
          <c:max val="8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8088831"/>
        <c:crosses val="max"/>
        <c:crossBetween val="between"/>
      </c:valAx>
      <c:catAx>
        <c:axId val="518088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7236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6678492271727E-2"/>
          <c:y val="0.825344766836831"/>
          <c:w val="0.95865661126639068"/>
          <c:h val="0.14262858594383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7465406537126"/>
          <c:y val="4.7255891629647169E-2"/>
          <c:w val="0.34359134517507134"/>
          <c:h val="0.88852647077651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0"/>
              <c:layout>
                <c:manualLayout>
                  <c:x val="4.4911716019412689E-3"/>
                  <c:y val="-6.00895320175344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5.0302169489000789E-3"/>
                  <c:y val="-2.71676387341651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еңбекке қабілеттілігінен айырылу жағдайы бойынша әлеуметтік төлем</c:v>
                </c:pt>
                <c:pt idx="1">
                  <c:v>асыраушысынан айрылу жағдайы бойынша әлеуметтік төлем</c:v>
                </c:pt>
                <c:pt idx="2">
                  <c:v>жұмысынан айырылу жағдайы бойынша әлеуметтік төлем</c:v>
                </c:pt>
                <c:pt idx="3">
                  <c:v>жүктілік және босану бойынша әлеуметтік төлем</c:v>
                </c:pt>
                <c:pt idx="4">
                  <c:v>бала күтімі бойынша әлеуметтік төлем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5.1999999999999998E-2</c:v>
                </c:pt>
                <c:pt idx="1">
                  <c:v>3.5999999999999997E-2</c:v>
                </c:pt>
                <c:pt idx="2">
                  <c:v>6.7000000000000004E-2</c:v>
                </c:pt>
                <c:pt idx="3">
                  <c:v>0.46400000000000002</c:v>
                </c:pt>
                <c:pt idx="4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64903978307478"/>
          <c:y val="7.5142948594840275E-2"/>
          <c:w val="0.43326030937022475"/>
          <c:h val="0.8497141028103194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33017443616"/>
          <c:y val="2.831402257541674E-2"/>
          <c:w val="0.62475311824959934"/>
          <c:h val="0.88449135388657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 регионы,12.23'!$B$3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регионы,12.23'!$B$4:$B$23</c:f>
            </c:numRef>
          </c:val>
          <c:extLst>
            <c:ext xmlns:c16="http://schemas.microsoft.com/office/drawing/2014/chart" uri="{C3380CC4-5D6E-409C-BE32-E72D297353CC}">
              <c16:uniqueId val="{00000000-E0C1-4A76-A521-9E96AD8CEF47}"/>
            </c:ext>
          </c:extLst>
        </c:ser>
        <c:ser>
          <c:idx val="1"/>
          <c:order val="1"/>
          <c:tx>
            <c:strRef>
              <c:f>'СВ регионы,12.23'!$C$3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регионы,12.23'!$C$4:$C$23</c:f>
            </c:numRef>
          </c:val>
          <c:extLst>
            <c:ext xmlns:c16="http://schemas.microsoft.com/office/drawing/2014/chart" uri="{C3380CC4-5D6E-409C-BE32-E72D297353CC}">
              <c16:uniqueId val="{00000001-E0C1-4A76-A521-9E96AD8CEF47}"/>
            </c:ext>
          </c:extLst>
        </c:ser>
        <c:ser>
          <c:idx val="2"/>
          <c:order val="2"/>
          <c:tx>
            <c:strRef>
              <c:f>'СВ регионы,12.23'!$D$3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регионы,12.23'!$D$4:$D$23</c:f>
            </c:numRef>
          </c:val>
          <c:extLst>
            <c:ext xmlns:c16="http://schemas.microsoft.com/office/drawing/2014/chart" uri="{C3380CC4-5D6E-409C-BE32-E72D297353CC}">
              <c16:uniqueId val="{00000002-E0C1-4A76-A521-9E96AD8CEF47}"/>
            </c:ext>
          </c:extLst>
        </c:ser>
        <c:ser>
          <c:idx val="3"/>
          <c:order val="3"/>
          <c:tx>
            <c:strRef>
              <c:f>'СВ регионы,12.23'!$E$3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регионы,12.23'!$E$4:$E$23</c:f>
            </c:numRef>
          </c:val>
          <c:extLst>
            <c:ext xmlns:c16="http://schemas.microsoft.com/office/drawing/2014/chart" uri="{C3380CC4-5D6E-409C-BE32-E72D297353CC}">
              <c16:uniqueId val="{00000003-E0C1-4A76-A521-9E96AD8CEF47}"/>
            </c:ext>
          </c:extLst>
        </c:ser>
        <c:ser>
          <c:idx val="4"/>
          <c:order val="4"/>
          <c:tx>
            <c:strRef>
              <c:f>'СВ регионы,12.23'!$F$3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регионы,12.23'!$F$4:$F$23</c:f>
            </c:numRef>
          </c:val>
          <c:extLst>
            <c:ext xmlns:c16="http://schemas.microsoft.com/office/drawing/2014/chart" uri="{C3380CC4-5D6E-409C-BE32-E72D297353CC}">
              <c16:uniqueId val="{00000004-E0C1-4A76-A521-9E96AD8CEF47}"/>
            </c:ext>
          </c:extLst>
        </c:ser>
        <c:ser>
          <c:idx val="5"/>
          <c:order val="5"/>
          <c:tx>
            <c:strRef>
              <c:f>'СВ регионы,12.23'!$G$3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регионы,12.23'!$G$4:$G$23</c:f>
            </c:numRef>
          </c:val>
          <c:extLst>
            <c:ext xmlns:c16="http://schemas.microsoft.com/office/drawing/2014/chart" uri="{C3380CC4-5D6E-409C-BE32-E72D297353CC}">
              <c16:uniqueId val="{00000005-E0C1-4A76-A521-9E96AD8CEF47}"/>
            </c:ext>
          </c:extLst>
        </c:ser>
        <c:ser>
          <c:idx val="6"/>
          <c:order val="6"/>
          <c:tx>
            <c:strRef>
              <c:f>'СВ регионы,12.23'!$H$3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регионы,12.23'!$H$4:$H$23</c:f>
            </c:numRef>
          </c:val>
          <c:extLst>
            <c:ext xmlns:c16="http://schemas.microsoft.com/office/drawing/2014/chart" uri="{C3380CC4-5D6E-409C-BE32-E72D297353CC}">
              <c16:uniqueId val="{00000006-E0C1-4A76-A521-9E96AD8CEF47}"/>
            </c:ext>
          </c:extLst>
        </c:ser>
        <c:ser>
          <c:idx val="7"/>
          <c:order val="7"/>
          <c:tx>
            <c:strRef>
              <c:f>'СВ регионы,12.23'!$I$3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регионы,12.23'!$I$4:$I$23</c:f>
            </c:numRef>
          </c:val>
          <c:extLst>
            <c:ext xmlns:c16="http://schemas.microsoft.com/office/drawing/2014/chart" uri="{C3380CC4-5D6E-409C-BE32-E72D297353CC}">
              <c16:uniqueId val="{00000007-E0C1-4A76-A521-9E96AD8CEF47}"/>
            </c:ext>
          </c:extLst>
        </c:ser>
        <c:ser>
          <c:idx val="8"/>
          <c:order val="8"/>
          <c:tx>
            <c:strRef>
              <c:f>'СВ регионы,12.23'!$J$3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регионы,12.23'!$J$4:$J$23</c:f>
            </c:numRef>
          </c:val>
          <c:extLst>
            <c:ext xmlns:c16="http://schemas.microsoft.com/office/drawing/2014/chart" uri="{C3380CC4-5D6E-409C-BE32-E72D297353CC}">
              <c16:uniqueId val="{00000008-E0C1-4A76-A521-9E96AD8CEF47}"/>
            </c:ext>
          </c:extLst>
        </c:ser>
        <c:ser>
          <c:idx val="9"/>
          <c:order val="9"/>
          <c:tx>
            <c:strRef>
              <c:f>'СВ регионы,12.23'!$K$3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регионы,12.23'!$K$4:$K$23</c:f>
            </c:numRef>
          </c:val>
          <c:extLst>
            <c:ext xmlns:c16="http://schemas.microsoft.com/office/drawing/2014/chart" uri="{C3380CC4-5D6E-409C-BE32-E72D297353CC}">
              <c16:uniqueId val="{00000009-E0C1-4A76-A521-9E96AD8CEF47}"/>
            </c:ext>
          </c:extLst>
        </c:ser>
        <c:ser>
          <c:idx val="10"/>
          <c:order val="10"/>
          <c:tx>
            <c:strRef>
              <c:f>'СВ регионы,12.23'!$L$3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регионы,12.23'!$L$4:$L$23</c:f>
            </c:numRef>
          </c:val>
          <c:extLst>
            <c:ext xmlns:c16="http://schemas.microsoft.com/office/drawing/2014/chart" uri="{C3380CC4-5D6E-409C-BE32-E72D297353CC}">
              <c16:uniqueId val="{0000000A-E0C1-4A76-A521-9E96AD8CEF47}"/>
            </c:ext>
          </c:extLst>
        </c:ser>
        <c:ser>
          <c:idx val="11"/>
          <c:order val="11"/>
          <c:tx>
            <c:strRef>
              <c:f>'СВ регионы,12.23'!$M$3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регионы,12.23'!$M$4:$M$23</c:f>
            </c:numRef>
          </c:val>
          <c:extLst>
            <c:ext xmlns:c16="http://schemas.microsoft.com/office/drawing/2014/chart" uri="{C3380CC4-5D6E-409C-BE32-E72D297353CC}">
              <c16:uniqueId val="{0000000B-E0C1-4A76-A521-9E96AD8CEF47}"/>
            </c:ext>
          </c:extLst>
        </c:ser>
        <c:ser>
          <c:idx val="12"/>
          <c:order val="12"/>
          <c:tx>
            <c:strRef>
              <c:f>'СВ регионы,12.23'!$N$3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регионы,12.23'!$N$4:$N$23</c:f>
            </c:numRef>
          </c:val>
          <c:extLst>
            <c:ext xmlns:c16="http://schemas.microsoft.com/office/drawing/2014/chart" uri="{C3380CC4-5D6E-409C-BE32-E72D297353CC}">
              <c16:uniqueId val="{0000000C-E0C1-4A76-A521-9E96AD8CEF47}"/>
            </c:ext>
          </c:extLst>
        </c:ser>
        <c:ser>
          <c:idx val="13"/>
          <c:order val="13"/>
          <c:tx>
            <c:strRef>
              <c:f>'СВ регионы,12.23'!$O$3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регионы,12.23'!$O$4:$O$23</c:f>
            </c:numRef>
          </c:val>
          <c:extLst>
            <c:ext xmlns:c16="http://schemas.microsoft.com/office/drawing/2014/chart" uri="{C3380CC4-5D6E-409C-BE32-E72D297353CC}">
              <c16:uniqueId val="{0000000D-E0C1-4A76-A521-9E96AD8CEF47}"/>
            </c:ext>
          </c:extLst>
        </c:ser>
        <c:ser>
          <c:idx val="14"/>
          <c:order val="14"/>
          <c:tx>
            <c:strRef>
              <c:f>'СВ регионы,12.23'!$P$3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регионы,12.23'!$P$4:$P$23</c:f>
            </c:numRef>
          </c:val>
          <c:extLst>
            <c:ext xmlns:c16="http://schemas.microsoft.com/office/drawing/2014/chart" uri="{C3380CC4-5D6E-409C-BE32-E72D297353CC}">
              <c16:uniqueId val="{0000000E-E0C1-4A76-A521-9E96AD8CEF47}"/>
            </c:ext>
          </c:extLst>
        </c:ser>
        <c:ser>
          <c:idx val="15"/>
          <c:order val="15"/>
          <c:tx>
            <c:strRef>
              <c:f>'СВ регионы,12.23'!$Q$3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регионы,12.23'!$Q$4:$Q$23</c:f>
            </c:numRef>
          </c:val>
          <c:extLst>
            <c:ext xmlns:c16="http://schemas.microsoft.com/office/drawing/2014/chart" uri="{C3380CC4-5D6E-409C-BE32-E72D297353CC}">
              <c16:uniqueId val="{0000000F-E0C1-4A76-A521-9E96AD8CEF47}"/>
            </c:ext>
          </c:extLst>
        </c:ser>
        <c:ser>
          <c:idx val="16"/>
          <c:order val="16"/>
          <c:tx>
            <c:strRef>
              <c:f>'СВ регионы,12.23'!$R$3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регионы,12.23'!$R$4:$R$23</c:f>
            </c:numRef>
          </c:val>
          <c:extLst>
            <c:ext xmlns:c16="http://schemas.microsoft.com/office/drawing/2014/chart" uri="{C3380CC4-5D6E-409C-BE32-E72D297353CC}">
              <c16:uniqueId val="{00000010-E0C1-4A76-A521-9E96AD8CEF47}"/>
            </c:ext>
          </c:extLst>
        </c:ser>
        <c:ser>
          <c:idx val="17"/>
          <c:order val="17"/>
          <c:tx>
            <c:strRef>
              <c:f>'СВ регионы,12.23'!$S$3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регионы,12.23'!$S$4:$S$23</c:f>
            </c:numRef>
          </c:val>
          <c:extLst>
            <c:ext xmlns:c16="http://schemas.microsoft.com/office/drawing/2014/chart" uri="{C3380CC4-5D6E-409C-BE32-E72D297353CC}">
              <c16:uniqueId val="{00000011-E0C1-4A76-A521-9E96AD8CEF47}"/>
            </c:ext>
          </c:extLst>
        </c:ser>
        <c:ser>
          <c:idx val="18"/>
          <c:order val="18"/>
          <c:tx>
            <c:strRef>
              <c:f>'СВ регионы,12.23'!$T$3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регионы,12.23'!$T$4:$T$23</c:f>
            </c:numRef>
          </c:val>
          <c:extLst>
            <c:ext xmlns:c16="http://schemas.microsoft.com/office/drawing/2014/chart" uri="{C3380CC4-5D6E-409C-BE32-E72D297353CC}">
              <c16:uniqueId val="{00000012-E0C1-4A76-A521-9E96AD8CEF47}"/>
            </c:ext>
          </c:extLst>
        </c:ser>
        <c:ser>
          <c:idx val="19"/>
          <c:order val="19"/>
          <c:tx>
            <c:strRef>
              <c:f>'СВ регионы,12.23'!$U$3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регионы,12.23'!$U$4:$U$23</c:f>
            </c:numRef>
          </c:val>
          <c:extLst>
            <c:ext xmlns:c16="http://schemas.microsoft.com/office/drawing/2014/chart" uri="{C3380CC4-5D6E-409C-BE32-E72D297353CC}">
              <c16:uniqueId val="{00000013-E0C1-4A76-A521-9E96AD8CEF47}"/>
            </c:ext>
          </c:extLst>
        </c:ser>
        <c:ser>
          <c:idx val="20"/>
          <c:order val="20"/>
          <c:tx>
            <c:strRef>
              <c:f>'СВ регионы,12.23'!$V$3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регионы,12.23'!$V$4:$V$23</c:f>
            </c:numRef>
          </c:val>
          <c:extLst>
            <c:ext xmlns:c16="http://schemas.microsoft.com/office/drawing/2014/chart" uri="{C3380CC4-5D6E-409C-BE32-E72D297353CC}">
              <c16:uniqueId val="{00000014-E0C1-4A76-A521-9E96AD8CEF47}"/>
            </c:ext>
          </c:extLst>
        </c:ser>
        <c:ser>
          <c:idx val="21"/>
          <c:order val="21"/>
          <c:tx>
            <c:strRef>
              <c:f>'СВ регионы,12.23'!$W$3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регионы,12.23'!$W$4:$W$23</c:f>
            </c:numRef>
          </c:val>
          <c:extLst>
            <c:ext xmlns:c16="http://schemas.microsoft.com/office/drawing/2014/chart" uri="{C3380CC4-5D6E-409C-BE32-E72D297353CC}">
              <c16:uniqueId val="{00000015-E0C1-4A76-A521-9E96AD8CEF47}"/>
            </c:ext>
          </c:extLst>
        </c:ser>
        <c:ser>
          <c:idx val="22"/>
          <c:order val="22"/>
          <c:tx>
            <c:strRef>
              <c:f>'СВ регионы,12.23'!$X$3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регионы,12.23'!$X$4:$X$23</c:f>
            </c:numRef>
          </c:val>
          <c:extLst>
            <c:ext xmlns:c16="http://schemas.microsoft.com/office/drawing/2014/chart" uri="{C3380CC4-5D6E-409C-BE32-E72D297353CC}">
              <c16:uniqueId val="{00000016-E0C1-4A76-A521-9E96AD8CEF47}"/>
            </c:ext>
          </c:extLst>
        </c:ser>
        <c:ser>
          <c:idx val="23"/>
          <c:order val="23"/>
          <c:tx>
            <c:strRef>
              <c:f>'СВ регионы,12.23'!$Y$3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регионы,12.23'!$Y$4:$Y$23</c:f>
            </c:numRef>
          </c:val>
          <c:extLst>
            <c:ext xmlns:c16="http://schemas.microsoft.com/office/drawing/2014/chart" uri="{C3380CC4-5D6E-409C-BE32-E72D297353CC}">
              <c16:uniqueId val="{00000017-E0C1-4A76-A521-9E96AD8CEF47}"/>
            </c:ext>
          </c:extLst>
        </c:ser>
        <c:ser>
          <c:idx val="24"/>
          <c:order val="24"/>
          <c:tx>
            <c:strRef>
              <c:f>'СВ регионы,12.23'!$Z$3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регионы,12.23'!$Z$4:$Z$23</c:f>
            </c:numRef>
          </c:val>
          <c:extLst>
            <c:ext xmlns:c16="http://schemas.microsoft.com/office/drawing/2014/chart" uri="{C3380CC4-5D6E-409C-BE32-E72D297353CC}">
              <c16:uniqueId val="{00000018-E0C1-4A76-A521-9E96AD8CEF47}"/>
            </c:ext>
          </c:extLst>
        </c:ser>
        <c:ser>
          <c:idx val="25"/>
          <c:order val="25"/>
          <c:tx>
            <c:strRef>
              <c:f>'СВ регионы,12.23'!$AA$3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регионы,12.23'!$AA$4:$AA$23</c:f>
            </c:numRef>
          </c:val>
          <c:extLst>
            <c:ext xmlns:c16="http://schemas.microsoft.com/office/drawing/2014/chart" uri="{C3380CC4-5D6E-409C-BE32-E72D297353CC}">
              <c16:uniqueId val="{00000019-E0C1-4A76-A521-9E96AD8CEF47}"/>
            </c:ext>
          </c:extLst>
        </c:ser>
        <c:ser>
          <c:idx val="26"/>
          <c:order val="26"/>
          <c:tx>
            <c:strRef>
              <c:f>'СВ регионы,12.23'!$AB$3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регионы,12.23'!$AB$4:$AB$23</c:f>
            </c:numRef>
          </c:val>
          <c:extLst>
            <c:ext xmlns:c16="http://schemas.microsoft.com/office/drawing/2014/chart" uri="{C3380CC4-5D6E-409C-BE32-E72D297353CC}">
              <c16:uniqueId val="{0000001A-E0C1-4A76-A521-9E96AD8CEF47}"/>
            </c:ext>
          </c:extLst>
        </c:ser>
        <c:ser>
          <c:idx val="27"/>
          <c:order val="27"/>
          <c:tx>
            <c:strRef>
              <c:f>'СВ регионы,12.23'!$AC$3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регионы,12.23'!$AC$4:$AC$23</c:f>
            </c:numRef>
          </c:val>
          <c:extLst>
            <c:ext xmlns:c16="http://schemas.microsoft.com/office/drawing/2014/chart" uri="{C3380CC4-5D6E-409C-BE32-E72D297353CC}">
              <c16:uniqueId val="{0000001B-E0C1-4A76-A521-9E96AD8CEF47}"/>
            </c:ext>
          </c:extLst>
        </c:ser>
        <c:ser>
          <c:idx val="28"/>
          <c:order val="28"/>
          <c:tx>
            <c:strRef>
              <c:f>'СВ регионы,12.23'!$AD$3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регионы,12.23'!$AD$4:$AD$23</c:f>
            </c:numRef>
          </c:val>
          <c:extLst>
            <c:ext xmlns:c16="http://schemas.microsoft.com/office/drawing/2014/chart" uri="{C3380CC4-5D6E-409C-BE32-E72D297353CC}">
              <c16:uniqueId val="{0000001C-E0C1-4A76-A521-9E96AD8CEF47}"/>
            </c:ext>
          </c:extLst>
        </c:ser>
        <c:ser>
          <c:idx val="29"/>
          <c:order val="29"/>
          <c:tx>
            <c:strRef>
              <c:f>'СВ регионы,12.23'!$AE$3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регионы,12.23'!$AE$4:$AE$23</c:f>
            </c:numRef>
          </c:val>
          <c:extLst>
            <c:ext xmlns:c16="http://schemas.microsoft.com/office/drawing/2014/chart" uri="{C3380CC4-5D6E-409C-BE32-E72D297353CC}">
              <c16:uniqueId val="{0000001D-E0C1-4A76-A521-9E96AD8CEF47}"/>
            </c:ext>
          </c:extLst>
        </c:ser>
        <c:ser>
          <c:idx val="30"/>
          <c:order val="30"/>
          <c:tx>
            <c:strRef>
              <c:f>'СВ регионы,12.23'!$AF$3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регионы,12.23'!$AF$4:$AF$23</c:f>
            </c:numRef>
          </c:val>
          <c:extLst>
            <c:ext xmlns:c16="http://schemas.microsoft.com/office/drawing/2014/chart" uri="{C3380CC4-5D6E-409C-BE32-E72D297353CC}">
              <c16:uniqueId val="{0000001E-E0C1-4A76-A521-9E96AD8CEF47}"/>
            </c:ext>
          </c:extLst>
        </c:ser>
        <c:ser>
          <c:idx val="31"/>
          <c:order val="31"/>
          <c:tx>
            <c:strRef>
              <c:f>'СВ регионы,12.23'!$AG$3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регионы,12.23'!$AG$4:$AG$23</c:f>
            </c:numRef>
          </c:val>
          <c:extLst>
            <c:ext xmlns:c16="http://schemas.microsoft.com/office/drawing/2014/chart" uri="{C3380CC4-5D6E-409C-BE32-E72D297353CC}">
              <c16:uniqueId val="{0000001F-E0C1-4A76-A521-9E96AD8CEF47}"/>
            </c:ext>
          </c:extLst>
        </c:ser>
        <c:ser>
          <c:idx val="32"/>
          <c:order val="32"/>
          <c:tx>
            <c:strRef>
              <c:f>'СВ регионы,12.23'!$AH$3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регионы,12.23'!$AH$4:$AH$23</c:f>
            </c:numRef>
          </c:val>
          <c:extLst>
            <c:ext xmlns:c16="http://schemas.microsoft.com/office/drawing/2014/chart" uri="{C3380CC4-5D6E-409C-BE32-E72D297353CC}">
              <c16:uniqueId val="{00000020-E0C1-4A76-A521-9E96AD8CEF47}"/>
            </c:ext>
          </c:extLst>
        </c:ser>
        <c:ser>
          <c:idx val="33"/>
          <c:order val="33"/>
          <c:tx>
            <c:strRef>
              <c:f>'СВ регионы,12.23'!$AI$3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регионы,12.23'!$AI$4:$AI$23</c:f>
            </c:numRef>
          </c:val>
          <c:extLst>
            <c:ext xmlns:c16="http://schemas.microsoft.com/office/drawing/2014/chart" uri="{C3380CC4-5D6E-409C-BE32-E72D297353CC}">
              <c16:uniqueId val="{00000021-E0C1-4A76-A521-9E96AD8CEF47}"/>
            </c:ext>
          </c:extLst>
        </c:ser>
        <c:ser>
          <c:idx val="34"/>
          <c:order val="34"/>
          <c:tx>
            <c:strRef>
              <c:f>'СВ регионы,12.23'!$AJ$3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регионы,12.23'!$AJ$4:$AJ$23</c:f>
            </c:numRef>
          </c:val>
          <c:extLst>
            <c:ext xmlns:c16="http://schemas.microsoft.com/office/drawing/2014/chart" uri="{C3380CC4-5D6E-409C-BE32-E72D297353CC}">
              <c16:uniqueId val="{00000022-E0C1-4A76-A521-9E96AD8CEF47}"/>
            </c:ext>
          </c:extLst>
        </c:ser>
        <c:ser>
          <c:idx val="35"/>
          <c:order val="35"/>
          <c:tx>
            <c:strRef>
              <c:f>'СВ регионы,12.23'!$AK$3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регионы,12.23'!$AK$4:$AK$23</c:f>
            </c:numRef>
          </c:val>
          <c:extLst>
            <c:ext xmlns:c16="http://schemas.microsoft.com/office/drawing/2014/chart" uri="{C3380CC4-5D6E-409C-BE32-E72D297353CC}">
              <c16:uniqueId val="{00000023-E0C1-4A76-A521-9E96AD8CEF47}"/>
            </c:ext>
          </c:extLst>
        </c:ser>
        <c:ser>
          <c:idx val="36"/>
          <c:order val="36"/>
          <c:tx>
            <c:strRef>
              <c:f>'СВ регионы,12.23'!$AL$3</c:f>
              <c:strCache>
                <c:ptCount val="1"/>
                <c:pt idx="0">
                  <c:v>ӘТ алушылар (мың адам)*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55817789958225E-2"/>
                  <c:y val="-1.86752723893899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C1-4A76-A521-9E96AD8CEF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регионы,12.23'!$AL$4:$AL$23</c:f>
              <c:numCache>
                <c:formatCode>_(* #\ ##0.0_);_(* \(#\ ##0.0\);_(* "-"??_);_(@_)</c:formatCode>
                <c:ptCount val="20"/>
                <c:pt idx="0">
                  <c:v>17.850999999999999</c:v>
                </c:pt>
                <c:pt idx="1">
                  <c:v>21.436</c:v>
                </c:pt>
                <c:pt idx="2">
                  <c:v>34.514000000000003</c:v>
                </c:pt>
                <c:pt idx="3">
                  <c:v>35.369</c:v>
                </c:pt>
                <c:pt idx="4">
                  <c:v>36.417000000000002</c:v>
                </c:pt>
                <c:pt idx="5">
                  <c:v>36.957999999999998</c:v>
                </c:pt>
                <c:pt idx="6">
                  <c:v>37.01</c:v>
                </c:pt>
                <c:pt idx="7">
                  <c:v>40.932000000000002</c:v>
                </c:pt>
                <c:pt idx="8">
                  <c:v>50.753999999999998</c:v>
                </c:pt>
                <c:pt idx="9">
                  <c:v>63.716000000000001</c:v>
                </c:pt>
                <c:pt idx="10">
                  <c:v>65.144000000000005</c:v>
                </c:pt>
                <c:pt idx="11">
                  <c:v>67.748000000000005</c:v>
                </c:pt>
                <c:pt idx="12">
                  <c:v>68.477999999999994</c:v>
                </c:pt>
                <c:pt idx="13">
                  <c:v>73.850999999999999</c:v>
                </c:pt>
                <c:pt idx="14">
                  <c:v>74.754999999999995</c:v>
                </c:pt>
                <c:pt idx="15">
                  <c:v>85.766999999999996</c:v>
                </c:pt>
                <c:pt idx="16">
                  <c:v>89.808000000000007</c:v>
                </c:pt>
                <c:pt idx="17">
                  <c:v>97.8</c:v>
                </c:pt>
                <c:pt idx="18">
                  <c:v>112.727</c:v>
                </c:pt>
                <c:pt idx="19">
                  <c:v>140.83699999999999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0C1-4A76-A521-9E96AD8CEF47}"/>
            </c:ext>
          </c:extLst>
        </c:ser>
        <c:ser>
          <c:idx val="37"/>
          <c:order val="37"/>
          <c:tx>
            <c:strRef>
              <c:f>'СВ регионы,12.23'!$AM$3</c:f>
              <c:strCache>
                <c:ptCount val="1"/>
                <c:pt idx="0">
                  <c:v>жаңа тағайындаулар (мың адам)*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 обл.</c:v>
                </c:pt>
                <c:pt idx="1">
                  <c:v>СҚО обл.</c:v>
                </c:pt>
                <c:pt idx="2">
                  <c:v>Абай обл.</c:v>
                </c:pt>
                <c:pt idx="3">
                  <c:v>ШҚО</c:v>
                </c:pt>
                <c:pt idx="4">
                  <c:v>Павлодар обл.</c:v>
                </c:pt>
                <c:pt idx="5">
                  <c:v>Қостайнай обл.</c:v>
                </c:pt>
                <c:pt idx="6">
                  <c:v>Ақмола обл.</c:v>
                </c:pt>
                <c:pt idx="7">
                  <c:v>Жетісу обл.</c:v>
                </c:pt>
                <c:pt idx="8">
                  <c:v>БҚО</c:v>
                </c:pt>
                <c:pt idx="9">
                  <c:v>Қарағанды обл.</c:v>
                </c:pt>
                <c:pt idx="10">
                  <c:v>Қызылорда обл.</c:v>
                </c:pt>
                <c:pt idx="11">
                  <c:v>Ақтөбе обл.</c:v>
                </c:pt>
                <c:pt idx="12">
                  <c:v>Атырау обл.</c:v>
                </c:pt>
                <c:pt idx="13">
                  <c:v>Маңғыстау обл.</c:v>
                </c:pt>
                <c:pt idx="14">
                  <c:v>Жамбыл обл.</c:v>
                </c:pt>
                <c:pt idx="15">
                  <c:v>Шымкент қ.</c:v>
                </c:pt>
                <c:pt idx="16">
                  <c:v>Алматы обл.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Түркістан обл.</c:v>
                </c:pt>
              </c:strCache>
            </c:strRef>
          </c:cat>
          <c:val>
            <c:numRef>
              <c:f>'СВ регионы,12.23'!$AM$4:$AM$23</c:f>
              <c:numCache>
                <c:formatCode>_(* #\ ##0.0_);_(* \(#\ ##0.0\);_(* "-"??_);_(@_)</c:formatCode>
                <c:ptCount val="20"/>
                <c:pt idx="0">
                  <c:v>10.013</c:v>
                </c:pt>
                <c:pt idx="1">
                  <c:v>12.679</c:v>
                </c:pt>
                <c:pt idx="2">
                  <c:v>21.486999999999998</c:v>
                </c:pt>
                <c:pt idx="3">
                  <c:v>21.193000000000001</c:v>
                </c:pt>
                <c:pt idx="4">
                  <c:v>21.777999999999999</c:v>
                </c:pt>
                <c:pt idx="5">
                  <c:v>21.963999999999999</c:v>
                </c:pt>
                <c:pt idx="6">
                  <c:v>21.919</c:v>
                </c:pt>
                <c:pt idx="7">
                  <c:v>26.853000000000002</c:v>
                </c:pt>
                <c:pt idx="8">
                  <c:v>34.511000000000003</c:v>
                </c:pt>
                <c:pt idx="9">
                  <c:v>35.531999999999996</c:v>
                </c:pt>
                <c:pt idx="10">
                  <c:v>43.947000000000003</c:v>
                </c:pt>
                <c:pt idx="11">
                  <c:v>44.34</c:v>
                </c:pt>
                <c:pt idx="12">
                  <c:v>46.405999999999999</c:v>
                </c:pt>
                <c:pt idx="13">
                  <c:v>50.14</c:v>
                </c:pt>
                <c:pt idx="14">
                  <c:v>49.104999999999997</c:v>
                </c:pt>
                <c:pt idx="15">
                  <c:v>58.341999999999999</c:v>
                </c:pt>
                <c:pt idx="16">
                  <c:v>58.406999999999996</c:v>
                </c:pt>
                <c:pt idx="17">
                  <c:v>64.777000000000001</c:v>
                </c:pt>
                <c:pt idx="18">
                  <c:v>72.84</c:v>
                </c:pt>
                <c:pt idx="19">
                  <c:v>95.263999999999996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0C1-4A76-A521-9E96AD8CE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71871471"/>
        <c:axId val="918331279"/>
      </c:barChart>
      <c:catAx>
        <c:axId val="77187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8331279"/>
        <c:crosses val="autoZero"/>
        <c:auto val="1"/>
        <c:lblAlgn val="ctr"/>
        <c:lblOffset val="100"/>
        <c:noMultiLvlLbl val="0"/>
      </c:catAx>
      <c:valAx>
        <c:axId val="918331279"/>
        <c:scaling>
          <c:orientation val="minMax"/>
          <c:max val="150"/>
          <c:min val="0"/>
        </c:scaling>
        <c:delete val="1"/>
        <c:axPos val="b"/>
        <c:numFmt formatCode="_(* #\ ##0.0_);_(* \(#\ ##0.0\);_(* &quot;-&quot;??_);_(@_)" sourceLinked="1"/>
        <c:majorTickMark val="none"/>
        <c:minorTickMark val="none"/>
        <c:tickLblPos val="nextTo"/>
        <c:crossAx val="77187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'Доля получателей УТ    (2)'!$B$11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(2)'!$C$11:$E$11</c:f>
              <c:numCache>
                <c:formatCode>#,##0</c:formatCode>
                <c:ptCount val="3"/>
                <c:pt idx="0">
                  <c:v>94700</c:v>
                </c:pt>
                <c:pt idx="1">
                  <c:v>97645</c:v>
                </c:pt>
                <c:pt idx="2">
                  <c:v>100248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B-4DBA-A76D-A24836B7FEF2}"/>
            </c:ext>
          </c:extLst>
        </c:ser>
        <c:ser>
          <c:idx val="1"/>
          <c:order val="1"/>
          <c:tx>
            <c:strRef>
              <c:f>'Доля получателей УТ    (2)'!$B$12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(2)'!$C$12:$E$12</c:f>
            </c:numRef>
          </c:val>
          <c:extLst>
            <c:ext xmlns:c16="http://schemas.microsoft.com/office/drawing/2014/chart" uri="{C3380CC4-5D6E-409C-BE32-E72D297353CC}">
              <c16:uniqueId val="{00000001-57BB-4DBA-A76D-A24836B7FE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09859535"/>
        <c:axId val="917665151"/>
      </c:barChart>
      <c:lineChart>
        <c:grouping val="standard"/>
        <c:varyColors val="0"/>
        <c:ser>
          <c:idx val="2"/>
          <c:order val="2"/>
          <c:tx>
            <c:strRef>
              <c:f>'Доля получателей УТ    (2)'!$B$13</c:f>
              <c:strCache>
                <c:ptCount val="1"/>
                <c:pt idx="0">
                  <c:v>төлемдер сомасы (млрд.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055555555555554E-2"/>
                  <c:y val="-5.833333333333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DBA-A76D-A24836B7FEF2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(2)'!$C$13:$E$13</c:f>
              <c:numCache>
                <c:formatCode>General</c:formatCode>
                <c:ptCount val="3"/>
                <c:pt idx="0">
                  <c:v>26.9</c:v>
                </c:pt>
                <c:pt idx="1">
                  <c:v>30.5</c:v>
                </c:pt>
                <c:pt idx="2">
                  <c:v>38.700000000000003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BB-4DBA-A76D-A24836B7FE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9872735"/>
        <c:axId val="498289759"/>
      </c:lineChart>
      <c:catAx>
        <c:axId val="100985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7665151"/>
        <c:crosses val="autoZero"/>
        <c:auto val="1"/>
        <c:lblAlgn val="ctr"/>
        <c:lblOffset val="100"/>
        <c:noMultiLvlLbl val="0"/>
      </c:catAx>
      <c:valAx>
        <c:axId val="917665151"/>
        <c:scaling>
          <c:orientation val="minMax"/>
          <c:max val="13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59535"/>
        <c:crosses val="autoZero"/>
        <c:crossBetween val="between"/>
      </c:valAx>
      <c:valAx>
        <c:axId val="498289759"/>
        <c:scaling>
          <c:orientation val="minMax"/>
          <c:max val="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72735"/>
        <c:crosses val="max"/>
        <c:crossBetween val="between"/>
      </c:valAx>
      <c:catAx>
        <c:axId val="100987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8289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3231810490696E-2"/>
          <c:y val="0"/>
          <c:w val="0.9255499153976311"/>
          <c:h val="0.78136019124643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'СВут новые назначения'!$B$11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'СВут новые назначения'!$C$11:$E$11</c:f>
            </c:numRef>
          </c:val>
          <c:extLst>
            <c:ext xmlns:c16="http://schemas.microsoft.com/office/drawing/2014/chart" uri="{C3380CC4-5D6E-409C-BE32-E72D297353CC}">
              <c16:uniqueId val="{00000000-BF24-447C-9DDD-F0399C343DB7}"/>
            </c:ext>
          </c:extLst>
        </c:ser>
        <c:ser>
          <c:idx val="1"/>
          <c:order val="1"/>
          <c:tx>
            <c:strRef>
              <c:f>'СВут новые назначения'!$B$12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'СВут новые назначения'!$C$12:$E$12</c:f>
              <c:numCache>
                <c:formatCode>#,##0</c:formatCode>
                <c:ptCount val="3"/>
                <c:pt idx="0">
                  <c:v>15166</c:v>
                </c:pt>
                <c:pt idx="1">
                  <c:v>15622</c:v>
                </c:pt>
                <c:pt idx="2">
                  <c:v>15962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4-447C-9DDD-F0399C343D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2591"/>
        <c:axId val="94916063"/>
      </c:barChart>
      <c:catAx>
        <c:axId val="1604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94916063"/>
        <c:crosses val="autoZero"/>
        <c:auto val="1"/>
        <c:lblAlgn val="ctr"/>
        <c:lblOffset val="100"/>
        <c:noMultiLvlLbl val="0"/>
      </c:catAx>
      <c:valAx>
        <c:axId val="9491606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4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172103487065"/>
          <c:y val="5.2848319885940194E-2"/>
          <c:w val="0.86646433990895289"/>
          <c:h val="0.61095486530562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'Доля получателей УТ   '!$A$4:$B$4</c:f>
              <c:strCache>
                <c:ptCount val="2"/>
                <c:pt idx="0">
                  <c:v>еңбекке қабілетінен айырылу дәрежесі 30% - дан 60% - ға дейін%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C30-4F6D-B1EF-188E0C385F20}"/>
              </c:ext>
            </c:extLst>
          </c:dPt>
          <c:dPt>
            <c:idx val="1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C30-4F6D-B1EF-188E0C385F20}"/>
              </c:ext>
            </c:extLst>
          </c:dPt>
          <c:dPt>
            <c:idx val="2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C30-4F6D-B1EF-188E0C385F20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'!$C$4:$E$4</c:f>
              <c:numCache>
                <c:formatCode>0.0%</c:formatCode>
                <c:ptCount val="3"/>
                <c:pt idx="0">
                  <c:v>0.52510031678986269</c:v>
                </c:pt>
                <c:pt idx="1">
                  <c:v>0.54194275180500795</c:v>
                </c:pt>
                <c:pt idx="2">
                  <c:v>0.54208562764344426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30-4F6D-B1EF-188E0C385F20}"/>
            </c:ext>
          </c:extLst>
        </c:ser>
        <c:ser>
          <c:idx val="1"/>
          <c:order val="1"/>
          <c:tx>
            <c:strRef>
              <c:f>'Доля получателей УТ   '!$A$5:$B$5</c:f>
              <c:strCache>
                <c:ptCount val="2"/>
                <c:pt idx="0">
                  <c:v>еңбекке қабілетінен айырылу дәрежесі 60% - дан 80% - ға дейін%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'!$C$5:$E$5</c:f>
              <c:numCache>
                <c:formatCode>0.0%</c:formatCode>
                <c:ptCount val="3"/>
                <c:pt idx="0">
                  <c:v>0.38583949313621962</c:v>
                </c:pt>
                <c:pt idx="1">
                  <c:v>0.36950176660351275</c:v>
                </c:pt>
                <c:pt idx="2">
                  <c:v>0.36596241321522621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30-4F6D-B1EF-188E0C385F20}"/>
            </c:ext>
          </c:extLst>
        </c:ser>
        <c:ser>
          <c:idx val="2"/>
          <c:order val="2"/>
          <c:tx>
            <c:strRef>
              <c:f>'Доля получателей УТ   '!$A$6:$B$6</c:f>
              <c:strCache>
                <c:ptCount val="2"/>
                <c:pt idx="0">
                  <c:v>еңбекке қабілетінен айырылу дәрежесі 80% - дан 100% - ға дейін%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'!$C$6:$E$6</c:f>
              <c:numCache>
                <c:formatCode>0.0%</c:formatCode>
                <c:ptCount val="3"/>
                <c:pt idx="0">
                  <c:v>8.9060190073917633E-2</c:v>
                </c:pt>
                <c:pt idx="1">
                  <c:v>8.8555481591479343E-2</c:v>
                </c:pt>
                <c:pt idx="2">
                  <c:v>9.1951959141329503E-2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30-4F6D-B1EF-188E0C38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100"/>
        <c:axId val="147017728"/>
        <c:axId val="147019264"/>
      </c:barChart>
      <c:catAx>
        <c:axId val="1470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701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192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470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7682732076916495E-2"/>
          <c:y val="0.76462366362647982"/>
          <c:w val="0.85618954060684838"/>
          <c:h val="0.2112446960316501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03644382538487E-2"/>
          <c:y val="6.3461560349284182E-3"/>
          <c:w val="0.92995451828198239"/>
          <c:h val="0.7182395421384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 получ. УТ'!$A$24</c:f>
              <c:strCache>
                <c:ptCount val="1"/>
                <c:pt idx="0">
                  <c:v>20-дан 34-ке дейін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0465585004534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D-4389-8012-430A807AF401}"/>
                </c:ext>
              </c:extLst>
            </c:dLbl>
            <c:dLbl>
              <c:idx val="1"/>
              <c:layout>
                <c:manualLayout>
                  <c:x val="-1.4780305591090429E-16"/>
                  <c:y val="-7.151796888968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D-4389-8012-430A807AF401}"/>
                </c:ext>
              </c:extLst>
            </c:dLbl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D-4389-8012-430A807AF401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D-4389-8012-430A807AF401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D-4389-8012-430A807AF401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УТ'!$K$24:$Q$24</c:f>
              <c:numCache>
                <c:formatCode>_-* #,##0_-;\-* #,##0_-;_-* "-"??_-;_-@_-</c:formatCode>
                <c:ptCount val="2"/>
                <c:pt idx="0">
                  <c:v>3539</c:v>
                </c:pt>
                <c:pt idx="1">
                  <c:v>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D-4389-8012-430A807AF401}"/>
            </c:ext>
          </c:extLst>
        </c:ser>
        <c:ser>
          <c:idx val="1"/>
          <c:order val="1"/>
          <c:tx>
            <c:strRef>
              <c:f>'пол и возр получ. УТ'!$A$25</c:f>
              <c:strCache>
                <c:ptCount val="1"/>
                <c:pt idx="0">
                  <c:v>35-тен 49-ға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091722801001148E-3"/>
                  <c:y val="-3.269272192039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D-4389-8012-430A807AF401}"/>
                </c:ext>
              </c:extLst>
            </c:dLbl>
            <c:dLbl>
              <c:idx val="2"/>
              <c:layout>
                <c:manualLayout>
                  <c:x val="4.31150743030592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D-4389-8012-430A807AF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УТ'!$K$25:$Q$25</c:f>
              <c:numCache>
                <c:formatCode>_-* #,##0_-;\-* #,##0_-;_-* "-"??_-;_-@_-</c:formatCode>
                <c:ptCount val="2"/>
                <c:pt idx="0">
                  <c:v>16283</c:v>
                </c:pt>
                <c:pt idx="1">
                  <c:v>13590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1D-4389-8012-430A807AF401}"/>
            </c:ext>
          </c:extLst>
        </c:ser>
        <c:ser>
          <c:idx val="2"/>
          <c:order val="2"/>
          <c:tx>
            <c:strRef>
              <c:f>'пол и возр получ. УТ'!$A$26</c:f>
              <c:strCache>
                <c:ptCount val="1"/>
                <c:pt idx="0">
                  <c:v>50-ден 64-ке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72611454588882E-3"/>
                  <c:y val="-1.307311693597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D-4389-8012-430A807AF401}"/>
                </c:ext>
              </c:extLst>
            </c:dLbl>
            <c:dLbl>
              <c:idx val="2"/>
              <c:layout>
                <c:manualLayout>
                  <c:x val="-7.9235560395761401E-17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1D-4389-8012-430A807AF4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 получ. УТ'!$K$26:$Q$26</c:f>
              <c:numCache>
                <c:formatCode>_-* #,##0_-;\-* #,##0_-;_-* "-"??_-;_-@_-</c:formatCode>
                <c:ptCount val="2"/>
                <c:pt idx="0">
                  <c:v>39640</c:v>
                </c:pt>
                <c:pt idx="1">
                  <c:v>24959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1D-4389-8012-430A807A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277746432"/>
        <c:axId val="277747968"/>
      </c:barChart>
      <c:catAx>
        <c:axId val="27774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277747968"/>
        <c:crosses val="autoZero"/>
        <c:auto val="1"/>
        <c:lblAlgn val="ctr"/>
        <c:lblOffset val="100"/>
        <c:noMultiLvlLbl val="0"/>
      </c:catAx>
      <c:valAx>
        <c:axId val="277747968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77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37376069536867E-2"/>
          <c:y val="0.83057662970234714"/>
          <c:w val="0.87913583666363326"/>
          <c:h val="0.13366466680804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ru-KZ" sz="1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9725645461402E-2"/>
          <c:y val="3.7185883824238229E-2"/>
          <c:w val="0.9587554261467035"/>
          <c:h val="0.67496997264978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 разм. назн СВут'!$A$4:$B$4</c:f>
              <c:strCache>
                <c:ptCount val="2"/>
                <c:pt idx="0">
                  <c:v>еңбекке қабілеттілігін жоғалту дәрежесі 80% - дан 100% - ға дейін%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СВут'!$N$4:$O$4</c:f>
              <c:numCache>
                <c:formatCode>#,##0</c:formatCode>
                <c:ptCount val="2"/>
                <c:pt idx="0">
                  <c:v>52837.63121</c:v>
                </c:pt>
                <c:pt idx="1">
                  <c:v>67743.47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1-4668-9266-D29806A9ED17}"/>
            </c:ext>
          </c:extLst>
        </c:ser>
        <c:ser>
          <c:idx val="1"/>
          <c:order val="1"/>
          <c:tx>
            <c:strRef>
              <c:f>'Сред разм. назн СВут'!$A$5:$B$5</c:f>
              <c:strCache>
                <c:ptCount val="2"/>
                <c:pt idx="0">
                  <c:v>еңбек ету қабілетінен айрылу дәрежесі 60% - дан 80% - ға дейін%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СВут'!$N$5:$O$5</c:f>
              <c:numCache>
                <c:formatCode>#,##0</c:formatCode>
                <c:ptCount val="2"/>
                <c:pt idx="0">
                  <c:v>41686.292170000001</c:v>
                </c:pt>
                <c:pt idx="1">
                  <c:v>52126.26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1-4668-9266-D29806A9ED17}"/>
            </c:ext>
          </c:extLst>
        </c:ser>
        <c:ser>
          <c:idx val="2"/>
          <c:order val="2"/>
          <c:tx>
            <c:strRef>
              <c:f>'Сред разм. назн СВут'!$A$6:$B$6</c:f>
              <c:strCache>
                <c:ptCount val="2"/>
                <c:pt idx="0">
                  <c:v>еңбек ету қабілетінен айырылу дәрежесі 30% - дан 60% - ға дейін%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СВут'!$N$6:$O$6</c:f>
              <c:numCache>
                <c:formatCode>#,##0</c:formatCode>
                <c:ptCount val="2"/>
                <c:pt idx="0">
                  <c:v>30131.298569999999</c:v>
                </c:pt>
                <c:pt idx="1">
                  <c:v>36464.519999999997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1-4668-9266-D29806A9E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080128"/>
        <c:axId val="148081664"/>
      </c:barChart>
      <c:catAx>
        <c:axId val="1480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808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81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8080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675966928726454E-2"/>
          <c:y val="0.80306757071206725"/>
          <c:w val="0.92618090818373899"/>
          <c:h val="0.1729875904966188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07655293088365E-2"/>
          <c:y val="8.0679405520169847E-2"/>
          <c:w val="0.90137401574803144"/>
          <c:h val="0.70676667500494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'СВпк получатели'!$E$9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получатели'!$F$9:$H$9</c:f>
              <c:numCache>
                <c:formatCode>#,##0</c:formatCode>
                <c:ptCount val="3"/>
                <c:pt idx="0">
                  <c:v>57699</c:v>
                </c:pt>
                <c:pt idx="1">
                  <c:v>61442</c:v>
                </c:pt>
                <c:pt idx="2">
                  <c:v>64271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F-4BE3-BE82-580CD6B51C64}"/>
            </c:ext>
          </c:extLst>
        </c:ser>
        <c:ser>
          <c:idx val="1"/>
          <c:order val="1"/>
          <c:tx>
            <c:strRef>
              <c:f>'СВпк получатели'!$E$10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получатели'!$F$10:$H$10</c:f>
            </c:numRef>
          </c:val>
          <c:extLst>
            <c:ext xmlns:c16="http://schemas.microsoft.com/office/drawing/2014/chart" uri="{C3380CC4-5D6E-409C-BE32-E72D297353CC}">
              <c16:uniqueId val="{00000001-034F-4BE3-BE82-580CD6B51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18882399"/>
        <c:axId val="1837228223"/>
      </c:barChart>
      <c:lineChart>
        <c:grouping val="standard"/>
        <c:varyColors val="0"/>
        <c:ser>
          <c:idx val="2"/>
          <c:order val="2"/>
          <c:tx>
            <c:strRef>
              <c:f>'СВпк получатели'!$E$11</c:f>
              <c:strCache>
                <c:ptCount val="1"/>
                <c:pt idx="0">
                  <c:v>төлемдер сомасы (млрд.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4F-4BE3-BE82-580CD6B51C64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4F-4BE3-BE82-580CD6B51C64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4F-4BE3-BE82-580CD6B51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получатели'!$F$11:$H$11</c:f>
              <c:numCache>
                <c:formatCode>General</c:formatCode>
                <c:ptCount val="3"/>
                <c:pt idx="0">
                  <c:v>17.7</c:v>
                </c:pt>
                <c:pt idx="1">
                  <c:v>21.3</c:v>
                </c:pt>
                <c:pt idx="2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4F-4BE3-BE82-580CD6B51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4018351"/>
        <c:axId val="1927264031"/>
      </c:lineChart>
      <c:catAx>
        <c:axId val="191888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37228223"/>
        <c:crosses val="autoZero"/>
        <c:auto val="1"/>
        <c:lblAlgn val="ctr"/>
        <c:lblOffset val="100"/>
        <c:noMultiLvlLbl val="0"/>
      </c:catAx>
      <c:valAx>
        <c:axId val="1837228223"/>
        <c:scaling>
          <c:orientation val="minMax"/>
          <c:max val="6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882399"/>
        <c:crosses val="autoZero"/>
        <c:crossBetween val="between"/>
      </c:valAx>
      <c:valAx>
        <c:axId val="1927264031"/>
        <c:scaling>
          <c:orientation val="minMax"/>
          <c:max val="2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4018351"/>
        <c:crosses val="max"/>
        <c:crossBetween val="between"/>
      </c:valAx>
      <c:catAx>
        <c:axId val="1924018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9775982601282E-2"/>
          <c:y val="6.0892128526414846E-2"/>
          <c:w val="0.93780448034797437"/>
          <c:h val="0.58595030670977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охват!$B$1</c:f>
              <c:strCache>
                <c:ptCount val="1"/>
                <c:pt idx="0">
                  <c:v>жұмыспен қамтылған халық саны (мың адам)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охват!$B$2:$B$13</c:f>
              <c:numCache>
                <c:formatCode>#\ ##0.0</c:formatCode>
                <c:ptCount val="3"/>
                <c:pt idx="0">
                  <c:v>8807.1</c:v>
                </c:pt>
                <c:pt idx="1">
                  <c:v>8966.9</c:v>
                </c:pt>
                <c:pt idx="2">
                  <c:v>9082.9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6-4B97-9329-898B55D4FC99}"/>
            </c:ext>
          </c:extLst>
        </c:ser>
        <c:ser>
          <c:idx val="1"/>
          <c:order val="1"/>
          <c:tx>
            <c:strRef>
              <c:f>охват!$C$1</c:f>
              <c:strCache>
                <c:ptCount val="1"/>
                <c:pt idx="0">
                  <c:v>участники МӘСЖ қатысушылары (мың адам)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F26-4B97-9329-898B55D4FC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26-4B97-9329-898B55D4FC9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охват!$C$2:$C$13</c:f>
              <c:numCache>
                <c:formatCode>#\ ##0.0</c:formatCode>
                <c:ptCount val="3"/>
                <c:pt idx="0">
                  <c:v>6583.9</c:v>
                </c:pt>
                <c:pt idx="1">
                  <c:v>6753.3</c:v>
                </c:pt>
                <c:pt idx="2">
                  <c:v>6908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26-4B97-9329-898B55D4FC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58911135"/>
        <c:axId val="1516886111"/>
      </c:barChart>
      <c:lineChart>
        <c:grouping val="standard"/>
        <c:varyColors val="0"/>
        <c:ser>
          <c:idx val="2"/>
          <c:order val="2"/>
          <c:tx>
            <c:strRef>
              <c:f>охват!$D$1</c:f>
              <c:strCache>
                <c:ptCount val="1"/>
                <c:pt idx="0">
                  <c:v>Жұмыспен қамтылған халықтың МӘСЖ қамту үлесі 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охват!$D$2:$D$13</c:f>
              <c:numCache>
                <c:formatCode>0.0%</c:formatCode>
                <c:ptCount val="3"/>
                <c:pt idx="0">
                  <c:v>0.748</c:v>
                </c:pt>
                <c:pt idx="1">
                  <c:v>0.753</c:v>
                </c:pt>
                <c:pt idx="2">
                  <c:v>0.76100000000000001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26-4B97-9329-898B55D4FC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951535"/>
        <c:axId val="1562703119"/>
      </c:lineChart>
      <c:catAx>
        <c:axId val="155891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6886111"/>
        <c:crosses val="autoZero"/>
        <c:auto val="1"/>
        <c:lblAlgn val="ctr"/>
        <c:lblOffset val="100"/>
        <c:noMultiLvlLbl val="0"/>
      </c:catAx>
      <c:valAx>
        <c:axId val="1516886111"/>
        <c:scaling>
          <c:orientation val="minMax"/>
          <c:max val="92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911135"/>
        <c:crosses val="autoZero"/>
        <c:crossBetween val="between"/>
      </c:valAx>
      <c:valAx>
        <c:axId val="1562703119"/>
        <c:scaling>
          <c:orientation val="minMax"/>
          <c:max val="1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951535"/>
        <c:crosses val="max"/>
        <c:crossBetween val="between"/>
      </c:valAx>
      <c:catAx>
        <c:axId val="1558951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27031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0431477660596E-3"/>
          <c:y val="0.78203179965106651"/>
          <c:w val="0.99664956852233944"/>
          <c:h val="0.1248932690716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30985894689368E-2"/>
          <c:y val="4.6788158626122366E-2"/>
          <c:w val="0.87033108946241799"/>
          <c:h val="0.715955368073577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'Доля ПК'!$B$15</c:f>
              <c:strCache>
                <c:ptCount val="1"/>
                <c:pt idx="0">
                  <c:v>1 асырауындағы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B-444B-A1FD-F0CE26276577}"/>
                </c:ext>
              </c:extLst>
            </c:dLbl>
            <c:dLbl>
              <c:idx val="1"/>
              <c:layout>
                <c:manualLayout>
                  <c:x val="9.1954009672692658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B-444B-A1FD-F0CE26276577}"/>
                </c:ext>
              </c:extLst>
            </c:dLbl>
            <c:dLbl>
              <c:idx val="2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B-444B-A1FD-F0CE26276577}"/>
                </c:ext>
              </c:extLst>
            </c:dLbl>
            <c:dLbl>
              <c:idx val="3"/>
              <c:layout>
                <c:manualLayout>
                  <c:x val="5.5172405803615111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B-444B-A1FD-F0CE26276577}"/>
                </c:ext>
              </c:extLst>
            </c:dLbl>
            <c:dLbl>
              <c:idx val="4"/>
              <c:layout>
                <c:manualLayout>
                  <c:x val="5.517240580361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1B-444B-A1FD-F0CE26276577}"/>
                </c:ext>
              </c:extLst>
            </c:dLbl>
            <c:dLbl>
              <c:idx val="5"/>
              <c:layout>
                <c:manualLayout>
                  <c:x val="1.2873561354177018E-2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B-444B-A1FD-F0CE26276577}"/>
                </c:ext>
              </c:extLst>
            </c:dLbl>
            <c:dLbl>
              <c:idx val="6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ПК'!$T$15:$W$15</c:f>
              <c:numCache>
                <c:formatCode>0.0%</c:formatCode>
                <c:ptCount val="3"/>
                <c:pt idx="0">
                  <c:v>0.54408221979583704</c:v>
                </c:pt>
                <c:pt idx="1">
                  <c:v>0.5424628104553888</c:v>
                </c:pt>
                <c:pt idx="2">
                  <c:v>0.53717850974778669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1B-444B-A1FD-F0CE26276577}"/>
            </c:ext>
          </c:extLst>
        </c:ser>
        <c:ser>
          <c:idx val="2"/>
          <c:order val="1"/>
          <c:tx>
            <c:strRef>
              <c:f>'Доля ПК'!$B$16</c:f>
              <c:strCache>
                <c:ptCount val="1"/>
                <c:pt idx="0">
                  <c:v>2 асырауындағы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73561354177018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B-444B-A1FD-F0CE26276577}"/>
                </c:ext>
              </c:extLst>
            </c:dLbl>
            <c:dLbl>
              <c:idx val="1"/>
              <c:layout>
                <c:manualLayout>
                  <c:x val="1.1034481160723121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B-444B-A1FD-F0CE26276577}"/>
                </c:ext>
              </c:extLst>
            </c:dLbl>
            <c:dLbl>
              <c:idx val="2"/>
              <c:layout>
                <c:manualLayout>
                  <c:x val="4.9271463976277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1B-444B-A1FD-F0CE26276577}"/>
                </c:ext>
              </c:extLst>
            </c:dLbl>
            <c:dLbl>
              <c:idx val="3"/>
              <c:layout>
                <c:manualLayout>
                  <c:x val="1.103448116072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1B-444B-A1FD-F0CE26276577}"/>
                </c:ext>
              </c:extLst>
            </c:dLbl>
            <c:dLbl>
              <c:idx val="5"/>
              <c:layout>
                <c:manualLayout>
                  <c:x val="1.1034481160723159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1B-444B-A1FD-F0CE26276577}"/>
                </c:ext>
              </c:extLst>
            </c:dLbl>
            <c:dLbl>
              <c:idx val="6"/>
              <c:layout>
                <c:manualLayout>
                  <c:x val="1.2873561354177018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ПК'!$T$16:$W$16</c:f>
              <c:numCache>
                <c:formatCode>0.0%</c:formatCode>
                <c:ptCount val="3"/>
                <c:pt idx="0">
                  <c:v>0.27464947399434997</c:v>
                </c:pt>
                <c:pt idx="1">
                  <c:v>0.27251717066501741</c:v>
                </c:pt>
                <c:pt idx="2">
                  <c:v>0.27244013629786373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1B-444B-A1FD-F0CE26276577}"/>
            </c:ext>
          </c:extLst>
        </c:ser>
        <c:ser>
          <c:idx val="3"/>
          <c:order val="2"/>
          <c:tx>
            <c:strRef>
              <c:f>'Доля ПК'!$B$17</c:f>
              <c:strCache>
                <c:ptCount val="1"/>
                <c:pt idx="0">
                  <c:v>3 асырауындағы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539458150033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1B-444B-A1FD-F0CE26276577}"/>
                </c:ext>
              </c:extLst>
            </c:dLbl>
            <c:dLbl>
              <c:idx val="1"/>
              <c:layout>
                <c:manualLayout>
                  <c:x val="7.653945815003396E-3"/>
                  <c:y val="-3.3291714321440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1B-444B-A1FD-F0CE26276577}"/>
                </c:ext>
              </c:extLst>
            </c:dLbl>
            <c:dLbl>
              <c:idx val="2"/>
              <c:layout>
                <c:manualLayout>
                  <c:x val="3.4614939478231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1B-444B-A1FD-F0CE26276577}"/>
                </c:ext>
              </c:extLst>
            </c:dLbl>
            <c:dLbl>
              <c:idx val="5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ПК'!$T$17:$W$17</c:f>
              <c:numCache>
                <c:formatCode>0.0%</c:formatCode>
                <c:ptCount val="3"/>
                <c:pt idx="0">
                  <c:v>0.11170037608970693</c:v>
                </c:pt>
                <c:pt idx="1">
                  <c:v>0.112219654308128</c:v>
                </c:pt>
                <c:pt idx="2">
                  <c:v>0.11376826251341973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F1B-444B-A1FD-F0CE26276577}"/>
            </c:ext>
          </c:extLst>
        </c:ser>
        <c:ser>
          <c:idx val="4"/>
          <c:order val="3"/>
          <c:tx>
            <c:strRef>
              <c:f>'Доля ПК'!$B$18</c:f>
              <c:strCache>
                <c:ptCount val="1"/>
                <c:pt idx="0">
                  <c:v>4 және одан да көп асырауындағы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563207738154383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1B-444B-A1FD-F0CE26276577}"/>
                </c:ext>
              </c:extLst>
            </c:dLbl>
            <c:dLbl>
              <c:idx val="1"/>
              <c:layout>
                <c:manualLayout>
                  <c:x val="7.3561759643513873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1B-444B-A1FD-F0CE26276577}"/>
                </c:ext>
              </c:extLst>
            </c:dLbl>
            <c:dLbl>
              <c:idx val="2"/>
              <c:layout>
                <c:manualLayout>
                  <c:x val="6.6611858515150469E-3"/>
                  <c:y val="-1.115082030943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1B-444B-A1FD-F0CE26276577}"/>
                </c:ext>
              </c:extLst>
            </c:dLbl>
            <c:dLbl>
              <c:idx val="4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1B-444B-A1FD-F0CE26276577}"/>
                </c:ext>
              </c:extLst>
            </c:dLbl>
            <c:dLbl>
              <c:idx val="5"/>
              <c:layout>
                <c:manualLayout>
                  <c:x val="9.1954009672693005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ПК'!$T$18:$W$18</c:f>
              <c:numCache>
                <c:formatCode>0.0%</c:formatCode>
                <c:ptCount val="3"/>
                <c:pt idx="0">
                  <c:v>6.9567930120106064E-2</c:v>
                </c:pt>
                <c:pt idx="1">
                  <c:v>7.280036457146577E-2</c:v>
                </c:pt>
                <c:pt idx="2">
                  <c:v>7.6613091440929815E-2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F1B-444B-A1FD-F0CE2627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565056"/>
        <c:axId val="109566592"/>
      </c:barChart>
      <c:catAx>
        <c:axId val="1095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566592"/>
        <c:crosses val="autoZero"/>
        <c:auto val="1"/>
        <c:lblAlgn val="ctr"/>
        <c:lblOffset val="100"/>
        <c:noMultiLvlLbl val="0"/>
      </c:catAx>
      <c:valAx>
        <c:axId val="10956659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095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6549107736587061"/>
          <c:w val="0.9"/>
          <c:h val="8.6869251780946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1131831005655E-2"/>
          <c:y val="8.3649518944026405E-2"/>
          <c:w val="0.92157282033005394"/>
          <c:h val="0.57736907601797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 ПК средние   (2)'!$A$4</c:f>
              <c:strCache>
                <c:ptCount val="1"/>
                <c:pt idx="0">
                  <c:v>асырауындағы 1 адаммен</c:v>
                </c:pt>
              </c:strCache>
            </c:strRef>
          </c:tx>
          <c:spPr>
            <a:solidFill>
              <a:srgbClr val="7F6000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(2)'!$M$4:$N$4</c:f>
              <c:numCache>
                <c:formatCode>#,##0</c:formatCode>
                <c:ptCount val="2"/>
                <c:pt idx="0">
                  <c:v>30949</c:v>
                </c:pt>
                <c:pt idx="1">
                  <c:v>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6D0-803D-A37EBA24320E}"/>
            </c:ext>
          </c:extLst>
        </c:ser>
        <c:ser>
          <c:idx val="1"/>
          <c:order val="1"/>
          <c:tx>
            <c:strRef>
              <c:f>'СВ ПК средние   (2)'!$A$5</c:f>
              <c:strCache>
                <c:ptCount val="1"/>
                <c:pt idx="0">
                  <c:v>асырауындағы 2 адаммен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2700"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(2)'!$M$5:$N$5</c:f>
              <c:numCache>
                <c:formatCode>#,##0</c:formatCode>
                <c:ptCount val="2"/>
                <c:pt idx="0">
                  <c:v>42786</c:v>
                </c:pt>
                <c:pt idx="1">
                  <c:v>53686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9-46D0-803D-A37EBA24320E}"/>
            </c:ext>
          </c:extLst>
        </c:ser>
        <c:ser>
          <c:idx val="2"/>
          <c:order val="2"/>
          <c:tx>
            <c:strRef>
              <c:f>'СВ ПК средние   (2)'!$A$6</c:f>
              <c:strCache>
                <c:ptCount val="1"/>
                <c:pt idx="0">
                  <c:v>асырауындағы 3 адаммен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(2)'!$M$6:$N$6</c:f>
              <c:numCache>
                <c:formatCode>#,##0</c:formatCode>
                <c:ptCount val="2"/>
                <c:pt idx="0">
                  <c:v>53518</c:v>
                </c:pt>
                <c:pt idx="1">
                  <c:v>68143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6D0-803D-A37EBA24320E}"/>
            </c:ext>
          </c:extLst>
        </c:ser>
        <c:ser>
          <c:idx val="3"/>
          <c:order val="3"/>
          <c:tx>
            <c:strRef>
              <c:f>'СВ ПК средние   (2)'!$A$7</c:f>
              <c:strCache>
                <c:ptCount val="1"/>
                <c:pt idx="0">
                  <c:v>асырауындағы 4 адаммен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(2)'!$M$7:$N$7</c:f>
              <c:numCache>
                <c:formatCode>#,##0</c:formatCode>
                <c:ptCount val="2"/>
                <c:pt idx="0">
                  <c:v>65601</c:v>
                </c:pt>
                <c:pt idx="1">
                  <c:v>80788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9-46D0-803D-A37EBA243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8259200"/>
        <c:axId val="108260736"/>
      </c:barChart>
      <c:catAx>
        <c:axId val="108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0826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60736"/>
        <c:scaling>
          <c:orientation val="minMax"/>
          <c:max val="80000"/>
        </c:scaling>
        <c:delete val="1"/>
        <c:axPos val="l"/>
        <c:numFmt formatCode="#,##0" sourceLinked="1"/>
        <c:majorTickMark val="out"/>
        <c:minorTickMark val="none"/>
        <c:tickLblPos val="nextTo"/>
        <c:crossAx val="108259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3313996170953957E-2"/>
          <c:y val="0.80169714358951039"/>
          <c:w val="0.86949922155889869"/>
          <c:h val="0.1450869656891725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0"/>
      </a:schemeClr>
    </a:solidFill>
    <a:ln w="38100" cap="flat" cmpd="sng" algn="ctr">
      <a:noFill/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2060"/>
          </a:solidFill>
          <a:latin typeface="Arial" panose="020B0604020202020204" pitchFamily="34" charset="0"/>
          <a:ea typeface="Arial Cyr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89983036378358E-2"/>
          <c:y val="9.5328926743759909E-2"/>
          <c:w val="0.93602003392724331"/>
          <c:h val="0.6073750767179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'получатели и суммы'!$F$17</c:f>
              <c:strCache>
                <c:ptCount val="1"/>
                <c:pt idx="0">
                  <c:v>алушылар саны (адам)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56389584911429E-2"/>
                  <c:y val="0.16980751505743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1-4A2D-A95B-1A9399FA5025}"/>
                </c:ext>
              </c:extLst>
            </c:dLbl>
            <c:dLbl>
              <c:idx val="1"/>
              <c:layout>
                <c:manualLayout>
                  <c:x val="-1.2445111667929143E-2"/>
                  <c:y val="0.138008818715898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1-4A2D-A95B-1A9399FA5025}"/>
                </c:ext>
              </c:extLst>
            </c:dLbl>
            <c:dLbl>
              <c:idx val="2"/>
              <c:layout>
                <c:manualLayout>
                  <c:x val="-1.5556389584911543E-2"/>
                  <c:y val="0.25970190663667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суммы'!$G$17:$I$17</c:f>
              <c:numCache>
                <c:formatCode>#,##0</c:formatCode>
                <c:ptCount val="3"/>
                <c:pt idx="0">
                  <c:v>105654</c:v>
                </c:pt>
                <c:pt idx="1">
                  <c:v>110619</c:v>
                </c:pt>
                <c:pt idx="2">
                  <c:v>224145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F-489A-B9B0-5018BAB9757D}"/>
            </c:ext>
          </c:extLst>
        </c:ser>
        <c:ser>
          <c:idx val="1"/>
          <c:order val="1"/>
          <c:tx>
            <c:strRef>
              <c:f>'получатели и суммы'!$F$18</c:f>
              <c:strCache>
                <c:ptCount val="1"/>
                <c:pt idx="0">
                  <c:v>жаңа тағайындаулар саны (адам)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12779169822856E-3"/>
                  <c:y val="0.16903262209989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1-4A2D-A95B-1A9399FA5025}"/>
                </c:ext>
              </c:extLst>
            </c:dLbl>
            <c:dLbl>
              <c:idx val="1"/>
              <c:layout>
                <c:manualLayout>
                  <c:x val="-9.3338337509469137E-3"/>
                  <c:y val="0.20201429615804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1-4A2D-A95B-1A9399FA5025}"/>
                </c:ext>
              </c:extLst>
            </c:dLbl>
            <c:dLbl>
              <c:idx val="2"/>
              <c:layout>
                <c:manualLayout>
                  <c:x val="-1.244511166792903E-2"/>
                  <c:y val="0.30536697415576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суммы'!$G$18:$I$18</c:f>
              <c:numCache>
                <c:formatCode>#,##0</c:formatCode>
                <c:ptCount val="3"/>
                <c:pt idx="0">
                  <c:v>78323</c:v>
                </c:pt>
                <c:pt idx="1">
                  <c:v>109923</c:v>
                </c:pt>
                <c:pt idx="2">
                  <c:v>203902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F-489A-B9B0-5018BAB975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1978877839"/>
        <c:axId val="1923827247"/>
      </c:barChart>
      <c:lineChart>
        <c:grouping val="standard"/>
        <c:varyColors val="0"/>
        <c:ser>
          <c:idx val="2"/>
          <c:order val="2"/>
          <c:tx>
            <c:strRef>
              <c:f>'получатели и суммы'!$F$19</c:f>
              <c:strCache>
                <c:ptCount val="1"/>
                <c:pt idx="0">
                  <c:v>төлемдер сомасы (млрд.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805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F-489A-B9B0-5018BAB9757D}"/>
                </c:ext>
              </c:extLst>
            </c:dLbl>
            <c:dLbl>
              <c:idx val="1"/>
              <c:layout>
                <c:manualLayout>
                  <c:x val="-5.2125811084609376E-2"/>
                  <c:y val="-7.407397595362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F-489A-B9B0-5018BAB9757D}"/>
                </c:ext>
              </c:extLst>
            </c:dLbl>
            <c:dLbl>
              <c:idx val="2"/>
              <c:layout>
                <c:manualLayout>
                  <c:x val="-4.6530884416550337E-2"/>
                  <c:y val="-3.364550355662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F-489A-B9B0-5018BAB97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суммы'!$G$19:$I$19</c:f>
              <c:numCache>
                <c:formatCode>General</c:formatCode>
                <c:ptCount val="3"/>
                <c:pt idx="0">
                  <c:v>16.2</c:v>
                </c:pt>
                <c:pt idx="1">
                  <c:v>19.100000000000001</c:v>
                </c:pt>
                <c:pt idx="2">
                  <c:v>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2F-489A-B9B0-5018BAB97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3699839"/>
        <c:axId val="1827390303"/>
      </c:lineChart>
      <c:catAx>
        <c:axId val="197887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27247"/>
        <c:crosses val="autoZero"/>
        <c:auto val="1"/>
        <c:lblAlgn val="ctr"/>
        <c:lblOffset val="100"/>
        <c:noMultiLvlLbl val="0"/>
      </c:catAx>
      <c:valAx>
        <c:axId val="1923827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78877839"/>
        <c:crosses val="autoZero"/>
        <c:crossBetween val="between"/>
      </c:valAx>
      <c:valAx>
        <c:axId val="1827390303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73699839"/>
        <c:crosses val="max"/>
        <c:crossBetween val="between"/>
      </c:valAx>
      <c:catAx>
        <c:axId val="19736998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73903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12779169822856E-3"/>
          <c:y val="0.83237971712364489"/>
          <c:w val="0.98595466255618669"/>
          <c:h val="0.14600338221203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8675132990583"/>
          <c:y val="0.1722209254558201"/>
          <c:w val="0.3858222149532945"/>
          <c:h val="0.681881969531499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6-438F-9C5B-8EC2EF128BAC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6-438F-9C5B-8EC2EF128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6-438F-9C5B-8EC2EF128BA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6-438F-9C5B-8EC2EF128BA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46-438F-9C5B-8EC2EF128BAC}"/>
              </c:ext>
            </c:extLst>
          </c:dPt>
          <c:dPt>
            <c:idx val="5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46-438F-9C5B-8EC2EF128BAC}"/>
              </c:ext>
            </c:extLst>
          </c:dPt>
          <c:dLbls>
            <c:dLbl>
              <c:idx val="0"/>
              <c:layout>
                <c:manualLayout>
                  <c:x val="0.14476688246890865"/>
                  <c:y val="-0.1571884240213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A89B5-4218-4D9E-8AB3-F6A514D9BFB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6F65B0B-73B2-451E-A0EF-674376E086A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34"/>
                        <a:gd name="adj2" fmla="val 509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327541278115225"/>
                      <c:h val="0.18737554499902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46-438F-9C5B-8EC2EF128BAC}"/>
                </c:ext>
              </c:extLst>
            </c:dLbl>
            <c:dLbl>
              <c:idx val="1"/>
              <c:layout>
                <c:manualLayout>
                  <c:x val="0.21990773348374049"/>
                  <c:y val="-4.56308678313879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A40805-5719-4038-AF47-19E1424344CC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DD81572-9430-46B2-9466-82C07493A26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469"/>
                        <a:gd name="adj2" fmla="val 1996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754629436374491"/>
                      <c:h val="0.16721836350230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46-438F-9C5B-8EC2EF128BAC}"/>
                </c:ext>
              </c:extLst>
            </c:dLbl>
            <c:dLbl>
              <c:idx val="2"/>
              <c:layout>
                <c:manualLayout>
                  <c:x val="0.22563027034015784"/>
                  <c:y val="-1.4110059587415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93FB33-E32D-438B-B8BA-63C75709333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B81E2AF-2D11-40A4-92EC-7A0DF0A1CAA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65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268476857779392"/>
                      <c:h val="0.1712497616435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46-438F-9C5B-8EC2EF128BAC}"/>
                </c:ext>
              </c:extLst>
            </c:dLbl>
            <c:dLbl>
              <c:idx val="3"/>
              <c:layout>
                <c:manualLayout>
                  <c:x val="0.22743799792507716"/>
                  <c:y val="1.92167940820525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58EAF2-7F75-4473-9898-7BBD26FD1A22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D143B29-4E58-455D-B2D2-DB9CA30AA05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85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630022374763256"/>
                      <c:h val="0.1752811597848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46-438F-9C5B-8EC2EF128BAC}"/>
                </c:ext>
              </c:extLst>
            </c:dLbl>
            <c:dLbl>
              <c:idx val="4"/>
              <c:layout>
                <c:manualLayout>
                  <c:x val="0.2214148679905418"/>
                  <c:y val="0.148357888545906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3AB481-FFAF-44D2-8BF7-721D4F31ACD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F9E1514-A663-4D04-A13A-5AA96EDD272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904"/>
                        <a:gd name="adj2" fmla="val -550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90703033811691"/>
                      <c:h val="0.17124989914937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46-438F-9C5B-8EC2EF128BAC}"/>
                </c:ext>
              </c:extLst>
            </c:dLbl>
            <c:dLbl>
              <c:idx val="5"/>
              <c:layout>
                <c:manualLayout>
                  <c:x val="-0.17282269191705912"/>
                  <c:y val="-0.106344409269699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BF02630-383A-495A-953E-7F347C46060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3D85B3B-E2A1-4E94-B72A-AE63C8B9128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604"/>
                        <a:gd name="adj2" fmla="val 509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55605952176967"/>
                      <c:h val="0.31597237657779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46-438F-9C5B-8EC2EF128BAC}"/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'структ СВпр'!$A$2:$F$2</c:f>
              <c:strCache>
                <c:ptCount val="6"/>
                <c:pt idx="0">
                  <c:v>6 айдан 12 айға дейін 
(1 ай төлеу құқығымен)</c:v>
                </c:pt>
                <c:pt idx="1">
                  <c:v>12 айдан 24 айға дейін 
(2 ай төлеу құқығымен)</c:v>
                </c:pt>
                <c:pt idx="2">
                  <c:v>24 айдан 36 айға дейін 
(3 ай төлеу құқығымен)</c:v>
                </c:pt>
                <c:pt idx="3">
                  <c:v>36 айдан 48 айға дейін 
(4 ай төлеу құқығымен)</c:v>
                </c:pt>
                <c:pt idx="4">
                  <c:v>48 айдан 60 айға дейін 
(5 ай төлеу құқығымен)</c:v>
                </c:pt>
                <c:pt idx="5">
                  <c:v>60 айдан астам
(6 ай төлеу құқығымен)</c:v>
                </c:pt>
              </c:strCache>
            </c:strRef>
          </c:cat>
          <c:val>
            <c:numRef>
              <c:f>'структ СВпр'!$A$3:$F$3</c:f>
              <c:numCache>
                <c:formatCode>#,##0</c:formatCode>
                <c:ptCount val="6"/>
                <c:pt idx="0">
                  <c:v>14765</c:v>
                </c:pt>
                <c:pt idx="1">
                  <c:v>25570</c:v>
                </c:pt>
                <c:pt idx="2">
                  <c:v>20599</c:v>
                </c:pt>
                <c:pt idx="3">
                  <c:v>17855</c:v>
                </c:pt>
                <c:pt idx="4">
                  <c:v>16360</c:v>
                </c:pt>
                <c:pt idx="5">
                  <c:v>108753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46-438F-9C5B-8EC2EF12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6460459094723E-2"/>
          <c:y val="5.5503406901723493E-2"/>
          <c:w val="0.92007875397551708"/>
          <c:h val="0.68909970089919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возраст СВпр'!$A$12</c:f>
              <c:strCache>
                <c:ptCount val="1"/>
                <c:pt idx="0">
                  <c:v>20 жастан 34 жасқа дейін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49-435D-828F-178378B7FC96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49-435D-828F-178378B7FC96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9-435D-828F-178378B7F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СВпр'!$N$12:$Q$12</c:f>
              <c:numCache>
                <c:formatCode>#,##0</c:formatCode>
                <c:ptCount val="2"/>
                <c:pt idx="0">
                  <c:v>48031</c:v>
                </c:pt>
                <c:pt idx="1">
                  <c:v>34657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9-435D-828F-178378B7FC96}"/>
            </c:ext>
          </c:extLst>
        </c:ser>
        <c:ser>
          <c:idx val="1"/>
          <c:order val="1"/>
          <c:tx>
            <c:strRef>
              <c:f>'пол и возраст СВпр'!$A$13</c:f>
              <c:strCache>
                <c:ptCount val="1"/>
                <c:pt idx="0">
                  <c:v>35 жастан 49 жасқа дейін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СВпр'!$N$13:$Q$13</c:f>
              <c:numCache>
                <c:formatCode>#,##0</c:formatCode>
                <c:ptCount val="2"/>
                <c:pt idx="0">
                  <c:v>51174</c:v>
                </c:pt>
                <c:pt idx="1">
                  <c:v>43952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9-435D-828F-178378B7FC96}"/>
            </c:ext>
          </c:extLst>
        </c:ser>
        <c:ser>
          <c:idx val="2"/>
          <c:order val="2"/>
          <c:tx>
            <c:strRef>
              <c:f>'пол и возраст СВпр'!$A$14</c:f>
              <c:strCache>
                <c:ptCount val="1"/>
                <c:pt idx="0">
                  <c:v>50 жастан 64 жасқа дейін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ер адамдар</c:v>
                </c:pt>
                <c:pt idx="1">
                  <c:v>әйел адамдар</c:v>
                </c:pt>
              </c:strCache>
            </c:strRef>
          </c:cat>
          <c:val>
            <c:numRef>
              <c:f>'пол и возраст СВпр'!$N$14:$Q$14</c:f>
              <c:numCache>
                <c:formatCode>#,##0</c:formatCode>
                <c:ptCount val="2"/>
                <c:pt idx="0">
                  <c:v>23384</c:v>
                </c:pt>
                <c:pt idx="1">
                  <c:v>22947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9-435D-828F-178378B7F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46016"/>
        <c:axId val="114247552"/>
      </c:barChart>
      <c:catAx>
        <c:axId val="1142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247552"/>
        <c:crosses val="autoZero"/>
        <c:auto val="1"/>
        <c:lblAlgn val="ctr"/>
        <c:lblOffset val="100"/>
        <c:noMultiLvlLbl val="0"/>
      </c:catAx>
      <c:valAx>
        <c:axId val="1142475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2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2678845965505"/>
          <c:y val="0.8211815335127558"/>
          <c:w val="0.62866743411841564"/>
          <c:h val="0.15324079605953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32750555314038E-2"/>
          <c:y val="0"/>
          <c:w val="0.92914280033536711"/>
          <c:h val="0.806857987761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'ср размер'!$B$9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 размер'!$C$8:$E$8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'ср размер'!$C$9:$E$9</c:f>
              <c:numCache>
                <c:formatCode>#,##0</c:formatCode>
                <c:ptCount val="3"/>
                <c:pt idx="0">
                  <c:v>38394</c:v>
                </c:pt>
                <c:pt idx="1">
                  <c:v>44896</c:v>
                </c:pt>
                <c:pt idx="2">
                  <c:v>59797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2-4DFE-BDCC-A803C481E2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0603200"/>
        <c:axId val="1393709744"/>
      </c:barChart>
      <c:catAx>
        <c:axId val="13906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3709744"/>
        <c:crosses val="autoZero"/>
        <c:auto val="1"/>
        <c:lblAlgn val="ctr"/>
        <c:lblOffset val="100"/>
        <c:noMultiLvlLbl val="0"/>
      </c:catAx>
      <c:valAx>
        <c:axId val="1393709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90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'свбр (2)'!$E$11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(2)'!$F$11:$H$11</c:f>
              <c:numCache>
                <c:formatCode>#,##0</c:formatCode>
                <c:ptCount val="3"/>
                <c:pt idx="0">
                  <c:v>225489</c:v>
                </c:pt>
                <c:pt idx="1">
                  <c:v>251105</c:v>
                </c:pt>
                <c:pt idx="2">
                  <c:v>287513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A-4909-8CC0-2BE948A617E8}"/>
            </c:ext>
          </c:extLst>
        </c:ser>
        <c:ser>
          <c:idx val="1"/>
          <c:order val="1"/>
          <c:tx>
            <c:strRef>
              <c:f>'свбр (2)'!$E$12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(2)'!$F$12:$H$12</c:f>
            </c:numRef>
          </c:val>
          <c:extLst>
            <c:ext xmlns:c16="http://schemas.microsoft.com/office/drawing/2014/chart" uri="{C3380CC4-5D6E-409C-BE32-E72D297353CC}">
              <c16:uniqueId val="{00000001-28DA-4909-8CC0-2BE948A617E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(2)'!$E$13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229177602799649"/>
                  <c:y val="-4.074270419167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DA-4909-8CC0-2BE948A617E8}"/>
                </c:ext>
              </c:extLst>
            </c:dLbl>
            <c:dLbl>
              <c:idx val="1"/>
              <c:layout>
                <c:manualLayout>
                  <c:x val="-0.12873915439995826"/>
                  <c:y val="-3.414208260577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DA-4909-8CC0-2BE948A61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(2)'!$F$13:$H$13</c:f>
              <c:numCache>
                <c:formatCode>0.0</c:formatCode>
                <c:ptCount val="3"/>
                <c:pt idx="0" formatCode="General">
                  <c:v>123.6</c:v>
                </c:pt>
                <c:pt idx="1">
                  <c:v>197.9</c:v>
                </c:pt>
                <c:pt idx="2" formatCode="General">
                  <c:v>348.2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DA-4909-8CC0-2BE948A61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2432281547179E-2"/>
          <c:y val="0"/>
          <c:w val="0.92300979351799772"/>
          <c:h val="0.76170217618732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'свбр (3)'!$E$11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(3)'!$F$11:$H$11</c:f>
            </c:numRef>
          </c:val>
          <c:extLst>
            <c:ext xmlns:c16="http://schemas.microsoft.com/office/drawing/2014/chart" uri="{C3380CC4-5D6E-409C-BE32-E72D297353CC}">
              <c16:uniqueId val="{00000000-E7AE-40BA-BE93-81A25062E2D9}"/>
            </c:ext>
          </c:extLst>
        </c:ser>
        <c:ser>
          <c:idx val="1"/>
          <c:order val="1"/>
          <c:tx>
            <c:strRef>
              <c:f>'свбр (3)'!$E$12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(3)'!$F$12:$H$12</c:f>
              <c:numCache>
                <c:formatCode>#,##0</c:formatCode>
                <c:ptCount val="3"/>
                <c:pt idx="0">
                  <c:v>205659</c:v>
                </c:pt>
                <c:pt idx="1">
                  <c:v>241569</c:v>
                </c:pt>
                <c:pt idx="2">
                  <c:v>272957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0BA-BE93-81A25062E2D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(3)'!$E$13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AE-40BA-BE93-81A25062E2D9}"/>
                </c:ext>
              </c:extLst>
            </c:dLbl>
            <c:dLbl>
              <c:idx val="1"/>
              <c:layout>
                <c:manualLayout>
                  <c:x val="-3.05555555555556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E-40BA-BE93-81A25062E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(3)'!$F$13:$H$13</c:f>
            </c:numRef>
          </c:val>
          <c:smooth val="0"/>
          <c:extLst>
            <c:ext xmlns:c16="http://schemas.microsoft.com/office/drawing/2014/chart" uri="{C3380CC4-5D6E-409C-BE32-E72D297353CC}">
              <c16:uniqueId val="{00000004-E7AE-40BA-BE93-81A25062E2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91104641359979E-2"/>
          <c:y val="2.2892878752464291E-2"/>
          <c:w val="0.91259892447252011"/>
          <c:h val="0.7614435852771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ср.размер!$D$11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ср.размер!$E$10:$G$10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ср.размер!$E$11:$G$11</c:f>
              <c:numCache>
                <c:formatCode>#,##0</c:formatCode>
                <c:ptCount val="3"/>
                <c:pt idx="0">
                  <c:v>558108</c:v>
                </c:pt>
                <c:pt idx="1">
                  <c:v>810523</c:v>
                </c:pt>
                <c:pt idx="2">
                  <c:v>1244813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4-473D-B34D-115E61F9F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522725280"/>
        <c:axId val="1667284800"/>
      </c:barChart>
      <c:catAx>
        <c:axId val="15227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7284800"/>
        <c:crosses val="autoZero"/>
        <c:auto val="1"/>
        <c:lblAlgn val="ctr"/>
        <c:lblOffset val="100"/>
        <c:noMultiLvlLbl val="0"/>
      </c:catAx>
      <c:valAx>
        <c:axId val="1667284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227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жұмыс беруші 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0.62</c:v>
                </c:pt>
                <c:pt idx="1">
                  <c:v>0.312</c:v>
                </c:pt>
                <c:pt idx="2">
                  <c:v>5.8000000000000003E-2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1-45EF-8FA6-02228F6C31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жұмыс беруші 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0.69</c:v>
                </c:pt>
                <c:pt idx="1">
                  <c:v>0.254</c:v>
                </c:pt>
                <c:pt idx="2">
                  <c:v>4.8000000000000001E-2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1-45EF-8FA6-02228F6C3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16070287"/>
        <c:axId val="1181676639"/>
      </c:barChart>
      <c:catAx>
        <c:axId val="1216070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1676639"/>
        <c:crosses val="autoZero"/>
        <c:auto val="1"/>
        <c:lblAlgn val="ctr"/>
        <c:lblOffset val="100"/>
        <c:noMultiLvlLbl val="0"/>
      </c:catAx>
      <c:valAx>
        <c:axId val="11816766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1607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50957051443263"/>
          <c:y val="6.5453273203700521E-2"/>
          <c:w val="0.53758837007852012"/>
          <c:h val="0.8905423123523809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'Частота СО, 2023'!$C$2:$N$2</c:f>
              <c:strCache>
                <c:ptCount val="12"/>
                <c:pt idx="0">
                  <c:v>1 мес</c:v>
                </c:pt>
                <c:pt idx="1">
                  <c:v>2 мес</c:v>
                </c:pt>
                <c:pt idx="2">
                  <c:v>3 мес</c:v>
                </c:pt>
                <c:pt idx="3">
                  <c:v>4 мес</c:v>
                </c:pt>
                <c:pt idx="4">
                  <c:v>5 мес</c:v>
                </c:pt>
                <c:pt idx="5">
                  <c:v>6 мес</c:v>
                </c:pt>
                <c:pt idx="6">
                  <c:v>7 мес</c:v>
                </c:pt>
                <c:pt idx="7">
                  <c:v>8 мес</c:v>
                </c:pt>
                <c:pt idx="8">
                  <c:v>9 мес</c:v>
                </c:pt>
                <c:pt idx="9">
                  <c:v>10 мес</c:v>
                </c:pt>
                <c:pt idx="10">
                  <c:v>11 мес</c:v>
                </c:pt>
                <c:pt idx="11">
                  <c:v>12 мес</c:v>
                </c:pt>
              </c:strCache>
            </c:strRef>
          </c:cat>
          <c:val>
            <c:numRef>
              <c:f>'Частота СО, 2023'!$C$3:$N$3</c:f>
            </c:numRef>
          </c:val>
          <c:extLst>
            <c:ext xmlns:c16="http://schemas.microsoft.com/office/drawing/2014/chart" uri="{C3380CC4-5D6E-409C-BE32-E72D297353CC}">
              <c16:uniqueId val="{00000000-7636-4DA9-97E9-ECC9275FDF0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rgbClr val="CC0000">
                  <a:alpha val="63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36-4DA9-97E9-ECC9275FDF0E}"/>
              </c:ext>
            </c:extLst>
          </c:dPt>
          <c:dPt>
            <c:idx val="1"/>
            <c:bubble3D val="0"/>
            <c:spPr>
              <a:solidFill>
                <a:srgbClr val="7F6000">
                  <a:alpha val="83137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636-4DA9-97E9-ECC9275FDF0E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636-4DA9-97E9-ECC9275FDF0E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636-4DA9-97E9-ECC9275FDF0E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636-4DA9-97E9-ECC9275FDF0E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636-4DA9-97E9-ECC9275FDF0E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636-4DA9-97E9-ECC9275FDF0E}"/>
              </c:ext>
            </c:extLst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636-4DA9-97E9-ECC9275FDF0E}"/>
              </c:ext>
            </c:extLst>
          </c:dPt>
          <c:dPt>
            <c:idx val="8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636-4DA9-97E9-ECC9275FDF0E}"/>
              </c:ext>
            </c:extLst>
          </c:dPt>
          <c:dPt>
            <c:idx val="9"/>
            <c:bubble3D val="0"/>
            <c:spPr>
              <a:solidFill>
                <a:schemeClr val="accent1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636-4DA9-97E9-ECC9275FDF0E}"/>
              </c:ext>
            </c:extLst>
          </c:dPt>
          <c:dPt>
            <c:idx val="10"/>
            <c:bubble3D val="0"/>
            <c:spPr>
              <a:solidFill>
                <a:srgbClr val="CC0000">
                  <a:alpha val="3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7636-4DA9-97E9-ECC9275FDF0E}"/>
              </c:ext>
            </c:extLst>
          </c:dPt>
          <c:dPt>
            <c:idx val="11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636-4DA9-97E9-ECC9275FDF0E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36-4DA9-97E9-ECC9275FDF0E}"/>
                </c:ext>
              </c:extLst>
            </c:dLbl>
            <c:dLbl>
              <c:idx val="1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636-4DA9-97E9-ECC9275FDF0E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36-4DA9-97E9-ECC9275FDF0E}"/>
                </c:ext>
              </c:extLst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36-4DA9-97E9-ECC9275FDF0E}"/>
                </c:ext>
              </c:extLst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36-4DA9-97E9-ECC9275FDF0E}"/>
                </c:ext>
              </c:extLst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36-4DA9-97E9-ECC9275FDF0E}"/>
                </c:ext>
              </c:extLst>
            </c:dLbl>
            <c:dLbl>
              <c:idx val="6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36-4DA9-97E9-ECC9275FDF0E}"/>
                </c:ext>
              </c:extLst>
            </c:dLbl>
            <c:dLbl>
              <c:idx val="7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36-4DA9-97E9-ECC9275FDF0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636-4DA9-97E9-ECC9275FDF0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636-4DA9-97E9-ECC9275FDF0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7636-4DA9-97E9-ECC9275FDF0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7636-4DA9-97E9-ECC9275FDF0E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</c:ext>
            </c:extLst>
          </c:dLbls>
          <c:cat>
            <c:strRef>
              <c:f>'Частота СО, 2023'!$C$2:$N$2</c:f>
              <c:strCache>
                <c:ptCount val="12"/>
                <c:pt idx="0">
                  <c:v>1 мес</c:v>
                </c:pt>
                <c:pt idx="1">
                  <c:v>2 мес</c:v>
                </c:pt>
                <c:pt idx="2">
                  <c:v>3 мес</c:v>
                </c:pt>
                <c:pt idx="3">
                  <c:v>4 мес</c:v>
                </c:pt>
                <c:pt idx="4">
                  <c:v>5 мес</c:v>
                </c:pt>
                <c:pt idx="5">
                  <c:v>6 мес</c:v>
                </c:pt>
                <c:pt idx="6">
                  <c:v>7 мес</c:v>
                </c:pt>
                <c:pt idx="7">
                  <c:v>8 мес</c:v>
                </c:pt>
                <c:pt idx="8">
                  <c:v>9 мес</c:v>
                </c:pt>
                <c:pt idx="9">
                  <c:v>10 мес</c:v>
                </c:pt>
                <c:pt idx="10">
                  <c:v>11 мес</c:v>
                </c:pt>
                <c:pt idx="11">
                  <c:v>12 мес</c:v>
                </c:pt>
              </c:strCache>
            </c:strRef>
          </c:cat>
          <c:val>
            <c:numRef>
              <c:f>'Частота СО, 2023'!$C$4:$N$4</c:f>
              <c:numCache>
                <c:formatCode>0.0%</c:formatCode>
                <c:ptCount val="12"/>
                <c:pt idx="0">
                  <c:v>4.2178468613397142E-2</c:v>
                </c:pt>
                <c:pt idx="1">
                  <c:v>3.7107990458056982E-2</c:v>
                </c:pt>
                <c:pt idx="2">
                  <c:v>3.7887084112439053E-2</c:v>
                </c:pt>
                <c:pt idx="3">
                  <c:v>3.665619720362992E-2</c:v>
                </c:pt>
                <c:pt idx="4">
                  <c:v>3.4117411527198722E-2</c:v>
                </c:pt>
                <c:pt idx="5">
                  <c:v>3.8029382340283267E-2</c:v>
                </c:pt>
                <c:pt idx="6">
                  <c:v>3.4410838290006684E-2</c:v>
                </c:pt>
                <c:pt idx="7">
                  <c:v>3.4653454597094076E-2</c:v>
                </c:pt>
                <c:pt idx="8">
                  <c:v>3.7947303911811579E-2</c:v>
                </c:pt>
                <c:pt idx="9">
                  <c:v>5.0431331550962383E-2</c:v>
                </c:pt>
                <c:pt idx="10">
                  <c:v>0.12450009242870649</c:v>
                </c:pt>
                <c:pt idx="11">
                  <c:v>0.49208044496641368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636-4DA9-97E9-ECC9275FD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7421940877182E-2"/>
          <c:y val="6.8287769319972116E-2"/>
          <c:w val="0.81128747418490554"/>
          <c:h val="0.5355002303143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алушылар саны (мың адам)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E-444C-98A0-2B013DCB9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Лист1!$B$2:$B$17</c:f>
              <c:numCache>
                <c:formatCode>0</c:formatCode>
                <c:ptCount val="3"/>
                <c:pt idx="0">
                  <c:v>662.76099999999997</c:v>
                </c:pt>
                <c:pt idx="1">
                  <c:v>642.6</c:v>
                </c:pt>
                <c:pt idx="2">
                  <c:v>575.70000000000005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6-4998-8826-42BCCA4C2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жаңа тағайындаулар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Лист1!$C$2:$C$17</c:f>
              <c:numCache>
                <c:formatCode>0.0</c:formatCode>
                <c:ptCount val="3"/>
                <c:pt idx="0">
                  <c:v>385.34500000000003</c:v>
                </c:pt>
                <c:pt idx="1">
                  <c:v>323.3</c:v>
                </c:pt>
                <c:pt idx="2">
                  <c:v>312.7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748873136"/>
        <c:axId val="9954874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төлемдер сомасы (млрд.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478078453190481E-2"/>
                  <c:y val="-5.543260567636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6-43B7-A977-747E15ACEBBD}"/>
                </c:ext>
              </c:extLst>
            </c:dLbl>
            <c:dLbl>
              <c:idx val="1"/>
              <c:layout>
                <c:manualLayout>
                  <c:x val="-7.8534062021652196E-2"/>
                  <c:y val="-6.0127385759246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66-4998-8826-42BCCA4C2758}"/>
                </c:ext>
              </c:extLst>
            </c:dLbl>
            <c:dLbl>
              <c:idx val="2"/>
              <c:layout>
                <c:manualLayout>
                  <c:x val="-9.1177791700241345E-2"/>
                  <c:y val="-5.1866164424831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66-4998-8826-42BCCA4C2758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Лист1!$D$2:$D$17</c:f>
              <c:numCache>
                <c:formatCode>0.0</c:formatCode>
                <c:ptCount val="3"/>
                <c:pt idx="0">
                  <c:v>154.45359469100001</c:v>
                </c:pt>
                <c:pt idx="1">
                  <c:v>171.9</c:v>
                </c:pt>
                <c:pt idx="2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02447"/>
        <c:axId val="726488319"/>
      </c:lineChart>
      <c:catAx>
        <c:axId val="748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95487488"/>
        <c:crosses val="autoZero"/>
        <c:auto val="1"/>
        <c:lblAlgn val="ctr"/>
        <c:lblOffset val="100"/>
        <c:noMultiLvlLbl val="0"/>
      </c:catAx>
      <c:valAx>
        <c:axId val="9954874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73136"/>
        <c:crosses val="autoZero"/>
        <c:crossBetween val="between"/>
      </c:valAx>
      <c:valAx>
        <c:axId val="726488319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02447"/>
        <c:crosses val="max"/>
        <c:crossBetween val="between"/>
      </c:valAx>
      <c:catAx>
        <c:axId val="59450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6488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49131413670904E-3"/>
          <c:y val="0.74940225797721227"/>
          <c:w val="0.98116991394536113"/>
          <c:h val="0.2164538573628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1695851853221"/>
          <c:y val="5.2641817449437418E-2"/>
          <c:w val="0.78900380716523277"/>
          <c:h val="0.800305047726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'СВур работод '!$C$36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88B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'СВур работод '!$B$37:$B$40</c:f>
              <c:strCache>
                <c:ptCount val="4"/>
                <c:pt idx="0">
                  <c:v>1 жұмыс беруші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'СВур работод '!$C$37:$C$40</c:f>
              <c:numCache>
                <c:formatCode>0.0%</c:formatCode>
                <c:ptCount val="4"/>
                <c:pt idx="0">
                  <c:v>0.48075520933266813</c:v>
                </c:pt>
                <c:pt idx="1">
                  <c:v>0.35757319927856018</c:v>
                </c:pt>
                <c:pt idx="2">
                  <c:v>0.11761451577829797</c:v>
                </c:pt>
                <c:pt idx="3">
                  <c:v>4.4057075610473666E-2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B-4402-B1F6-B8E0EAFDC640}"/>
            </c:ext>
          </c:extLst>
        </c:ser>
        <c:ser>
          <c:idx val="1"/>
          <c:order val="1"/>
          <c:tx>
            <c:strRef>
              <c:f>'СВур работод '!$D$36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'!$B$37:$B$40</c:f>
              <c:strCache>
                <c:ptCount val="4"/>
                <c:pt idx="0">
                  <c:v>1 жұмыс беруші</c:v>
                </c:pt>
                <c:pt idx="1">
                  <c:v>2 жұмыс беруші</c:v>
                </c:pt>
                <c:pt idx="2">
                  <c:v>3 жұмыс беруші</c:v>
                </c:pt>
                <c:pt idx="3">
                  <c:v>4 және одан да көп жұмыс беруші</c:v>
                </c:pt>
              </c:strCache>
            </c:strRef>
          </c:cat>
          <c:val>
            <c:numRef>
              <c:f>'СВур работод '!$D$37:$D$40</c:f>
              <c:numCache>
                <c:formatCode>0.0%</c:formatCode>
                <c:ptCount val="4"/>
                <c:pt idx="0">
                  <c:v>0.54813385052244801</c:v>
                </c:pt>
                <c:pt idx="1">
                  <c:v>0.30518797597174019</c:v>
                </c:pt>
                <c:pt idx="2">
                  <c:v>0.10707237554363629</c:v>
                </c:pt>
                <c:pt idx="3">
                  <c:v>3.9605797962175907E-2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B-4402-B1F6-B8E0EAFDC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10624"/>
        <c:axId val="127212160"/>
      </c:barChart>
      <c:catAx>
        <c:axId val="12721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212160"/>
        <c:crosses val="autoZero"/>
        <c:auto val="1"/>
        <c:lblAlgn val="ctr"/>
        <c:lblOffset val="100"/>
        <c:noMultiLvlLbl val="0"/>
      </c:catAx>
      <c:valAx>
        <c:axId val="12721216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72106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267675134221054"/>
          <c:y val="0.89670537955077656"/>
          <c:w val="0.64622810230116579"/>
          <c:h val="7.0028485245314465E-2"/>
        </c:manualLayout>
      </c:layout>
      <c:overlay val="0"/>
      <c:txPr>
        <a:bodyPr/>
        <a:lstStyle/>
        <a:p>
          <a:pPr>
            <a:defRPr sz="800" b="0" i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7784475582208E-2"/>
          <c:y val="5.5290060564656171E-2"/>
          <c:w val="0.84896361650117491"/>
          <c:h val="0.710578288582846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'СВур очередность'!$B$15</c:f>
              <c:strCache>
                <c:ptCount val="1"/>
                <c:pt idx="0">
                  <c:v>1 балаға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очередность'!$U$15:$W$15</c:f>
              <c:numCache>
                <c:formatCode>0.0%</c:formatCode>
                <c:ptCount val="2"/>
                <c:pt idx="0">
                  <c:v>0.25027153362815607</c:v>
                </c:pt>
                <c:pt idx="1">
                  <c:v>0.24170437471230427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105-AEB0-813C81AAC781}"/>
            </c:ext>
          </c:extLst>
        </c:ser>
        <c:ser>
          <c:idx val="2"/>
          <c:order val="1"/>
          <c:tx>
            <c:strRef>
              <c:f>'СВур очередность'!$B$16</c:f>
              <c:strCache>
                <c:ptCount val="1"/>
                <c:pt idx="0">
                  <c:v>2 балаға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очередность'!$U$16:$W$16</c:f>
              <c:numCache>
                <c:formatCode>0.0%</c:formatCode>
                <c:ptCount val="2"/>
                <c:pt idx="0">
                  <c:v>0.24153110732814023</c:v>
                </c:pt>
                <c:pt idx="1">
                  <c:v>0.24388782254492397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5-4105-AEB0-813C81AAC781}"/>
            </c:ext>
          </c:extLst>
        </c:ser>
        <c:ser>
          <c:idx val="3"/>
          <c:order val="2"/>
          <c:tx>
            <c:strRef>
              <c:f>'СВур очередность'!$B$17</c:f>
              <c:strCache>
                <c:ptCount val="1"/>
                <c:pt idx="0">
                  <c:v>3 балаға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очередность'!$U$17:$W$17</c:f>
              <c:numCache>
                <c:formatCode>0.0%</c:formatCode>
                <c:ptCount val="2"/>
                <c:pt idx="0">
                  <c:v>0.22388842379786073</c:v>
                </c:pt>
                <c:pt idx="1">
                  <c:v>0.21924803932637943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5-4105-AEB0-813C81AAC781}"/>
            </c:ext>
          </c:extLst>
        </c:ser>
        <c:ser>
          <c:idx val="4"/>
          <c:order val="3"/>
          <c:tx>
            <c:strRef>
              <c:f>'СВур очередность'!$B$18</c:f>
              <c:strCache>
                <c:ptCount val="1"/>
                <c:pt idx="0">
                  <c:v>4 және одан да көп балаға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очередность'!$U$18:$W$18</c:f>
              <c:numCache>
                <c:formatCode>0.0%</c:formatCode>
                <c:ptCount val="2"/>
                <c:pt idx="0">
                  <c:v>0.28430893524584294</c:v>
                </c:pt>
                <c:pt idx="1">
                  <c:v>0.29515976341639238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65-4105-AEB0-813C81AAC7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810048"/>
        <c:axId val="109811584"/>
      </c:barChart>
      <c:catAx>
        <c:axId val="1098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811584"/>
        <c:crosses val="autoZero"/>
        <c:auto val="1"/>
        <c:lblAlgn val="ctr"/>
        <c:lblOffset val="100"/>
        <c:noMultiLvlLbl val="0"/>
      </c:catAx>
      <c:valAx>
        <c:axId val="109811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98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92905115022005E-2"/>
          <c:y val="0.838885035833416"/>
          <c:w val="0.84685911048859708"/>
          <c:h val="0.139615346372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99508852481527E-2"/>
          <c:y val="6.32365932405725E-2"/>
          <c:w val="0.94078423377045051"/>
          <c:h val="0.835259960904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Лист1!$B$2:$B$16</c:f>
              <c:numCache>
                <c:formatCode>#,##0</c:formatCode>
                <c:ptCount val="3"/>
                <c:pt idx="0">
                  <c:v>34356.080000000002</c:v>
                </c:pt>
                <c:pt idx="1">
                  <c:v>45997</c:v>
                </c:pt>
                <c:pt idx="2">
                  <c:v>68957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3-4E04-B0DD-A072734BA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48890336"/>
        <c:axId val="1171503728"/>
      </c:barChart>
      <c:catAx>
        <c:axId val="7488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1503728"/>
        <c:crosses val="autoZero"/>
        <c:auto val="1"/>
        <c:lblAlgn val="ctr"/>
        <c:lblOffset val="100"/>
        <c:noMultiLvlLbl val="0"/>
      </c:catAx>
      <c:valAx>
        <c:axId val="117150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88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балаға</c:v>
                </c:pt>
                <c:pt idx="1">
                  <c:v>2 балаға</c:v>
                </c:pt>
                <c:pt idx="2">
                  <c:v>3 балаға</c:v>
                </c:pt>
                <c:pt idx="3">
                  <c:v>4 және одан да көп бала үшін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68114</c:v>
                </c:pt>
                <c:pt idx="1">
                  <c:v>65136</c:v>
                </c:pt>
                <c:pt idx="2">
                  <c:v>72398</c:v>
                </c:pt>
                <c:pt idx="3">
                  <c:v>70243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4-4236-8956-310D0457AE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51485088"/>
        <c:axId val="75430816"/>
      </c:barChart>
      <c:catAx>
        <c:axId val="2514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430816"/>
        <c:crosses val="autoZero"/>
        <c:auto val="1"/>
        <c:lblAlgn val="ctr"/>
        <c:lblOffset val="100"/>
        <c:noMultiLvlLbl val="0"/>
      </c:catAx>
      <c:valAx>
        <c:axId val="7543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4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7614070430008E-2"/>
          <c:y val="7.0089777127553363E-2"/>
          <c:w val="0.93764360684933523"/>
          <c:h val="0.57922703568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асыраушысынан айырылу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3-4676-8F19-D94D976EED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еңбекке қабілеттілігінен айырылу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3-4676-8F19-D94D976EED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жұмысынан айырылу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0.16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3-4676-8F19-D94D976EED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жүктілік және босану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0%</c:formatCode>
                <c:ptCount val="2"/>
                <c:pt idx="0">
                  <c:v>0.35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3-4676-8F19-D94D976EED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бала күтімі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Лист1!$F$2:$F$3</c:f>
              <c:numCache>
                <c:formatCode>0%</c:formatCode>
                <c:ptCount val="2"/>
                <c:pt idx="0">
                  <c:v>0.45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3-4676-8F19-D94D976EE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3809071"/>
        <c:axId val="732924879"/>
      </c:barChart>
      <c:catAx>
        <c:axId val="82380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924879"/>
        <c:crosses val="autoZero"/>
        <c:auto val="1"/>
        <c:lblAlgn val="ctr"/>
        <c:lblOffset val="100"/>
        <c:noMultiLvlLbl val="0"/>
      </c:catAx>
      <c:valAx>
        <c:axId val="7329248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380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98374280445138E-2"/>
          <c:y val="0.77042060890305741"/>
          <c:w val="0.97329314044640391"/>
          <c:h val="0.210463997334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88451399200548E-2"/>
          <c:y val="8.459466720546735E-2"/>
          <c:w val="0.94482309720159896"/>
          <c:h val="0.6902169930925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Лист1!$D$9</c:f>
              <c:strCache>
                <c:ptCount val="1"/>
                <c:pt idx="0">
                  <c:v>дәстүрлі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Лист1!$E$9:$F$9</c:f>
              <c:numCache>
                <c:formatCode>0.0%</c:formatCode>
                <c:ptCount val="2"/>
                <c:pt idx="0">
                  <c:v>0.48599999999999999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6F4-A564-9FDECEF5430E}"/>
            </c:ext>
          </c:extLst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электрондық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Лист1!$E$10:$F$10</c:f>
              <c:numCache>
                <c:formatCode>0.0%</c:formatCode>
                <c:ptCount val="2"/>
                <c:pt idx="0">
                  <c:v>0.48899999999999999</c:v>
                </c:pt>
                <c:pt idx="1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4-46F4-A564-9FDECEF5430E}"/>
            </c:ext>
          </c:extLst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композиттік</c:v>
                </c:pt>
              </c:strCache>
            </c:strRef>
          </c:tx>
          <c:spPr>
            <a:solidFill>
              <a:srgbClr val="0D5369"/>
            </a:solidFill>
            <a:ln>
              <a:solidFill>
                <a:srgbClr val="0D536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Лист1!$E$11:$F$11</c:f>
              <c:numCache>
                <c:formatCode>0.0%</c:formatCode>
                <c:ptCount val="2"/>
                <c:pt idx="0">
                  <c:v>2.5000000000000001E-2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4-46F4-A564-9FDECEF54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7088"/>
        <c:axId val="1968061008"/>
      </c:barChart>
      <c:catAx>
        <c:axId val="196830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68061008"/>
        <c:crosses val="autoZero"/>
        <c:auto val="1"/>
        <c:lblAlgn val="ctr"/>
        <c:lblOffset val="100"/>
        <c:noMultiLvlLbl val="0"/>
      </c:catAx>
      <c:valAx>
        <c:axId val="1968061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683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5689477266979"/>
          <c:y val="0.87057282357460219"/>
          <c:w val="0.53508601297111424"/>
          <c:h val="8.994966506284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Жамбыл обл.</c:v>
                </c:pt>
                <c:pt idx="1">
                  <c:v>Қостанай  обл.</c:v>
                </c:pt>
                <c:pt idx="2">
                  <c:v>Қызылорда обл.</c:v>
                </c:pt>
                <c:pt idx="3">
                  <c:v>Павлодар обл.</c:v>
                </c:pt>
                <c:pt idx="4">
                  <c:v>Маңғыстау обл.</c:v>
                </c:pt>
                <c:pt idx="5">
                  <c:v>ШҚО обл.</c:v>
                </c:pt>
                <c:pt idx="6">
                  <c:v>Алматы қ.</c:v>
                </c:pt>
                <c:pt idx="7">
                  <c:v>СҚО </c:v>
                </c:pt>
                <c:pt idx="8">
                  <c:v>Ақмола обл.</c:v>
                </c:pt>
                <c:pt idx="9">
                  <c:v>БҚО</c:v>
                </c:pt>
                <c:pt idx="10">
                  <c:v>Шымкент қ.</c:v>
                </c:pt>
                <c:pt idx="11">
                  <c:v>Қарағанды обл.</c:v>
                </c:pt>
                <c:pt idx="12">
                  <c:v>Атырау обл.</c:v>
                </c:pt>
                <c:pt idx="13">
                  <c:v>Астана қ.</c:v>
                </c:pt>
                <c:pt idx="14">
                  <c:v>Жетiсу обл.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61</c:v>
                </c:pt>
                <c:pt idx="1">
                  <c:v>59</c:v>
                </c:pt>
                <c:pt idx="2">
                  <c:v>57</c:v>
                </c:pt>
                <c:pt idx="3">
                  <c:v>29</c:v>
                </c:pt>
                <c:pt idx="4">
                  <c:v>26</c:v>
                </c:pt>
                <c:pt idx="5">
                  <c:v>22</c:v>
                </c:pt>
                <c:pt idx="6">
                  <c:v>19</c:v>
                </c:pt>
                <c:pt idx="7">
                  <c:v>13</c:v>
                </c:pt>
                <c:pt idx="8">
                  <c:v>12</c:v>
                </c:pt>
                <c:pt idx="9">
                  <c:v>21</c:v>
                </c:pt>
                <c:pt idx="10">
                  <c:v>12</c:v>
                </c:pt>
                <c:pt idx="11">
                  <c:v>11</c:v>
                </c:pt>
                <c:pt idx="12">
                  <c:v>14</c:v>
                </c:pt>
                <c:pt idx="13">
                  <c:v>9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1-40D1-B1EE-86F5626E10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628778575"/>
        <c:axId val="620118671"/>
      </c:barChart>
      <c:catAx>
        <c:axId val="62877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0118671"/>
        <c:crosses val="autoZero"/>
        <c:auto val="1"/>
        <c:lblAlgn val="ctr"/>
        <c:lblOffset val="100"/>
        <c:noMultiLvlLbl val="0"/>
      </c:catAx>
      <c:valAx>
        <c:axId val="620118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77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056371906615"/>
          <c:y val="0.11565604659129838"/>
          <c:w val="0.59914435811956901"/>
          <c:h val="0.803958672424414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C-4902-88F7-CBC0698E17F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C-4902-88F7-CBC0698E17F7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C-4902-88F7-CBC0698E17F7}"/>
              </c:ext>
            </c:extLst>
          </c:dPt>
          <c:dPt>
            <c:idx val="3"/>
            <c:bubble3D val="0"/>
            <c:spPr>
              <a:solidFill>
                <a:srgbClr val="FFC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C-4902-88F7-CBC0698E17F7}"/>
              </c:ext>
            </c:extLst>
          </c:dPt>
          <c:dPt>
            <c:idx val="4"/>
            <c:bubble3D val="0"/>
            <c:spPr>
              <a:solidFill>
                <a:srgbClr val="F9D9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C-4902-88F7-CBC0698E17F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C-4902-88F7-CBC0698E17F7}"/>
              </c:ext>
            </c:extLst>
          </c:dPt>
          <c:dPt>
            <c:idx val="6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1C-4902-88F7-CBC0698E17F7}"/>
              </c:ext>
            </c:extLst>
          </c:dPt>
          <c:dLbls>
            <c:dLbl>
              <c:idx val="0"/>
              <c:layout>
                <c:manualLayout>
                  <c:x val="0.20381475497926421"/>
                  <c:y val="-0.15673631542344296"/>
                </c:manualLayout>
              </c:layout>
              <c:tx>
                <c:rich>
                  <a:bodyPr/>
                  <a:lstStyle/>
                  <a:p>
                    <a:fld id="{33C42513-13CC-4758-801C-C576F609176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AD48FC35-8575-471B-9778-98813975ACB9}" type="VALUE">
                      <a:rPr lang="ru-RU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8617920529883"/>
                      <c:h val="0.18267794103160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1C-4902-88F7-CBC0698E17F7}"/>
                </c:ext>
              </c:extLst>
            </c:dLbl>
            <c:dLbl>
              <c:idx val="1"/>
              <c:layout>
                <c:manualLayout>
                  <c:x val="0.16020530357234136"/>
                  <c:y val="8.2018632966030375E-2"/>
                </c:manualLayout>
              </c:layout>
              <c:tx>
                <c:rich>
                  <a:bodyPr/>
                  <a:lstStyle/>
                  <a:p>
                    <a:fld id="{E133B5D0-0553-45EC-8C37-3EA38812BA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AA2B8658-06CF-45E9-8888-515B81EC5C6B}" type="VALUE">
                      <a:rPr lang="ru-RU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1C-4902-88F7-CBC0698E17F7}"/>
                </c:ext>
              </c:extLst>
            </c:dLbl>
            <c:dLbl>
              <c:idx val="2"/>
              <c:layout>
                <c:manualLayout>
                  <c:x val="0.14850877197338477"/>
                  <c:y val="0.21022860350806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5B67C57-1172-4EA7-B6FD-DACED7E0A4C5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 sz="8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BA2EF7E-7A53-4ABC-9BF3-F4B84AB89515}" type="VALUE">
                      <a:rPr lang="ru-RU" b="1" baseline="0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2181345881771"/>
                      <c:h val="0.139871233189217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1C-4902-88F7-CBC0698E17F7}"/>
                </c:ext>
              </c:extLst>
            </c:dLbl>
            <c:dLbl>
              <c:idx val="3"/>
              <c:layout>
                <c:manualLayout>
                  <c:x val="-0.21370279126978964"/>
                  <c:y val="0.17192938730427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A52EF-FCF0-4245-B6B7-E4AAAF8845AF}" type="CATEGORYNAME">
                      <a:rPr lang="ru-RU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8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31666995-9958-468E-8485-5888311F1007}" type="VALUE">
                      <a:rPr lang="ru-RU" b="1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3053155243741"/>
                      <c:h val="0.16592741370792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1C-4902-88F7-CBC0698E17F7}"/>
                </c:ext>
              </c:extLst>
            </c:dLbl>
            <c:dLbl>
              <c:idx val="4"/>
              <c:layout>
                <c:manualLayout>
                  <c:x val="-0.2112555852737775"/>
                  <c:y val="6.35906452370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23EA71F-E53F-435A-B269-086119C5E736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A5C7560-582B-4024-9E6D-589275DC3EF6}" type="VALUE">
                      <a:rPr lang="ru-RU" b="1" baseline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8811108868162"/>
                      <c:h val="0.249465515139338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1C-4902-88F7-CBC0698E17F7}"/>
                </c:ext>
              </c:extLst>
            </c:dLbl>
            <c:dLbl>
              <c:idx val="5"/>
              <c:layout>
                <c:manualLayout>
                  <c:x val="-0.20330332978286877"/>
                  <c:y val="-0.118200007442445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F60FF62-AB17-4AA7-B3A6-C9773E580452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1C135D5-3EE3-4F22-B3DC-9AB0E5FE0337}" type="VALUE">
                      <a:rPr lang="ru-RU" b="1" baseline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1614148379413"/>
                      <c:h val="0.150181670721158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51C-4902-88F7-CBC0698E17F7}"/>
                </c:ext>
              </c:extLst>
            </c:dLbl>
            <c:dLbl>
              <c:idx val="6"/>
              <c:layout>
                <c:manualLayout>
                  <c:x val="-6.1559742231257909E-2"/>
                  <c:y val="-0.16371635255688702"/>
                </c:manualLayout>
              </c:layout>
              <c:tx>
                <c:rich>
                  <a:bodyPr/>
                  <a:lstStyle/>
                  <a:p>
                    <a:fld id="{E08F1D1F-8C6E-4820-A6C1-C1953E87FDE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E241735B-2412-4D8B-834C-EECF3A64D768}" type="VALUE">
                      <a:rPr lang="ru-RU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51C-4902-88F7-CBC0698E17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жүктілігі және босану бойынша</c:v>
                </c:pt>
                <c:pt idx="1">
                  <c:v>жұмысынан айырылу бойынша</c:v>
                </c:pt>
                <c:pt idx="2">
                  <c:v>бала күтімі бойынша</c:v>
                </c:pt>
                <c:pt idx="3">
                  <c:v>әлеуметтік аударымдар</c:v>
                </c:pt>
                <c:pt idx="4">
                  <c:v>еңбекке қабілеттілігінен айырылу бойынша</c:v>
                </c:pt>
                <c:pt idx="5">
                  <c:v>асыраушысынан айырылуы бойынша</c:v>
                </c:pt>
                <c:pt idx="6">
                  <c:v>басқалары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7"/>
                <c:pt idx="0">
                  <c:v>0.23300000000000001</c:v>
                </c:pt>
                <c:pt idx="1">
                  <c:v>9.9000000000000005E-2</c:v>
                </c:pt>
                <c:pt idx="2">
                  <c:v>7.0000000000000007E-2</c:v>
                </c:pt>
                <c:pt idx="3">
                  <c:v>0.44</c:v>
                </c:pt>
                <c:pt idx="4">
                  <c:v>1.2E-2</c:v>
                </c:pt>
                <c:pt idx="5">
                  <c:v>8.9999999999999993E-3</c:v>
                </c:pt>
                <c:pt idx="6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1C-4902-88F7-CBC0698E1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6177967495061"/>
          <c:y val="0.10027098735171967"/>
          <c:w val="0.4653193279016245"/>
          <c:h val="0.707491397639226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B-4EB4-8F86-2B5DC90DC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C-4D9C-A59E-36CE19825C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B-4EB4-8F86-2B5DC90DC5F8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C-4D9C-A59E-36CE19825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AC-4D9C-A59E-36CE19825C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B-4EB4-8F86-2B5DC90DC5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B-4EB4-8F86-2B5DC90DC5F8}"/>
              </c:ext>
            </c:extLst>
          </c:dPt>
          <c:dPt>
            <c:idx val="7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B-4EB4-8F86-2B5DC90DC5F8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BAC-4D9C-A59E-36CE19825C2D}"/>
                </c:ext>
              </c:extLst>
            </c:dLbl>
            <c:dLbl>
              <c:idx val="3"/>
              <c:layout>
                <c:manualLayout>
                  <c:x val="-1.6065457605349987E-2"/>
                  <c:y val="-7.0068604704196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C-4D9C-A59E-36CE19825C2D}"/>
                </c:ext>
              </c:extLst>
            </c:dLbl>
            <c:dLbl>
              <c:idx val="4"/>
              <c:layout>
                <c:manualLayout>
                  <c:x val="2.8122854801922097E-2"/>
                  <c:y val="2.802744188167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C-4D9C-A59E-36CE19825C2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4CB-4EB4-8F86-2B5DC90D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шешімдер МӘСҚ пайдасына шығарылды</c:v>
                </c:pt>
                <c:pt idx="1">
                  <c:v>шешімдер МӘСҚ-ның пайдасына шығарылмады</c:v>
                </c:pt>
                <c:pt idx="2">
                  <c:v>медиативтік келісімдер жасалды</c:v>
                </c:pt>
                <c:pt idx="3">
                  <c:v>бітімгершілік келісім жасалды</c:v>
                </c:pt>
                <c:pt idx="4">
                  <c:v>артық төлем сомаларын өтеуге байланысты іс бойынша іс жүргізу тоқтатылды</c:v>
                </c:pt>
                <c:pt idx="5">
                  <c:v>артық төлем сомаларын өтеуге байланысты сот қараусыз қалдырды</c:v>
                </c:pt>
                <c:pt idx="6">
                  <c:v>артық төлем сомаларын толық өтеуге байланысты қайтарылды</c:v>
                </c:pt>
                <c:pt idx="7">
                  <c:v>қарауда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118</c:v>
                </c:pt>
                <c:pt idx="1">
                  <c:v>1</c:v>
                </c:pt>
                <c:pt idx="2">
                  <c:v>100</c:v>
                </c:pt>
                <c:pt idx="3">
                  <c:v>2</c:v>
                </c:pt>
                <c:pt idx="4">
                  <c:v>3</c:v>
                </c:pt>
                <c:pt idx="5">
                  <c:v>15</c:v>
                </c:pt>
                <c:pt idx="6">
                  <c:v>4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D9C-A59E-36CE19825C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41230614790699"/>
          <c:y val="5.1866951305813966E-2"/>
          <c:w val="0.35749555275065137"/>
          <c:h val="0.88225237644753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Лист1!$E$8</c:f>
              <c:strCache>
                <c:ptCount val="1"/>
                <c:pt idx="0">
                  <c:v>СО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Лист1!$D$9:$D$11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323</c:v>
                </c:pt>
                <c:pt idx="1">
                  <c:v>432.3</c:v>
                </c:pt>
                <c:pt idx="2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FE7-927C-F9984E445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266895"/>
        <c:axId val="773019391"/>
      </c:barChart>
      <c:catAx>
        <c:axId val="79326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73019391"/>
        <c:crosses val="autoZero"/>
        <c:auto val="1"/>
        <c:lblAlgn val="ctr"/>
        <c:lblOffset val="100"/>
        <c:noMultiLvlLbl val="0"/>
      </c:catAx>
      <c:valAx>
        <c:axId val="773019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326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3781725807693E-2"/>
          <c:y val="6.6018173191612434E-2"/>
          <c:w val="0.86455593663997898"/>
          <c:h val="0.59776617117277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'ИУ с переоценкой'!$B$5</c:f>
              <c:strCache>
                <c:ptCount val="1"/>
                <c:pt idx="0">
                  <c:v>Қаржы құралдарына орналастырылған МӘСҚ активтері (млрд. теңге)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31448053368328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переоценкой'!$C$5:$J$5</c:f>
              <c:numCache>
                <c:formatCode>_ * #\ ##0.0_)\ _₽_ ;_ * \(#\ ##0.0\)\ _₽_ ;_ * "-"??_)\ _₽_ ;_ @_ </c:formatCode>
                <c:ptCount val="3"/>
                <c:pt idx="0">
                  <c:v>1215.5957601077623</c:v>
                </c:pt>
                <c:pt idx="1">
                  <c:v>1314.1</c:v>
                </c:pt>
                <c:pt idx="2" formatCode="General">
                  <c:v>1150.3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0-420D-A2CC-5257004EFB36}"/>
            </c:ext>
          </c:extLst>
        </c:ser>
        <c:ser>
          <c:idx val="1"/>
          <c:order val="1"/>
          <c:tx>
            <c:strRef>
              <c:f>'ИУ с переоценкой'!$B$6</c:f>
              <c:strCache>
                <c:ptCount val="1"/>
                <c:pt idx="0">
                  <c:v>Есепті кезеңдегі инвестициялық кіріс (млрд. теңге)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0-420D-A2CC-5257004EFB36}"/>
                </c:ext>
              </c:extLst>
            </c:dLbl>
            <c:dLbl>
              <c:idx val="1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переоценкой'!$C$6:$J$6</c:f>
              <c:numCache>
                <c:formatCode>_ * #\ ##0.0_)\ _₽_ ;_ * \(#\ ##0.0\)\ _₽_ ;_ * "-"??_)\ _₽_ ;_ @_ </c:formatCode>
                <c:ptCount val="3"/>
                <c:pt idx="0" formatCode="General">
                  <c:v>122.9</c:v>
                </c:pt>
                <c:pt idx="1">
                  <c:v>130.5</c:v>
                </c:pt>
                <c:pt idx="2" formatCode="General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266655"/>
        <c:axId val="1"/>
      </c:barChart>
      <c:lineChart>
        <c:grouping val="standard"/>
        <c:varyColors val="0"/>
        <c:ser>
          <c:idx val="2"/>
          <c:order val="2"/>
          <c:tx>
            <c:strRef>
              <c:f>'ИУ с переоценкой'!$B$7</c:f>
              <c:strCache>
                <c:ptCount val="1"/>
                <c:pt idx="0">
                  <c:v>Есепті кезеңдегі активтердің кірістілігі, в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FFC000"/>
              </a:solidFill>
              <a:ln w="6350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0-420D-A2CC-5257004EFB36}"/>
                </c:ext>
              </c:extLst>
            </c:dLbl>
            <c:dLbl>
              <c:idx val="1"/>
              <c:layout>
                <c:manualLayout>
                  <c:x val="-1.1111111111111162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0-420D-A2CC-5257004EFB36}"/>
                </c:ext>
              </c:extLst>
            </c:dLbl>
            <c:dLbl>
              <c:idx val="2"/>
              <c:layout>
                <c:manualLayout>
                  <c:x val="-9.544764224194115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0-420D-A2CC-5257004EFB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переоценкой'!$C$7:$J$7</c:f>
              <c:numCache>
                <c:formatCode>_ * #\ ##0.00_)\ _₽_ ;_ * \(#\ ##0.00\)\ _₽_ ;_ * "-"??_)\ _₽_ ;_ @_ </c:formatCode>
                <c:ptCount val="3"/>
                <c:pt idx="0" formatCode="General">
                  <c:v>11.02</c:v>
                </c:pt>
                <c:pt idx="1">
                  <c:v>10.7</c:v>
                </c:pt>
                <c:pt idx="2" formatCode="General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99266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92666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0714349629018"/>
          <c:w val="0.99876579646956543"/>
          <c:h val="0.2472787060201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0540025056901E-2"/>
          <c:y val="5.0673639687803876E-2"/>
          <c:w val="0.89232719213300127"/>
          <c:h val="0.94932624477300709"/>
        </c:manualLayout>
      </c:layout>
      <c:pie3DChart>
        <c:varyColors val="1"/>
        <c:ser>
          <c:idx val="0"/>
          <c:order val="0"/>
          <c:tx>
            <c:strRef>
              <c:f>'диаграмма 3'!$AD$6</c:f>
              <c:strCache>
                <c:ptCount val="1"/>
                <c:pt idx="0">
                  <c:v>на 01.01.2022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3'!$AD$7:$AD$13</c:f>
            </c:numRef>
          </c:val>
          <c:extLst>
            <c:ext xmlns:c16="http://schemas.microsoft.com/office/drawing/2014/chart" uri="{C3380CC4-5D6E-409C-BE32-E72D297353CC}">
              <c16:uniqueId val="{00000007-4352-4055-A333-ABE64EB98876}"/>
            </c:ext>
          </c:extLst>
        </c:ser>
        <c:ser>
          <c:idx val="1"/>
          <c:order val="1"/>
          <c:tx>
            <c:strRef>
              <c:f>'диаграмма 3'!$AE$6</c:f>
              <c:strCache>
                <c:ptCount val="1"/>
                <c:pt idx="0">
                  <c:v>на 01.04.2022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3'!$AE$7:$AE$13</c:f>
            </c:numRef>
          </c:val>
          <c:extLst>
            <c:ext xmlns:c16="http://schemas.microsoft.com/office/drawing/2014/chart" uri="{C3380CC4-5D6E-409C-BE32-E72D297353CC}">
              <c16:uniqueId val="{0000000F-4352-4055-A333-ABE64EB98876}"/>
            </c:ext>
          </c:extLst>
        </c:ser>
        <c:ser>
          <c:idx val="2"/>
          <c:order val="2"/>
          <c:tx>
            <c:strRef>
              <c:f>'диаграмма 3'!$AF$6</c:f>
              <c:strCache>
                <c:ptCount val="1"/>
                <c:pt idx="0">
                  <c:v>на 01.01.2024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352-4055-A333-ABE64EB98876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352-4055-A333-ABE64EB988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352-4055-A333-ABE64EB98876}"/>
              </c:ext>
            </c:extLst>
          </c:dPt>
          <c:dPt>
            <c:idx val="3"/>
            <c:bubble3D val="0"/>
            <c:spPr>
              <a:solidFill>
                <a:srgbClr val="0D53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352-4055-A333-ABE64EB988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352-4055-A333-ABE64EB988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352-4055-A333-ABE64EB988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352-4055-A333-ABE64EB9887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352-4055-A333-ABE64EB9887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4352-4055-A333-ABE64EB98876}"/>
                </c:ext>
              </c:extLst>
            </c:dLbl>
            <c:dLbl>
              <c:idx val="4"/>
              <c:layout>
                <c:manualLayout>
                  <c:x val="2.0663809046879505E-2"/>
                  <c:y val="2.62183838563098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0,01%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6490804333797"/>
                      <c:h val="0.1119588606541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352-4055-A333-ABE64EB988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3'!$AF$7:$AF$13</c:f>
              <c:numCache>
                <c:formatCode>0.0%</c:formatCode>
                <c:ptCount val="7"/>
                <c:pt idx="1">
                  <c:v>0.65200000000000002</c:v>
                </c:pt>
                <c:pt idx="2">
                  <c:v>0.216</c:v>
                </c:pt>
                <c:pt idx="3">
                  <c:v>0.13200000000000001</c:v>
                </c:pt>
                <c:pt idx="4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352-4055-A333-ABE64EB988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2454453746385"/>
          <c:y val="0.1017929119376965"/>
          <c:w val="0.27182566827296001"/>
          <c:h val="0.69211533809331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государственной закупки по плану  (млн. тенге)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443B-A694-1B2BF55C8FB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443B-A694-1B2BF55C8FB2}"/>
              </c:ext>
            </c:extLst>
          </c:dPt>
          <c:dPt>
            <c:idx val="2"/>
            <c:bubble3D val="0"/>
            <c:spPr>
              <a:solidFill>
                <a:srgbClr val="0088B8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443B-A694-1B2BF55C8FB2}"/>
              </c:ext>
            </c:extLst>
          </c:dPt>
          <c:dLbls>
            <c:dLbl>
              <c:idx val="1"/>
              <c:layout>
                <c:manualLayout>
                  <c:x val="1.4291857740552142E-2"/>
                  <c:y val="0.12996268126724042"/>
                </c:manualLayout>
              </c:layout>
              <c:spPr>
                <a:solidFill>
                  <a:srgbClr val="FF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0-443B-A694-1B2BF55C8F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443B-A694-1B2BF55C8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тауарлар</c:v>
                </c:pt>
                <c:pt idx="1">
                  <c:v>жұмыстар</c:v>
                </c:pt>
                <c:pt idx="2">
                  <c:v>қызметтер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2</c:v>
                </c:pt>
                <c:pt idx="2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43B-A694-1B2BF55C8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54605265802031"/>
          <c:y val="0.89683255362546765"/>
          <c:w val="0.52074111883221541"/>
          <c:h val="7.717491012108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528046185867"/>
          <c:y val="5.6303380095980231E-2"/>
          <c:w val="0.33188253718201549"/>
          <c:h val="0.756303996838771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закупок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BD-4545-B7D2-D9EF84E3F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D-4545-B7D2-D9EF84E3F414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BD-4545-B7D2-D9EF84E3F41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D-4545-B7D2-D9EF84E3F414}"/>
              </c:ext>
            </c:extLst>
          </c:dPt>
          <c:dPt>
            <c:idx val="4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D-4545-B7D2-D9EF84E3F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BD-4545-B7D2-D9EF84E3F414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D-4545-B7D2-D9EF84E3F414}"/>
              </c:ext>
            </c:extLst>
          </c:dPt>
          <c:dLbls>
            <c:dLbl>
              <c:idx val="0"/>
              <c:layout>
                <c:manualLayout>
                  <c:x val="4.4488980132167304E-3"/>
                  <c:y val="-7.8890065214292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D-4545-B7D2-D9EF84E3F41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CBD-4545-B7D2-D9EF84E3F41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CBD-4545-B7D2-D9EF84E3F414}"/>
                </c:ext>
              </c:extLst>
            </c:dLbl>
            <c:dLbl>
              <c:idx val="5"/>
              <c:layout>
                <c:manualLayout>
                  <c:x val="-4.6461864960967887E-3"/>
                  <c:y val="-4.92343668285973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D-4545-B7D2-D9EF84E3F414}"/>
                </c:ext>
              </c:extLst>
            </c:dLbl>
            <c:dLbl>
              <c:idx val="6"/>
              <c:layout>
                <c:manualLayout>
                  <c:x val="6.6733470198250952E-3"/>
                  <c:y val="7.96543880072222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BD-4545-B7D2-D9EF84E3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аукцион </c:v>
                </c:pt>
                <c:pt idx="1">
                  <c:v>ашық байқау</c:v>
                </c:pt>
                <c:pt idx="2">
                  <c:v>баға ұсыныстарын сұрау</c:v>
                </c:pt>
                <c:pt idx="3">
                  <c:v>тікелей шарт жасасу арқылы бір көзден</c:v>
                </c:pt>
                <c:pt idx="4">
                  <c:v>өткізілмеген сатып алулар бойынша бір көзден</c:v>
                </c:pt>
                <c:pt idx="5">
                  <c:v>электрондық дүкен</c:v>
                </c:pt>
                <c:pt idx="6">
                  <c:v>конкурс с предварительным квалификационым отбором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49</c:v>
                </c:pt>
                <c:pt idx="2">
                  <c:v>79</c:v>
                </c:pt>
                <c:pt idx="3">
                  <c:v>23</c:v>
                </c:pt>
                <c:pt idx="4">
                  <c:v>52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D-4545-B7D2-D9EF84E3F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87479294671009"/>
          <c:y val="2.9585120094079639E-2"/>
          <c:w val="0.29536155105070583"/>
          <c:h val="0.81649421069750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8837291740519"/>
          <c:y val="6.0188946127036442E-3"/>
          <c:w val="0.45540299604815743"/>
          <c:h val="0.76446529251034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D3F-ADAC-F0BD2CF20118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1-4D3F-ADAC-F0BD2CF2011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1-4D3F-ADAC-F0BD2CF20118}"/>
              </c:ext>
            </c:extLst>
          </c:dPt>
          <c:dLbls>
            <c:dLbl>
              <c:idx val="0"/>
              <c:layout>
                <c:manualLayout>
                  <c:x val="6.6695550566518306E-3"/>
                  <c:y val="-1.11958933110708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1-4D3F-ADAC-F0BD2CF20118}"/>
                </c:ext>
              </c:extLst>
            </c:dLbl>
            <c:dLbl>
              <c:idx val="1"/>
              <c:layout>
                <c:manualLayout>
                  <c:x val="6.669555056651830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1-4D3F-ADAC-F0BD2CF20118}"/>
                </c:ext>
              </c:extLst>
            </c:dLbl>
            <c:dLbl>
              <c:idx val="2"/>
              <c:layout>
                <c:manualLayout>
                  <c:x val="0"/>
                  <c:y val="1.119589331107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1-4D3F-ADAC-F0BD2CF20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25 жастан 35 жасқа дейін</c:v>
                </c:pt>
                <c:pt idx="1">
                  <c:v>36 жастан 50 жасқа дейін</c:v>
                </c:pt>
                <c:pt idx="2">
                  <c:v>от 51 51 және одан жоғары выше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0.32500000000000001</c:v>
                </c:pt>
                <c:pt idx="1">
                  <c:v>0.502</c:v>
                </c:pt>
                <c:pt idx="2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9BD-AC59-AFF86E5CC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7320361836489"/>
          <c:y val="0.2288365659638672"/>
          <c:w val="0.29368333333333335"/>
          <c:h val="0.296017542803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2585621726566E-2"/>
          <c:y val="6.9444444444444448E-2"/>
          <c:w val="0.93378812902675457"/>
          <c:h val="0.62625838436862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963507036744789E-2"/>
                </c:manualLayout>
              </c:layout>
              <c:numFmt formatCode="#,##0" sourceLinked="0"/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KZ"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C-422C-A700-6AFB04B039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Абай</c:v>
                </c:pt>
                <c:pt idx="3">
                  <c:v>СҚО</c:v>
                </c:pt>
                <c:pt idx="4">
                  <c:v>Қызылорда</c:v>
                </c:pt>
                <c:pt idx="5">
                  <c:v>БҚО</c:v>
                </c:pt>
                <c:pt idx="6">
                  <c:v>Ақмола</c:v>
                </c:pt>
                <c:pt idx="7">
                  <c:v>Жамбыл</c:v>
                </c:pt>
                <c:pt idx="8">
                  <c:v>Алматы</c:v>
                </c:pt>
                <c:pt idx="9">
                  <c:v>Шымкент қ.</c:v>
                </c:pt>
                <c:pt idx="10">
                  <c:v>Қостанай</c:v>
                </c:pt>
                <c:pt idx="11">
                  <c:v>ШҚО</c:v>
                </c:pt>
                <c:pt idx="12">
                  <c:v>Павлодар</c:v>
                </c:pt>
                <c:pt idx="13">
                  <c:v>Маңғыстау</c:v>
                </c:pt>
                <c:pt idx="14">
                  <c:v>Түркістан</c:v>
                </c:pt>
                <c:pt idx="15">
                  <c:v>Ақтөбе</c:v>
                </c:pt>
                <c:pt idx="16">
                  <c:v>Атырау</c:v>
                </c:pt>
                <c:pt idx="17">
                  <c:v>Қарағанды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'СО и СВ '!$B$5:$B$24</c:f>
              <c:numCache>
                <c:formatCode>0.00</c:formatCode>
                <c:ptCount val="20"/>
                <c:pt idx="0">
                  <c:v>7.2939004650400001</c:v>
                </c:pt>
                <c:pt idx="1">
                  <c:v>10.391707352899999</c:v>
                </c:pt>
                <c:pt idx="2">
                  <c:v>11.194620315530001</c:v>
                </c:pt>
                <c:pt idx="3">
                  <c:v>11.40746318205</c:v>
                </c:pt>
                <c:pt idx="4">
                  <c:v>13.327540960259999</c:v>
                </c:pt>
                <c:pt idx="5">
                  <c:v>15.33148055285</c:v>
                </c:pt>
                <c:pt idx="6">
                  <c:v>17.0252016572</c:v>
                </c:pt>
                <c:pt idx="7">
                  <c:v>18.202525943169999</c:v>
                </c:pt>
                <c:pt idx="8">
                  <c:v>18.526846258700001</c:v>
                </c:pt>
                <c:pt idx="9">
                  <c:v>18.80413544376</c:v>
                </c:pt>
                <c:pt idx="10">
                  <c:v>19.100018289859999</c:v>
                </c:pt>
                <c:pt idx="11">
                  <c:v>20.35380320838</c:v>
                </c:pt>
                <c:pt idx="12">
                  <c:v>21.440293994600001</c:v>
                </c:pt>
                <c:pt idx="13">
                  <c:v>21.915173915159997</c:v>
                </c:pt>
                <c:pt idx="14">
                  <c:v>22.362585000279999</c:v>
                </c:pt>
                <c:pt idx="15">
                  <c:v>24.070227105119997</c:v>
                </c:pt>
                <c:pt idx="16">
                  <c:v>24.679754243090002</c:v>
                </c:pt>
                <c:pt idx="17">
                  <c:v>33.031944136140005</c:v>
                </c:pt>
                <c:pt idx="18">
                  <c:v>55.520465149569993</c:v>
                </c:pt>
                <c:pt idx="19">
                  <c:v>86.264142723259994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C1-B67E-C7E12C83C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9056975"/>
        <c:axId val="7543587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9"/>
              <c:layout>
                <c:manualLayout>
                  <c:x val="-4.952775562774614E-4"/>
                  <c:y val="-8.112114298433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KZ"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99267809693754E-2"/>
                      <c:h val="8.1018428350166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3-41C1-B67E-C7E12C83C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Абай</c:v>
                </c:pt>
                <c:pt idx="3">
                  <c:v>СҚО</c:v>
                </c:pt>
                <c:pt idx="4">
                  <c:v>Қызылорда</c:v>
                </c:pt>
                <c:pt idx="5">
                  <c:v>БҚО</c:v>
                </c:pt>
                <c:pt idx="6">
                  <c:v>Ақмола</c:v>
                </c:pt>
                <c:pt idx="7">
                  <c:v>Жамбыл</c:v>
                </c:pt>
                <c:pt idx="8">
                  <c:v>Алматы</c:v>
                </c:pt>
                <c:pt idx="9">
                  <c:v>Шымкент қ.</c:v>
                </c:pt>
                <c:pt idx="10">
                  <c:v>Қостанай</c:v>
                </c:pt>
                <c:pt idx="11">
                  <c:v>ШҚО</c:v>
                </c:pt>
                <c:pt idx="12">
                  <c:v>Павлодар</c:v>
                </c:pt>
                <c:pt idx="13">
                  <c:v>Маңғыстау</c:v>
                </c:pt>
                <c:pt idx="14">
                  <c:v>Түркістан</c:v>
                </c:pt>
                <c:pt idx="15">
                  <c:v>Ақтөбе</c:v>
                </c:pt>
                <c:pt idx="16">
                  <c:v>Атырау</c:v>
                </c:pt>
                <c:pt idx="17">
                  <c:v>Қарағанды</c:v>
                </c:pt>
                <c:pt idx="18">
                  <c:v>Астана қ.</c:v>
                </c:pt>
                <c:pt idx="19">
                  <c:v>Алматы қ.</c:v>
                </c:pt>
              </c:strCache>
            </c:strRef>
          </c:cat>
          <c:val>
            <c:numRef>
              <c:f>'СО и СВ '!$C$5:$C$24</c:f>
              <c:numCache>
                <c:formatCode>0%</c:formatCode>
                <c:ptCount val="20"/>
                <c:pt idx="0">
                  <c:v>1.3557075794271812E-2</c:v>
                </c:pt>
                <c:pt idx="1">
                  <c:v>1.9314928259633768E-2</c:v>
                </c:pt>
                <c:pt idx="2">
                  <c:v>2.0807291905498047E-2</c:v>
                </c:pt>
                <c:pt idx="3">
                  <c:v>2.1202900110944799E-2</c:v>
                </c:pt>
                <c:pt idx="4">
                  <c:v>2.4771723142580072E-2</c:v>
                </c:pt>
                <c:pt idx="5">
                  <c:v>2.8496419013342249E-2</c:v>
                </c:pt>
                <c:pt idx="6">
                  <c:v>3.164451590554529E-2</c:v>
                </c:pt>
                <c:pt idx="7">
                  <c:v>3.3832792898881615E-2</c:v>
                </c:pt>
                <c:pt idx="8">
                  <c:v>3.4435602756287355E-2</c:v>
                </c:pt>
                <c:pt idx="9">
                  <c:v>3.4950996476945925E-2</c:v>
                </c:pt>
                <c:pt idx="10">
                  <c:v>3.550094998810624E-2</c:v>
                </c:pt>
                <c:pt idx="11">
                  <c:v>3.7831343342328863E-2</c:v>
                </c:pt>
                <c:pt idx="12">
                  <c:v>3.9850789317656107E-2</c:v>
                </c:pt>
                <c:pt idx="13">
                  <c:v>4.073344231066954E-2</c:v>
                </c:pt>
                <c:pt idx="14">
                  <c:v>4.1565039344553113E-2</c:v>
                </c:pt>
                <c:pt idx="15">
                  <c:v>4.4739011015234358E-2</c:v>
                </c:pt>
                <c:pt idx="16">
                  <c:v>4.5871931000601829E-2</c:v>
                </c:pt>
                <c:pt idx="17">
                  <c:v>6.1396035280740086E-2</c:v>
                </c:pt>
                <c:pt idx="18">
                  <c:v>0.10319515021813767</c:v>
                </c:pt>
                <c:pt idx="19">
                  <c:v>0.1603380148704433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3-41C1-B67E-C7E12C83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49215"/>
        <c:axId val="120145439"/>
      </c:lineChart>
      <c:catAx>
        <c:axId val="19905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5435871"/>
        <c:crosses val="autoZero"/>
        <c:auto val="1"/>
        <c:lblAlgn val="ctr"/>
        <c:lblOffset val="100"/>
        <c:noMultiLvlLbl val="0"/>
      </c:catAx>
      <c:valAx>
        <c:axId val="75435871"/>
        <c:scaling>
          <c:orientation val="minMax"/>
          <c:max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56975"/>
        <c:crosses val="autoZero"/>
        <c:crossBetween val="between"/>
      </c:valAx>
      <c:valAx>
        <c:axId val="12014543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849215"/>
        <c:crosses val="max"/>
        <c:crossBetween val="between"/>
      </c:valAx>
      <c:catAx>
        <c:axId val="268849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14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берешек саны (мың төлеуші)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4378918860822581E-16"/>
                  <c:y val="5.5381868942299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3-4C2D-B00B-F5360723FBB0}"/>
                </c:ext>
              </c:extLst>
            </c:dLbl>
            <c:numFmt formatCode="#,##0.0" sourceLinked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БҚО</c:v>
                </c:pt>
                <c:pt idx="2">
                  <c:v>Қызылорда</c:v>
                </c:pt>
                <c:pt idx="3">
                  <c:v>Қостанай</c:v>
                </c:pt>
                <c:pt idx="4">
                  <c:v>Атырау</c:v>
                </c:pt>
                <c:pt idx="5">
                  <c:v>Павлодар</c:v>
                </c:pt>
                <c:pt idx="6">
                  <c:v>ШҚО</c:v>
                </c:pt>
                <c:pt idx="7">
                  <c:v>Шымкент қ.</c:v>
                </c:pt>
                <c:pt idx="8">
                  <c:v>Жамбыл </c:v>
                </c:pt>
                <c:pt idx="9">
                  <c:v>Ақтөбе </c:v>
                </c:pt>
                <c:pt idx="10">
                  <c:v>Жетісу</c:v>
                </c:pt>
                <c:pt idx="11">
                  <c:v>Маңғыстау</c:v>
                </c:pt>
                <c:pt idx="12">
                  <c:v>СҚО</c:v>
                </c:pt>
                <c:pt idx="13">
                  <c:v>Қарағанды</c:v>
                </c:pt>
                <c:pt idx="14">
                  <c:v>Алматы қ.</c:v>
                </c:pt>
                <c:pt idx="15">
                  <c:v>Алматы обл.</c:v>
                </c:pt>
                <c:pt idx="16">
                  <c:v>Астана қ.</c:v>
                </c:pt>
                <c:pt idx="17">
                  <c:v>Ақмола</c:v>
                </c:pt>
                <c:pt idx="18">
                  <c:v>Түркістан</c:v>
                </c:pt>
                <c:pt idx="19">
                  <c:v>Абай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0.4</c:v>
                </c:pt>
                <c:pt idx="1">
                  <c:v>0.8</c:v>
                </c:pt>
                <c:pt idx="2">
                  <c:v>2</c:v>
                </c:pt>
                <c:pt idx="3">
                  <c:v>1.1000000000000001</c:v>
                </c:pt>
                <c:pt idx="4">
                  <c:v>1.8</c:v>
                </c:pt>
                <c:pt idx="5">
                  <c:v>1.2</c:v>
                </c:pt>
                <c:pt idx="6">
                  <c:v>2</c:v>
                </c:pt>
                <c:pt idx="7">
                  <c:v>5.2</c:v>
                </c:pt>
                <c:pt idx="8">
                  <c:v>3.3</c:v>
                </c:pt>
                <c:pt idx="9">
                  <c:v>2.2999999999999998</c:v>
                </c:pt>
                <c:pt idx="10">
                  <c:v>1.7</c:v>
                </c:pt>
                <c:pt idx="11">
                  <c:v>2.9</c:v>
                </c:pt>
                <c:pt idx="12">
                  <c:v>0.9</c:v>
                </c:pt>
                <c:pt idx="13">
                  <c:v>2.6</c:v>
                </c:pt>
                <c:pt idx="14">
                  <c:v>7.9</c:v>
                </c:pt>
                <c:pt idx="15">
                  <c:v>3.7</c:v>
                </c:pt>
                <c:pt idx="16">
                  <c:v>7.2</c:v>
                </c:pt>
                <c:pt idx="17">
                  <c:v>1.9</c:v>
                </c:pt>
                <c:pt idx="18">
                  <c:v>10.8</c:v>
                </c:pt>
                <c:pt idx="1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3-4C2D-B00B-F5360723FBB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"/>
        <c:axId val="1756677807"/>
        <c:axId val="1376728703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берешек сомасы (млн.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3873112545408759E-2"/>
                  <c:y val="-5.4035923251969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3-4F6F-BCC1-B20F9DA392FE}"/>
                </c:ext>
              </c:extLst>
            </c:dLbl>
            <c:dLbl>
              <c:idx val="2"/>
              <c:layout>
                <c:manualLayout>
                  <c:x val="-5.2974993702847875E-2"/>
                  <c:y val="-7.2047897669293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3-4F6F-BCC1-B20F9DA392FE}"/>
                </c:ext>
              </c:extLst>
            </c:dLbl>
            <c:dLbl>
              <c:idx val="3"/>
              <c:layout>
                <c:manualLayout>
                  <c:x val="-5.2974993702847861E-2"/>
                  <c:y val="-4.5029936043308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3-4F6F-BCC1-B20F9DA392FE}"/>
                </c:ext>
              </c:extLst>
            </c:dLbl>
            <c:dLbl>
              <c:idx val="4"/>
              <c:layout>
                <c:manualLayout>
                  <c:x val="-5.7065726807314872E-2"/>
                  <c:y val="-4.0526942438977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3-4F6F-BCC1-B20F9DA392FE}"/>
                </c:ext>
              </c:extLst>
            </c:dLbl>
            <c:dLbl>
              <c:idx val="5"/>
              <c:layout>
                <c:manualLayout>
                  <c:x val="-5.2974993702847861E-2"/>
                  <c:y val="-3.602394883464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3-4F6F-BCC1-B20F9DA392FE}"/>
                </c:ext>
              </c:extLst>
            </c:dLbl>
            <c:dLbl>
              <c:idx val="6"/>
              <c:layout>
                <c:manualLayout>
                  <c:x val="-5.7065726807314913E-2"/>
                  <c:y val="-4.953292964763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3-4F6F-BCC1-B20F9DA392FE}"/>
                </c:ext>
              </c:extLst>
            </c:dLbl>
            <c:dLbl>
              <c:idx val="7"/>
              <c:layout>
                <c:manualLayout>
                  <c:x val="-5.5020360255081439E-2"/>
                  <c:y val="-2.2514968021654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3-4F6F-BCC1-B20F9DA392FE}"/>
                </c:ext>
              </c:extLst>
            </c:dLbl>
            <c:dLbl>
              <c:idx val="8"/>
              <c:layout>
                <c:manualLayout>
                  <c:x val="-4.6838894046147335E-2"/>
                  <c:y val="-3.6023948834646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03-4F6F-BCC1-B20F9DA392FE}"/>
                </c:ext>
              </c:extLst>
            </c:dLbl>
            <c:dLbl>
              <c:idx val="9"/>
              <c:layout>
                <c:manualLayout>
                  <c:x val="-4.8884260598380844E-2"/>
                  <c:y val="-3.602394883464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03-4F6F-BCC1-B20F9DA392FE}"/>
                </c:ext>
              </c:extLst>
            </c:dLbl>
            <c:dLbl>
              <c:idx val="10"/>
              <c:layout>
                <c:manualLayout>
                  <c:x val="-5.7065726807314948E-2"/>
                  <c:y val="-2.701796162598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03-4F6F-BCC1-B20F9DA392FE}"/>
                </c:ext>
              </c:extLst>
            </c:dLbl>
            <c:dLbl>
              <c:idx val="11"/>
              <c:layout>
                <c:manualLayout>
                  <c:x val="-5.2974993702847931E-2"/>
                  <c:y val="-3.1520955230315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03-4F6F-BCC1-B20F9DA392FE}"/>
                </c:ext>
              </c:extLst>
            </c:dLbl>
            <c:dLbl>
              <c:idx val="12"/>
              <c:layout>
                <c:manualLayout>
                  <c:x val="-5.2974993702847931E-2"/>
                  <c:y val="-1.3508980812992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03-4F6F-BCC1-B20F9DA392FE}"/>
                </c:ext>
              </c:extLst>
            </c:dLbl>
            <c:dLbl>
              <c:idx val="13"/>
              <c:layout>
                <c:manualLayout>
                  <c:x val="-5.2974993702847931E-2"/>
                  <c:y val="-3.602394883464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03-4F6F-BCC1-B20F9DA392FE}"/>
                </c:ext>
              </c:extLst>
            </c:dLbl>
            <c:dLbl>
              <c:idx val="14"/>
              <c:layout>
                <c:manualLayout>
                  <c:x val="-5.2974993702847861E-2"/>
                  <c:y val="-4.0526942438977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03-4F6F-BCC1-B20F9DA392FE}"/>
                </c:ext>
              </c:extLst>
            </c:dLbl>
            <c:dLbl>
              <c:idx val="15"/>
              <c:layout>
                <c:manualLayout>
                  <c:x val="-5.2974993702847861E-2"/>
                  <c:y val="-3.6023948834646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03-4F6F-BCC1-B20F9DA392FE}"/>
                </c:ext>
              </c:extLst>
            </c:dLbl>
            <c:dLbl>
              <c:idx val="16"/>
              <c:layout>
                <c:manualLayout>
                  <c:x val="-6.2076874860286971E-2"/>
                  <c:y val="-3.6023948834646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03-4F6F-BCC1-B20F9DA392FE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БҚО</c:v>
                </c:pt>
                <c:pt idx="2">
                  <c:v>Қызылорда</c:v>
                </c:pt>
                <c:pt idx="3">
                  <c:v>Қостанай</c:v>
                </c:pt>
                <c:pt idx="4">
                  <c:v>Атырау</c:v>
                </c:pt>
                <c:pt idx="5">
                  <c:v>Павлодар</c:v>
                </c:pt>
                <c:pt idx="6">
                  <c:v>ШҚО</c:v>
                </c:pt>
                <c:pt idx="7">
                  <c:v>Шымкент қ.</c:v>
                </c:pt>
                <c:pt idx="8">
                  <c:v>Жамбыл </c:v>
                </c:pt>
                <c:pt idx="9">
                  <c:v>Ақтөбе </c:v>
                </c:pt>
                <c:pt idx="10">
                  <c:v>Жетісу</c:v>
                </c:pt>
                <c:pt idx="11">
                  <c:v>Маңғыстау</c:v>
                </c:pt>
                <c:pt idx="12">
                  <c:v>СҚО</c:v>
                </c:pt>
                <c:pt idx="13">
                  <c:v>Қарағанды</c:v>
                </c:pt>
                <c:pt idx="14">
                  <c:v>Алматы қ.</c:v>
                </c:pt>
                <c:pt idx="15">
                  <c:v>Алматы обл.</c:v>
                </c:pt>
                <c:pt idx="16">
                  <c:v>Астана қ.</c:v>
                </c:pt>
                <c:pt idx="17">
                  <c:v>Ақмола</c:v>
                </c:pt>
                <c:pt idx="18">
                  <c:v>Түркістан</c:v>
                </c:pt>
                <c:pt idx="19">
                  <c:v>Абай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6.4</c:v>
                </c:pt>
                <c:pt idx="1">
                  <c:v>8.6</c:v>
                </c:pt>
                <c:pt idx="2">
                  <c:v>11</c:v>
                </c:pt>
                <c:pt idx="3">
                  <c:v>15.8</c:v>
                </c:pt>
                <c:pt idx="4">
                  <c:v>24.9</c:v>
                </c:pt>
                <c:pt idx="5">
                  <c:v>26.9</c:v>
                </c:pt>
                <c:pt idx="6">
                  <c:v>27.8</c:v>
                </c:pt>
                <c:pt idx="7">
                  <c:v>34.200000000000003</c:v>
                </c:pt>
                <c:pt idx="8">
                  <c:v>38.4</c:v>
                </c:pt>
                <c:pt idx="9">
                  <c:v>38.6</c:v>
                </c:pt>
                <c:pt idx="10">
                  <c:v>43.1</c:v>
                </c:pt>
                <c:pt idx="11">
                  <c:v>52.3</c:v>
                </c:pt>
                <c:pt idx="12">
                  <c:v>59.8</c:v>
                </c:pt>
                <c:pt idx="13">
                  <c:v>65.099999999999994</c:v>
                </c:pt>
                <c:pt idx="14">
                  <c:v>83.3</c:v>
                </c:pt>
                <c:pt idx="15">
                  <c:v>89.6</c:v>
                </c:pt>
                <c:pt idx="16">
                  <c:v>102.4</c:v>
                </c:pt>
                <c:pt idx="17">
                  <c:v>121.6</c:v>
                </c:pt>
                <c:pt idx="18">
                  <c:v>122.2</c:v>
                </c:pt>
                <c:pt idx="19">
                  <c:v>211.7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C3-4C2D-B00B-F5360723F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4572863"/>
        <c:axId val="2003633567"/>
      </c:lineChart>
      <c:catAx>
        <c:axId val="175667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728703"/>
        <c:crosses val="autoZero"/>
        <c:auto val="1"/>
        <c:lblAlgn val="ctr"/>
        <c:lblOffset val="100"/>
        <c:noMultiLvlLbl val="0"/>
      </c:catAx>
      <c:valAx>
        <c:axId val="137672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677807"/>
        <c:crosses val="autoZero"/>
        <c:crossBetween val="between"/>
      </c:valAx>
      <c:valAx>
        <c:axId val="20036335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572863"/>
        <c:crosses val="max"/>
        <c:crossBetween val="between"/>
      </c:valAx>
      <c:catAx>
        <c:axId val="1594572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633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5832505518243656E-2"/>
          <c:w val="0.93888888888888888"/>
          <c:h val="0.59567814549313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негізгі берешек (млн. теңге)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1.01.2022 ж.</c:v>
                </c:pt>
                <c:pt idx="1">
                  <c:v>1.01.2023 ж.</c:v>
                </c:pt>
                <c:pt idx="2">
                  <c:v>1.01.2024 ж.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899.5</c:v>
                </c:pt>
                <c:pt idx="1">
                  <c:v>875</c:v>
                </c:pt>
                <c:pt idx="2">
                  <c:v>750.1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D6A-ABFF-BAE94781F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өсімпұл (млн. теңге)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1.01.2022 ж.</c:v>
                </c:pt>
                <c:pt idx="1">
                  <c:v>1.01.2023 ж.</c:v>
                </c:pt>
                <c:pt idx="2">
                  <c:v>1.01.2024 ж.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380.8</c:v>
                </c:pt>
                <c:pt idx="1">
                  <c:v>404.4</c:v>
                </c:pt>
                <c:pt idx="2">
                  <c:v>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41054127"/>
        <c:axId val="1152801679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төлеушілер саны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1.01.2022 ж.</c:v>
                </c:pt>
                <c:pt idx="1">
                  <c:v>1.01.2023 ж.</c:v>
                </c:pt>
                <c:pt idx="2">
                  <c:v>1.01.2024 ж.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54073</c:v>
                </c:pt>
                <c:pt idx="1">
                  <c:v>56181</c:v>
                </c:pt>
                <c:pt idx="2">
                  <c:v>61023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1066127"/>
        <c:axId val="1167932447"/>
      </c:lineChart>
      <c:catAx>
        <c:axId val="12410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2801679"/>
        <c:crosses val="autoZero"/>
        <c:auto val="1"/>
        <c:lblAlgn val="ctr"/>
        <c:lblOffset val="100"/>
        <c:noMultiLvlLbl val="0"/>
      </c:catAx>
      <c:valAx>
        <c:axId val="115280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54127"/>
        <c:crosses val="autoZero"/>
        <c:crossBetween val="between"/>
      </c:valAx>
      <c:valAx>
        <c:axId val="116793244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66127"/>
        <c:crosses val="max"/>
        <c:crossBetween val="between"/>
      </c:valAx>
      <c:catAx>
        <c:axId val="124106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93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631889763779529E-2"/>
          <c:y val="0.80228241343755957"/>
          <c:w val="0.94473622047244099"/>
          <c:h val="0.16180894718885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45289923938091E-3"/>
          <c:y val="0.1214462193283969"/>
          <c:w val="0.48253078291901996"/>
          <c:h val="0.738933007040032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CD-4F33-BB7B-FF878F2E811F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CD-4F33-BB7B-FF878F2E811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CD-4F33-BB7B-FF878F2E811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CD-4F33-BB7B-FF878F2E811F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CD-4F33-BB7B-FF878F2E811F}"/>
              </c:ext>
            </c:extLst>
          </c:dPt>
          <c:dLbls>
            <c:dLbl>
              <c:idx val="0"/>
              <c:layout>
                <c:manualLayout>
                  <c:x val="-7.19942268566436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CD-4F33-BB7B-FF878F2E81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3A1E50-29A6-4983-B5FC-972E78300C6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CD-4F33-BB7B-FF878F2E811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8,1%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CD-4F33-BB7B-FF878F2E81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D47D43-3247-47E6-BC79-E47C5C0680B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CD-4F33-BB7B-FF878F2E81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CDFFBB-85F0-4006-A59F-8369EF04CE4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4CD-4F33-BB7B-FF878F2E8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Айдың 25-ші күнінен кейін әлеуметтік аударымдардың төлеу мерзімі өткен</c:v>
                </c:pt>
                <c:pt idx="1">
                  <c:v>қаржылық қиындықтар мен уақтылы қаржыландырудың болмауы</c:v>
                </c:pt>
                <c:pt idx="2">
                  <c:v>кезекті еңбек демалыстарында (білім беру саласында)</c:v>
                </c:pt>
                <c:pt idx="3">
                  <c:v>жұмыскерлерді шарттық негізде тарту және жұмыс көлемін азайту</c:v>
                </c:pt>
                <c:pt idx="4">
                  <c:v>басқа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0.54300000000000004</c:v>
                </c:pt>
                <c:pt idx="1">
                  <c:v>0.19400000000000001</c:v>
                </c:pt>
                <c:pt idx="2">
                  <c:v>8.4000000000000005E-2</c:v>
                </c:pt>
                <c:pt idx="3">
                  <c:v>9.8000000000000004E-2</c:v>
                </c:pt>
                <c:pt idx="4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CD-4F33-BB7B-FF878F2E81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46222782443253"/>
          <c:y val="7.5142948594840275E-2"/>
          <c:w val="0.45944709094315395"/>
          <c:h val="0.8497141028103194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93383487109366E-2"/>
          <c:y val="4.1180030426648105E-2"/>
          <c:w val="0.91727504957935235"/>
          <c:h val="0.7512165422234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қайтаруға өтінімдер саны (мың)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3"/>
                <c:pt idx="0">
                  <c:v>45.4</c:v>
                </c:pt>
                <c:pt idx="1">
                  <c:v>60.3</c:v>
                </c:pt>
                <c:pt idx="2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2-42A9-9CFA-42E65F4F71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қатысушылар саны (мың адам)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3"/>
                <c:pt idx="0">
                  <c:v>75.8</c:v>
                </c:pt>
                <c:pt idx="1">
                  <c:v>87.231999999999999</c:v>
                </c:pt>
                <c:pt idx="2">
                  <c:v>120.6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92-42A9-9CFA-42E65F4F71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әлеуметтік аударымдарды қайтару сомасы (млн. теңге)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3"/>
                <c:pt idx="0">
                  <c:v>410.6</c:v>
                </c:pt>
                <c:pt idx="1">
                  <c:v>576.79999999999995</c:v>
                </c:pt>
                <c:pt idx="2">
                  <c:v>859.2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F-4AE2-8FEE-1F53B51B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666959"/>
        <c:axId val="1036914959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04608"/>
        <c:crosses val="autoZero"/>
        <c:crossBetween val="between"/>
      </c:valAx>
      <c:valAx>
        <c:axId val="103691495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666959"/>
        <c:crosses val="max"/>
        <c:crossBetween val="between"/>
      </c:valAx>
      <c:catAx>
        <c:axId val="104466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9149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10932860087208E-2"/>
          <c:y val="0.86657692612241666"/>
          <c:w val="0.97963945580426737"/>
          <c:h val="0.13342324524258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1C36-09DE-4D4F-AC86-7467A30E8F8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44874697-1C83-4754-87AB-852F10FD0DA7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b="1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жалғыз</a:t>
          </a:r>
          <a:r>
            <a:rPr lang="ru-RU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акционер</a:t>
          </a:r>
          <a:endParaRPr lang="ru-KZ" sz="800" b="1" dirty="0"/>
        </a:p>
      </dgm:t>
    </dgm:pt>
    <dgm:pt modelId="{60422AAF-72D5-498A-A2E9-65F61C847FDF}" type="parTrans" cxnId="{5D96AE18-3571-4C45-8CE8-1ABF72C08FB2}">
      <dgm:prSet/>
      <dgm:spPr/>
      <dgm:t>
        <a:bodyPr/>
        <a:lstStyle/>
        <a:p>
          <a:endParaRPr lang="ru-KZ"/>
        </a:p>
      </dgm:t>
    </dgm:pt>
    <dgm:pt modelId="{1AA00A6D-8794-4C63-ADD9-C6DC4BCFEE38}" type="sibTrans" cxnId="{5D96AE18-3571-4C45-8CE8-1ABF72C08FB2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AF5C639-7AA7-4AF3-8A01-12E166F12AA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Директорлар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кеңесі</a:t>
          </a:r>
          <a:endParaRPr lang="ru-KZ" sz="800" dirty="0"/>
        </a:p>
      </dgm:t>
    </dgm:pt>
    <dgm:pt modelId="{730C1E40-F129-4358-B2A4-DC1FFA780148}" type="parTrans" cxnId="{4E7C22E2-FB0B-40A6-AF5C-B87925463355}">
      <dgm:prSet/>
      <dgm:spPr/>
      <dgm:t>
        <a:bodyPr/>
        <a:lstStyle/>
        <a:p>
          <a:endParaRPr lang="ru-KZ"/>
        </a:p>
      </dgm:t>
    </dgm:pt>
    <dgm:pt modelId="{C2DD9EE9-86DC-4442-810C-2EB980161A00}" type="sibTrans" cxnId="{4E7C22E2-FB0B-40A6-AF5C-B87925463355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4EFB69C8-2AA1-41B7-9D7B-BA707AA11463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Атқарушы</a:t>
          </a:r>
          <a:endParaRPr lang="ru-RU" sz="8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</a:t>
          </a:r>
          <a:endParaRPr lang="ru-KZ" sz="800" dirty="0"/>
        </a:p>
      </dgm:t>
    </dgm:pt>
    <dgm:pt modelId="{E1B22F5D-964D-40A9-8A4A-95D54369D0B4}" type="parTrans" cxnId="{67E063FD-6AE2-4CE2-91BD-B09841D5688C}">
      <dgm:prSet/>
      <dgm:spPr/>
      <dgm:t>
        <a:bodyPr/>
        <a:lstStyle/>
        <a:p>
          <a:endParaRPr lang="ru-KZ"/>
        </a:p>
      </dgm:t>
    </dgm:pt>
    <dgm:pt modelId="{70BC9043-73D1-45B1-B576-0DEE622C0A04}" type="sibTrans" cxnId="{67E063FD-6AE2-4CE2-91BD-B09841D5688C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0A52437E-8201-4654-AB51-D51A0161BFC1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мүдделі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тараптар</a:t>
          </a:r>
          <a:endParaRPr lang="ru-KZ" sz="800" dirty="0"/>
        </a:p>
      </dgm:t>
    </dgm:pt>
    <dgm:pt modelId="{FBC68A9F-871C-4370-9D63-AEBC3E944E44}" type="parTrans" cxnId="{AF403422-8BA7-4900-9795-458835E4263F}">
      <dgm:prSet/>
      <dgm:spPr/>
      <dgm:t>
        <a:bodyPr/>
        <a:lstStyle/>
        <a:p>
          <a:endParaRPr lang="ru-KZ"/>
        </a:p>
      </dgm:t>
    </dgm:pt>
    <dgm:pt modelId="{8B190474-9CD2-4587-8E62-8427E89CCE3E}" type="sibTrans" cxnId="{AF403422-8BA7-4900-9795-458835E4263F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A6AC01A8-F8BC-4A61-8DC8-15BA3AB2160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Жарғыға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сәйкес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айқындалатын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өзге</a:t>
          </a:r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де </a:t>
          </a:r>
          <a:r>
            <a:rPr lang="ru-RU" sz="8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органдар</a:t>
          </a:r>
          <a:endParaRPr lang="ru-KZ" sz="800" dirty="0"/>
        </a:p>
      </dgm:t>
    </dgm:pt>
    <dgm:pt modelId="{683F5B47-6D87-4184-9E31-CC324E5AF7DB}" type="parTrans" cxnId="{74F20EAC-6998-4FDA-BBA2-B1F73A2C1EC9}">
      <dgm:prSet/>
      <dgm:spPr/>
      <dgm:t>
        <a:bodyPr/>
        <a:lstStyle/>
        <a:p>
          <a:endParaRPr lang="ru-KZ"/>
        </a:p>
      </dgm:t>
    </dgm:pt>
    <dgm:pt modelId="{93CC51C4-909B-4C01-9F39-E304C3C1C9FE}" type="sibTrans" cxnId="{74F20EAC-6998-4FDA-BBA2-B1F73A2C1EC9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42D7F69-64D3-4491-BD2A-3812F6757FF6}" type="pres">
      <dgm:prSet presAssocID="{5AF91C36-09DE-4D4F-AC86-7467A30E8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CA683-2825-43CF-83A9-B4DD68B4F5E9}" type="pres">
      <dgm:prSet presAssocID="{44874697-1C83-4754-87AB-852F10FD0DA7}" presName="node" presStyleLbl="node1" presStyleIdx="0" presStyleCnt="5" custScaleX="118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9F934-F8F3-415C-AE88-D590E7DDBC43}" type="pres">
      <dgm:prSet presAssocID="{44874697-1C83-4754-87AB-852F10FD0DA7}" presName="spNode" presStyleCnt="0"/>
      <dgm:spPr/>
    </dgm:pt>
    <dgm:pt modelId="{E6E9D93D-02DA-4A02-A307-73D0BA0BF541}" type="pres">
      <dgm:prSet presAssocID="{1AA00A6D-8794-4C63-ADD9-C6DC4BCFEE3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1C25522-0ACC-4B61-A161-BAB399E8849C}" type="pres">
      <dgm:prSet presAssocID="{1AF5C639-7AA7-4AF3-8A01-12E166F12A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FBFB-D0DD-4FA7-A030-2652800BF6E2}" type="pres">
      <dgm:prSet presAssocID="{1AF5C639-7AA7-4AF3-8A01-12E166F12AA0}" presName="spNode" presStyleCnt="0"/>
      <dgm:spPr/>
    </dgm:pt>
    <dgm:pt modelId="{C4CD14AA-DB7A-45E7-A53A-589E6B9CDAE1}" type="pres">
      <dgm:prSet presAssocID="{C2DD9EE9-86DC-4442-810C-2EB980161A0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C3EBD17-CBE7-4791-BECA-AA47692B93B9}" type="pres">
      <dgm:prSet presAssocID="{4EFB69C8-2AA1-41B7-9D7B-BA707AA11463}" presName="node" presStyleLbl="node1" presStyleIdx="2" presStyleCnt="5" custScaleX="13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2ECD-02A8-4059-BA37-588271C1B8BD}" type="pres">
      <dgm:prSet presAssocID="{4EFB69C8-2AA1-41B7-9D7B-BA707AA11463}" presName="spNode" presStyleCnt="0"/>
      <dgm:spPr/>
    </dgm:pt>
    <dgm:pt modelId="{09650EC4-AE17-4140-AEA6-DC312E488824}" type="pres">
      <dgm:prSet presAssocID="{70BC9043-73D1-45B1-B576-0DEE622C0A0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AAF7A1-2AA8-4153-9E8F-057D1E501BBE}" type="pres">
      <dgm:prSet presAssocID="{0A52437E-8201-4654-AB51-D51A0161BFC1}" presName="node" presStyleLbl="node1" presStyleIdx="3" presStyleCnt="5" custScaleX="1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B4B1-B2C1-46A9-81ED-CD05A2D38EE8}" type="pres">
      <dgm:prSet presAssocID="{0A52437E-8201-4654-AB51-D51A0161BFC1}" presName="spNode" presStyleCnt="0"/>
      <dgm:spPr/>
    </dgm:pt>
    <dgm:pt modelId="{142C839A-66CE-4F80-B7B8-67981B76B578}" type="pres">
      <dgm:prSet presAssocID="{8B190474-9CD2-4587-8E62-8427E89CCE3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2F08D00-AA2C-4727-816C-C93CCB87222D}" type="pres">
      <dgm:prSet presAssocID="{A6AC01A8-F8BC-4A61-8DC8-15BA3AB21600}" presName="node" presStyleLbl="node1" presStyleIdx="4" presStyleCnt="5" custScaleX="126423" custScaleY="11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9E1C-8539-449A-8D07-099B331A86DE}" type="pres">
      <dgm:prSet presAssocID="{A6AC01A8-F8BC-4A61-8DC8-15BA3AB21600}" presName="spNode" presStyleCnt="0"/>
      <dgm:spPr/>
    </dgm:pt>
    <dgm:pt modelId="{877ECB67-FCD8-4955-9108-B691B1F88D59}" type="pres">
      <dgm:prSet presAssocID="{93CC51C4-909B-4C01-9F39-E304C3C1C9F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7C680CA-7E2F-484A-8644-F96B5500CA82}" type="presOf" srcId="{70BC9043-73D1-45B1-B576-0DEE622C0A04}" destId="{09650EC4-AE17-4140-AEA6-DC312E488824}" srcOrd="0" destOrd="0" presId="urn:microsoft.com/office/officeart/2005/8/layout/cycle6"/>
    <dgm:cxn modelId="{E4F95CC4-AB95-46A5-8250-29329D0B9BC5}" type="presOf" srcId="{A6AC01A8-F8BC-4A61-8DC8-15BA3AB21600}" destId="{62F08D00-AA2C-4727-816C-C93CCB87222D}" srcOrd="0" destOrd="0" presId="urn:microsoft.com/office/officeart/2005/8/layout/cycle6"/>
    <dgm:cxn modelId="{5D96AE18-3571-4C45-8CE8-1ABF72C08FB2}" srcId="{5AF91C36-09DE-4D4F-AC86-7467A30E8F8D}" destId="{44874697-1C83-4754-87AB-852F10FD0DA7}" srcOrd="0" destOrd="0" parTransId="{60422AAF-72D5-498A-A2E9-65F61C847FDF}" sibTransId="{1AA00A6D-8794-4C63-ADD9-C6DC4BCFEE38}"/>
    <dgm:cxn modelId="{4D8AFE3D-B52E-44BE-A849-B7C49FD69E08}" type="presOf" srcId="{44874697-1C83-4754-87AB-852F10FD0DA7}" destId="{72ACA683-2825-43CF-83A9-B4DD68B4F5E9}" srcOrd="0" destOrd="0" presId="urn:microsoft.com/office/officeart/2005/8/layout/cycle6"/>
    <dgm:cxn modelId="{8F94E298-06B2-49EC-A98A-A53D9C2D470E}" type="presOf" srcId="{0A52437E-8201-4654-AB51-D51A0161BFC1}" destId="{D4AAF7A1-2AA8-4153-9E8F-057D1E501BBE}" srcOrd="0" destOrd="0" presId="urn:microsoft.com/office/officeart/2005/8/layout/cycle6"/>
    <dgm:cxn modelId="{C26CAF3B-8011-4D99-B3E5-4610BC067EA4}" type="presOf" srcId="{4EFB69C8-2AA1-41B7-9D7B-BA707AA11463}" destId="{EC3EBD17-CBE7-4791-BECA-AA47692B93B9}" srcOrd="0" destOrd="0" presId="urn:microsoft.com/office/officeart/2005/8/layout/cycle6"/>
    <dgm:cxn modelId="{74F20EAC-6998-4FDA-BBA2-B1F73A2C1EC9}" srcId="{5AF91C36-09DE-4D4F-AC86-7467A30E8F8D}" destId="{A6AC01A8-F8BC-4A61-8DC8-15BA3AB21600}" srcOrd="4" destOrd="0" parTransId="{683F5B47-6D87-4184-9E31-CC324E5AF7DB}" sibTransId="{93CC51C4-909B-4C01-9F39-E304C3C1C9FE}"/>
    <dgm:cxn modelId="{27F60D69-8AFE-4F43-B9CF-95067DDCAE1F}" type="presOf" srcId="{93CC51C4-909B-4C01-9F39-E304C3C1C9FE}" destId="{877ECB67-FCD8-4955-9108-B691B1F88D59}" srcOrd="0" destOrd="0" presId="urn:microsoft.com/office/officeart/2005/8/layout/cycle6"/>
    <dgm:cxn modelId="{0CBA6050-6E21-43A6-B800-21ECCC63EE6C}" type="presOf" srcId="{5AF91C36-09DE-4D4F-AC86-7467A30E8F8D}" destId="{142D7F69-64D3-4491-BD2A-3812F6757FF6}" srcOrd="0" destOrd="0" presId="urn:microsoft.com/office/officeart/2005/8/layout/cycle6"/>
    <dgm:cxn modelId="{11C7D228-F3F8-44CE-B3E1-FA63C0102892}" type="presOf" srcId="{1AA00A6D-8794-4C63-ADD9-C6DC4BCFEE38}" destId="{E6E9D93D-02DA-4A02-A307-73D0BA0BF541}" srcOrd="0" destOrd="0" presId="urn:microsoft.com/office/officeart/2005/8/layout/cycle6"/>
    <dgm:cxn modelId="{E6F28021-F445-4817-B15E-0BD58FAF29F0}" type="presOf" srcId="{1AF5C639-7AA7-4AF3-8A01-12E166F12AA0}" destId="{91C25522-0ACC-4B61-A161-BAB399E8849C}" srcOrd="0" destOrd="0" presId="urn:microsoft.com/office/officeart/2005/8/layout/cycle6"/>
    <dgm:cxn modelId="{4E7C22E2-FB0B-40A6-AF5C-B87925463355}" srcId="{5AF91C36-09DE-4D4F-AC86-7467A30E8F8D}" destId="{1AF5C639-7AA7-4AF3-8A01-12E166F12AA0}" srcOrd="1" destOrd="0" parTransId="{730C1E40-F129-4358-B2A4-DC1FFA780148}" sibTransId="{C2DD9EE9-86DC-4442-810C-2EB980161A00}"/>
    <dgm:cxn modelId="{AF403422-8BA7-4900-9795-458835E4263F}" srcId="{5AF91C36-09DE-4D4F-AC86-7467A30E8F8D}" destId="{0A52437E-8201-4654-AB51-D51A0161BFC1}" srcOrd="3" destOrd="0" parTransId="{FBC68A9F-871C-4370-9D63-AEBC3E944E44}" sibTransId="{8B190474-9CD2-4587-8E62-8427E89CCE3E}"/>
    <dgm:cxn modelId="{AA91B6BE-9425-4837-855D-BB048C468CEC}" type="presOf" srcId="{C2DD9EE9-86DC-4442-810C-2EB980161A00}" destId="{C4CD14AA-DB7A-45E7-A53A-589E6B9CDAE1}" srcOrd="0" destOrd="0" presId="urn:microsoft.com/office/officeart/2005/8/layout/cycle6"/>
    <dgm:cxn modelId="{6109DC0D-184C-4A65-98F6-CA099AAC839F}" type="presOf" srcId="{8B190474-9CD2-4587-8E62-8427E89CCE3E}" destId="{142C839A-66CE-4F80-B7B8-67981B76B578}" srcOrd="0" destOrd="0" presId="urn:microsoft.com/office/officeart/2005/8/layout/cycle6"/>
    <dgm:cxn modelId="{67E063FD-6AE2-4CE2-91BD-B09841D5688C}" srcId="{5AF91C36-09DE-4D4F-AC86-7467A30E8F8D}" destId="{4EFB69C8-2AA1-41B7-9D7B-BA707AA11463}" srcOrd="2" destOrd="0" parTransId="{E1B22F5D-964D-40A9-8A4A-95D54369D0B4}" sibTransId="{70BC9043-73D1-45B1-B576-0DEE622C0A04}"/>
    <dgm:cxn modelId="{F869D2D5-EE13-4956-9EE0-39EA3B292AB9}" type="presParOf" srcId="{142D7F69-64D3-4491-BD2A-3812F6757FF6}" destId="{72ACA683-2825-43CF-83A9-B4DD68B4F5E9}" srcOrd="0" destOrd="0" presId="urn:microsoft.com/office/officeart/2005/8/layout/cycle6"/>
    <dgm:cxn modelId="{067CDE3B-1420-434E-B0BD-38D19ABCE73B}" type="presParOf" srcId="{142D7F69-64D3-4491-BD2A-3812F6757FF6}" destId="{14E9F934-F8F3-415C-AE88-D590E7DDBC43}" srcOrd="1" destOrd="0" presId="urn:microsoft.com/office/officeart/2005/8/layout/cycle6"/>
    <dgm:cxn modelId="{8A6BE0C5-2484-45E9-967E-FEA0B570FE37}" type="presParOf" srcId="{142D7F69-64D3-4491-BD2A-3812F6757FF6}" destId="{E6E9D93D-02DA-4A02-A307-73D0BA0BF541}" srcOrd="2" destOrd="0" presId="urn:microsoft.com/office/officeart/2005/8/layout/cycle6"/>
    <dgm:cxn modelId="{9FC8A89F-8726-4E2F-9BEE-2CDF9EF2FB91}" type="presParOf" srcId="{142D7F69-64D3-4491-BD2A-3812F6757FF6}" destId="{91C25522-0ACC-4B61-A161-BAB399E8849C}" srcOrd="3" destOrd="0" presId="urn:microsoft.com/office/officeart/2005/8/layout/cycle6"/>
    <dgm:cxn modelId="{CBCFFCB7-4322-4A76-BD8B-A9C76E850E7E}" type="presParOf" srcId="{142D7F69-64D3-4491-BD2A-3812F6757FF6}" destId="{653AFBFB-D0DD-4FA7-A030-2652800BF6E2}" srcOrd="4" destOrd="0" presId="urn:microsoft.com/office/officeart/2005/8/layout/cycle6"/>
    <dgm:cxn modelId="{BF86527B-CFC0-47E7-AFBA-761BBF50293F}" type="presParOf" srcId="{142D7F69-64D3-4491-BD2A-3812F6757FF6}" destId="{C4CD14AA-DB7A-45E7-A53A-589E6B9CDAE1}" srcOrd="5" destOrd="0" presId="urn:microsoft.com/office/officeart/2005/8/layout/cycle6"/>
    <dgm:cxn modelId="{F615CE3F-B05E-4A50-B4B4-06E5001B7104}" type="presParOf" srcId="{142D7F69-64D3-4491-BD2A-3812F6757FF6}" destId="{EC3EBD17-CBE7-4791-BECA-AA47692B93B9}" srcOrd="6" destOrd="0" presId="urn:microsoft.com/office/officeart/2005/8/layout/cycle6"/>
    <dgm:cxn modelId="{0EC977D8-DD71-4C60-8285-6DE74D9D6690}" type="presParOf" srcId="{142D7F69-64D3-4491-BD2A-3812F6757FF6}" destId="{953C2ECD-02A8-4059-BA37-588271C1B8BD}" srcOrd="7" destOrd="0" presId="urn:microsoft.com/office/officeart/2005/8/layout/cycle6"/>
    <dgm:cxn modelId="{EA0B5413-6F2B-484F-9357-5D0FB230D809}" type="presParOf" srcId="{142D7F69-64D3-4491-BD2A-3812F6757FF6}" destId="{09650EC4-AE17-4140-AEA6-DC312E488824}" srcOrd="8" destOrd="0" presId="urn:microsoft.com/office/officeart/2005/8/layout/cycle6"/>
    <dgm:cxn modelId="{8DA5C45F-6B30-4F90-88FD-F74D1D28F68E}" type="presParOf" srcId="{142D7F69-64D3-4491-BD2A-3812F6757FF6}" destId="{D4AAF7A1-2AA8-4153-9E8F-057D1E501BBE}" srcOrd="9" destOrd="0" presId="urn:microsoft.com/office/officeart/2005/8/layout/cycle6"/>
    <dgm:cxn modelId="{3061BA1E-2674-4CD4-A7A6-243979E2F6CE}" type="presParOf" srcId="{142D7F69-64D3-4491-BD2A-3812F6757FF6}" destId="{182BB4B1-B2C1-46A9-81ED-CD05A2D38EE8}" srcOrd="10" destOrd="0" presId="urn:microsoft.com/office/officeart/2005/8/layout/cycle6"/>
    <dgm:cxn modelId="{66853178-D7AA-4C17-888C-1B9D5CD8BAD8}" type="presParOf" srcId="{142D7F69-64D3-4491-BD2A-3812F6757FF6}" destId="{142C839A-66CE-4F80-B7B8-67981B76B578}" srcOrd="11" destOrd="0" presId="urn:microsoft.com/office/officeart/2005/8/layout/cycle6"/>
    <dgm:cxn modelId="{C6208A7A-B9BD-4DDF-84C1-81FA28B3D76A}" type="presParOf" srcId="{142D7F69-64D3-4491-BD2A-3812F6757FF6}" destId="{62F08D00-AA2C-4727-816C-C93CCB87222D}" srcOrd="12" destOrd="0" presId="urn:microsoft.com/office/officeart/2005/8/layout/cycle6"/>
    <dgm:cxn modelId="{E8115330-2777-45D7-A4B4-45B4FA14CCC4}" type="presParOf" srcId="{142D7F69-64D3-4491-BD2A-3812F6757FF6}" destId="{7C569E1C-8539-449A-8D07-099B331A86DE}" srcOrd="13" destOrd="0" presId="urn:microsoft.com/office/officeart/2005/8/layout/cycle6"/>
    <dgm:cxn modelId="{11AEF238-746A-4CBB-A589-5A77C4B652E8}" type="presParOf" srcId="{142D7F69-64D3-4491-BD2A-3812F6757FF6}" destId="{877ECB67-FCD8-4955-9108-B691B1F88D59}" srcOrd="14" destOrd="0" presId="urn:microsoft.com/office/officeart/2005/8/layout/cycle6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A32C1-D611-4A7E-A297-B191DF05F16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A4C1823-A2AC-482C-AAE0-AC34390790F3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тәуекелдерді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endParaRPr lang="ru-KZ" sz="800" dirty="0"/>
        </a:p>
      </dgm:t>
    </dgm:pt>
    <dgm:pt modelId="{CF5495DF-CF76-4A05-A670-E4B22C5F0F15}" type="parTrans" cxnId="{0F2F92FC-9B90-44A7-9C0A-46FFBCAF7CD4}">
      <dgm:prSet/>
      <dgm:spPr/>
      <dgm:t>
        <a:bodyPr/>
        <a:lstStyle/>
        <a:p>
          <a:endParaRPr lang="ru-KZ"/>
        </a:p>
      </dgm:t>
    </dgm:pt>
    <dgm:pt modelId="{87C76BD6-A1C5-4E96-9B5D-DD61106C6D49}" type="sibTrans" cxnId="{0F2F92FC-9B90-44A7-9C0A-46FFBCAF7CD4}">
      <dgm:prSet/>
      <dgm:spPr/>
      <dgm:t>
        <a:bodyPr/>
        <a:lstStyle/>
        <a:p>
          <a:endParaRPr lang="ru-KZ"/>
        </a:p>
      </dgm:t>
    </dgm:pt>
    <dgm:pt modelId="{54F0C9B2-2A11-40B0-B9BF-CA3C67A34362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тәуекелдерді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KZ" sz="800" dirty="0"/>
        </a:p>
      </dgm:t>
    </dgm:pt>
    <dgm:pt modelId="{286E4867-CF24-4FA1-89C8-F06B2C434202}" type="sibTrans" cxnId="{B3357A3E-E065-4DC2-959F-94CD33F9FF61}">
      <dgm:prSet/>
      <dgm:spPr/>
      <dgm:t>
        <a:bodyPr/>
        <a:lstStyle/>
        <a:p>
          <a:endParaRPr lang="ru-KZ"/>
        </a:p>
      </dgm:t>
    </dgm:pt>
    <dgm:pt modelId="{48CF6850-6FE8-4DEA-8CD7-F33BF5F8794A}" type="parTrans" cxnId="{B3357A3E-E065-4DC2-959F-94CD33F9FF61}">
      <dgm:prSet/>
      <dgm:spPr/>
      <dgm:t>
        <a:bodyPr/>
        <a:lstStyle/>
        <a:p>
          <a:endParaRPr lang="ru-KZ"/>
        </a:p>
      </dgm:t>
    </dgm:pt>
    <dgm:pt modelId="{7B1EE25F-8576-498F-82F3-BB590447794D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кескіндемені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endParaRPr lang="ru-KZ" sz="800" dirty="0"/>
        </a:p>
      </dgm:t>
    </dgm:pt>
    <dgm:pt modelId="{5301B183-09D6-4D19-8A32-E4ECA23FDC3A}" type="sibTrans" cxnId="{5C9DDDEE-49E6-493B-927B-C150816443DC}">
      <dgm:prSet/>
      <dgm:spPr/>
      <dgm:t>
        <a:bodyPr/>
        <a:lstStyle/>
        <a:p>
          <a:endParaRPr lang="ru-KZ"/>
        </a:p>
      </dgm:t>
    </dgm:pt>
    <dgm:pt modelId="{DD3B009A-AB42-4811-9A2A-3E6AC0370AD3}" type="parTrans" cxnId="{5C9DDDEE-49E6-493B-927B-C150816443DC}">
      <dgm:prSet/>
      <dgm:spPr/>
      <dgm:t>
        <a:bodyPr/>
        <a:lstStyle/>
        <a:p>
          <a:endParaRPr lang="ru-KZ"/>
        </a:p>
      </dgm:t>
    </dgm:pt>
    <dgm:pt modelId="{A639398A-252A-4D11-A2C7-A8E7369E65BF}">
      <dgm:prSet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мониторинг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dirty="0" err="1">
              <a:latin typeface="Arial" panose="020B0604020202020204" pitchFamily="34" charset="0"/>
              <a:cs typeface="Arial" panose="020B0604020202020204" pitchFamily="34" charset="0"/>
            </a:rPr>
            <a:t>есеп</a:t>
          </a:r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беру</a:t>
          </a:r>
          <a:endParaRPr lang="ru-KZ" sz="800" dirty="0"/>
        </a:p>
      </dgm:t>
    </dgm:pt>
    <dgm:pt modelId="{074A158E-0D28-4062-AC43-76E54F7AB003}" type="sibTrans" cxnId="{9DCAFF27-52E2-439A-A885-35CFBE832FD2}">
      <dgm:prSet/>
      <dgm:spPr/>
      <dgm:t>
        <a:bodyPr/>
        <a:lstStyle/>
        <a:p>
          <a:endParaRPr lang="ru-KZ"/>
        </a:p>
      </dgm:t>
    </dgm:pt>
    <dgm:pt modelId="{F69057EC-AC4F-4529-AC3B-34F74AE6A054}" type="parTrans" cxnId="{9DCAFF27-52E2-439A-A885-35CFBE832FD2}">
      <dgm:prSet/>
      <dgm:spPr/>
      <dgm:t>
        <a:bodyPr/>
        <a:lstStyle/>
        <a:p>
          <a:endParaRPr lang="ru-KZ"/>
        </a:p>
      </dgm:t>
    </dgm:pt>
    <dgm:pt modelId="{B39530C9-6C1F-4B8E-BA08-DD6936B865EA}" type="pres">
      <dgm:prSet presAssocID="{6D1A32C1-D611-4A7E-A297-B191DF05F16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7CD773D-4CA1-47D5-8901-2C36906BF16D}" type="pres">
      <dgm:prSet presAssocID="{6D1A32C1-D611-4A7E-A297-B191DF05F16F}" presName="pyramid" presStyleLbl="node1" presStyleIdx="0" presStyleCnt="1"/>
      <dgm:spPr>
        <a:solidFill>
          <a:srgbClr val="0088B8"/>
        </a:solidFill>
      </dgm:spPr>
    </dgm:pt>
    <dgm:pt modelId="{68C2A4F6-1083-421C-B95F-7ACF952214BE}" type="pres">
      <dgm:prSet presAssocID="{6D1A32C1-D611-4A7E-A297-B191DF05F16F}" presName="theList" presStyleCnt="0"/>
      <dgm:spPr/>
    </dgm:pt>
    <dgm:pt modelId="{2E98E6ED-C29B-4475-8AC5-70930581006D}" type="pres">
      <dgm:prSet presAssocID="{AA4C1823-A2AC-482C-AAE0-AC34390790F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F3BD5-F750-4DF8-815C-C3A107AD5D9E}" type="pres">
      <dgm:prSet presAssocID="{AA4C1823-A2AC-482C-AAE0-AC34390790F3}" presName="aSpace" presStyleCnt="0"/>
      <dgm:spPr/>
    </dgm:pt>
    <dgm:pt modelId="{A9D2E0A6-B744-46F9-9B14-74781F59C0CB}" type="pres">
      <dgm:prSet presAssocID="{54F0C9B2-2A11-40B0-B9BF-CA3C67A3436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CAF9E-155C-4AB8-B1BC-FE300E3900C9}" type="pres">
      <dgm:prSet presAssocID="{54F0C9B2-2A11-40B0-B9BF-CA3C67A34362}" presName="aSpace" presStyleCnt="0"/>
      <dgm:spPr/>
    </dgm:pt>
    <dgm:pt modelId="{14DE69AA-0898-425C-96FB-E3B2CE48F742}" type="pres">
      <dgm:prSet presAssocID="{7B1EE25F-8576-498F-82F3-BB590447794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BE51-3766-4D02-8F02-6926EDCC8A6C}" type="pres">
      <dgm:prSet presAssocID="{7B1EE25F-8576-498F-82F3-BB590447794D}" presName="aSpace" presStyleCnt="0"/>
      <dgm:spPr/>
    </dgm:pt>
    <dgm:pt modelId="{03DD6B29-7C7D-4289-AF7C-416041D80D4B}" type="pres">
      <dgm:prSet presAssocID="{A639398A-252A-4D11-A2C7-A8E7369E65B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AA20B-3AB9-4396-97C2-A35EAF9AD62C}" type="pres">
      <dgm:prSet presAssocID="{A639398A-252A-4D11-A2C7-A8E7369E65BF}" presName="aSpace" presStyleCnt="0"/>
      <dgm:spPr/>
    </dgm:pt>
  </dgm:ptLst>
  <dgm:cxnLst>
    <dgm:cxn modelId="{7D5816DD-9A53-447F-BC69-E21D472B5B24}" type="presOf" srcId="{A639398A-252A-4D11-A2C7-A8E7369E65BF}" destId="{03DD6B29-7C7D-4289-AF7C-416041D80D4B}" srcOrd="0" destOrd="0" presId="urn:microsoft.com/office/officeart/2005/8/layout/pyramid2"/>
    <dgm:cxn modelId="{6E5CCFCE-B879-45D2-81D9-9A5B600C4CA2}" type="presOf" srcId="{6D1A32C1-D611-4A7E-A297-B191DF05F16F}" destId="{B39530C9-6C1F-4B8E-BA08-DD6936B865EA}" srcOrd="0" destOrd="0" presId="urn:microsoft.com/office/officeart/2005/8/layout/pyramid2"/>
    <dgm:cxn modelId="{8B8697A4-7F82-435B-990E-76F32F43CBDE}" type="presOf" srcId="{AA4C1823-A2AC-482C-AAE0-AC34390790F3}" destId="{2E98E6ED-C29B-4475-8AC5-70930581006D}" srcOrd="0" destOrd="0" presId="urn:microsoft.com/office/officeart/2005/8/layout/pyramid2"/>
    <dgm:cxn modelId="{B3357A3E-E065-4DC2-959F-94CD33F9FF61}" srcId="{6D1A32C1-D611-4A7E-A297-B191DF05F16F}" destId="{54F0C9B2-2A11-40B0-B9BF-CA3C67A34362}" srcOrd="1" destOrd="0" parTransId="{48CF6850-6FE8-4DEA-8CD7-F33BF5F8794A}" sibTransId="{286E4867-CF24-4FA1-89C8-F06B2C434202}"/>
    <dgm:cxn modelId="{9DCAFF27-52E2-439A-A885-35CFBE832FD2}" srcId="{6D1A32C1-D611-4A7E-A297-B191DF05F16F}" destId="{A639398A-252A-4D11-A2C7-A8E7369E65BF}" srcOrd="3" destOrd="0" parTransId="{F69057EC-AC4F-4529-AC3B-34F74AE6A054}" sibTransId="{074A158E-0D28-4062-AC43-76E54F7AB003}"/>
    <dgm:cxn modelId="{0F2F92FC-9B90-44A7-9C0A-46FFBCAF7CD4}" srcId="{6D1A32C1-D611-4A7E-A297-B191DF05F16F}" destId="{AA4C1823-A2AC-482C-AAE0-AC34390790F3}" srcOrd="0" destOrd="0" parTransId="{CF5495DF-CF76-4A05-A670-E4B22C5F0F15}" sibTransId="{87C76BD6-A1C5-4E96-9B5D-DD61106C6D49}"/>
    <dgm:cxn modelId="{5C9DDDEE-49E6-493B-927B-C150816443DC}" srcId="{6D1A32C1-D611-4A7E-A297-B191DF05F16F}" destId="{7B1EE25F-8576-498F-82F3-BB590447794D}" srcOrd="2" destOrd="0" parTransId="{DD3B009A-AB42-4811-9A2A-3E6AC0370AD3}" sibTransId="{5301B183-09D6-4D19-8A32-E4ECA23FDC3A}"/>
    <dgm:cxn modelId="{1E090BAD-48C8-4559-9D3E-3610BEB10559}" type="presOf" srcId="{7B1EE25F-8576-498F-82F3-BB590447794D}" destId="{14DE69AA-0898-425C-96FB-E3B2CE48F742}" srcOrd="0" destOrd="0" presId="urn:microsoft.com/office/officeart/2005/8/layout/pyramid2"/>
    <dgm:cxn modelId="{5206110E-1C28-485E-8C25-F82CB30F546C}" type="presOf" srcId="{54F0C9B2-2A11-40B0-B9BF-CA3C67A34362}" destId="{A9D2E0A6-B744-46F9-9B14-74781F59C0CB}" srcOrd="0" destOrd="0" presId="urn:microsoft.com/office/officeart/2005/8/layout/pyramid2"/>
    <dgm:cxn modelId="{9FAEB3AF-F36B-46A4-8577-1E20E12DFE07}" type="presParOf" srcId="{B39530C9-6C1F-4B8E-BA08-DD6936B865EA}" destId="{D7CD773D-4CA1-47D5-8901-2C36906BF16D}" srcOrd="0" destOrd="0" presId="urn:microsoft.com/office/officeart/2005/8/layout/pyramid2"/>
    <dgm:cxn modelId="{E52E74EB-1BAE-4D75-8135-ADA35F32E532}" type="presParOf" srcId="{B39530C9-6C1F-4B8E-BA08-DD6936B865EA}" destId="{68C2A4F6-1083-421C-B95F-7ACF952214BE}" srcOrd="1" destOrd="0" presId="urn:microsoft.com/office/officeart/2005/8/layout/pyramid2"/>
    <dgm:cxn modelId="{3BAC9815-71EB-43C7-A3BA-08666CD3B219}" type="presParOf" srcId="{68C2A4F6-1083-421C-B95F-7ACF952214BE}" destId="{2E98E6ED-C29B-4475-8AC5-70930581006D}" srcOrd="0" destOrd="0" presId="urn:microsoft.com/office/officeart/2005/8/layout/pyramid2"/>
    <dgm:cxn modelId="{892F05F5-4CC3-46D8-99D7-F6B83471ECF6}" type="presParOf" srcId="{68C2A4F6-1083-421C-B95F-7ACF952214BE}" destId="{F75F3BD5-F750-4DF8-815C-C3A107AD5D9E}" srcOrd="1" destOrd="0" presId="urn:microsoft.com/office/officeart/2005/8/layout/pyramid2"/>
    <dgm:cxn modelId="{E9794486-8314-407B-AA96-4977C8DB3FA6}" type="presParOf" srcId="{68C2A4F6-1083-421C-B95F-7ACF952214BE}" destId="{A9D2E0A6-B744-46F9-9B14-74781F59C0CB}" srcOrd="2" destOrd="0" presId="urn:microsoft.com/office/officeart/2005/8/layout/pyramid2"/>
    <dgm:cxn modelId="{2DE1F504-C095-4825-94FA-B7D70A6B90B4}" type="presParOf" srcId="{68C2A4F6-1083-421C-B95F-7ACF952214BE}" destId="{829CAF9E-155C-4AB8-B1BC-FE300E3900C9}" srcOrd="3" destOrd="0" presId="urn:microsoft.com/office/officeart/2005/8/layout/pyramid2"/>
    <dgm:cxn modelId="{8254B378-714A-4D10-B131-32E19CFA33D5}" type="presParOf" srcId="{68C2A4F6-1083-421C-B95F-7ACF952214BE}" destId="{14DE69AA-0898-425C-96FB-E3B2CE48F742}" srcOrd="4" destOrd="0" presId="urn:microsoft.com/office/officeart/2005/8/layout/pyramid2"/>
    <dgm:cxn modelId="{5421A996-C7A7-4C95-97D7-8A255F522A41}" type="presParOf" srcId="{68C2A4F6-1083-421C-B95F-7ACF952214BE}" destId="{9697BE51-3766-4D02-8F02-6926EDCC8A6C}" srcOrd="5" destOrd="0" presId="urn:microsoft.com/office/officeart/2005/8/layout/pyramid2"/>
    <dgm:cxn modelId="{165218AA-D2E5-40FE-BAED-B03EA4222697}" type="presParOf" srcId="{68C2A4F6-1083-421C-B95F-7ACF952214BE}" destId="{03DD6B29-7C7D-4289-AF7C-416041D80D4B}" srcOrd="6" destOrd="0" presId="urn:microsoft.com/office/officeart/2005/8/layout/pyramid2"/>
    <dgm:cxn modelId="{E8C6824A-094C-46FE-B300-F32B296B202D}" type="presParOf" srcId="{68C2A4F6-1083-421C-B95F-7ACF952214BE}" destId="{1DDAA20B-3AB9-4396-97C2-A35EAF9AD6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2921D-A7DB-4FC3-AAF5-F107E06693D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6BE83A12-01E4-499F-AF87-83640E472C55}">
      <dgm:prSet phldrT="[Текст]"/>
      <dgm:spPr>
        <a:solidFill>
          <a:srgbClr val="FFC000"/>
        </a:solidFill>
      </dgm:spPr>
      <dgm:t>
        <a:bodyPr/>
        <a:lstStyle/>
        <a:p>
          <a:r>
            <a:rPr lang="kk-K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МӘСҚ</a:t>
          </a:r>
          <a:endParaRPr lang="ru-KZ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21CB5-6F0D-40E2-B6C3-A6DB77B02E00}" type="parTrans" cxnId="{68CE5E20-610C-4B41-85A3-3E411865EC6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31EF8-D17C-406D-BB6A-ED562B259891}" type="sibTrans" cxnId="{68CE5E20-610C-4B41-85A3-3E411865EC6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D6C94-5C02-47FB-AE51-6B2FA0BF5F1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департамент</a:t>
          </a:r>
          <a:endParaRPr lang="ru-KZ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F57E1-9149-4D75-BC7D-DD73DE57DB3F}" type="parTrans" cxnId="{E38A2EBF-A004-4CFA-A185-A5B0227EE44A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9E2A6-6AF0-4FD0-9A8E-60E59AE333AD}" type="sibTrans" cxnId="{E38A2EBF-A004-4CFA-A185-A5B0227EE44A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117-F84D-4A71-A812-7D487ED7EB0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қызмет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868D7-C6D9-4118-B389-A729BBB4CC72}" type="parTrans" cxnId="{B5A1E5A9-408A-4578-BDC7-0AD286E48DE2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5E10D-5681-4259-832A-3FC567A27BCD}" type="sibTrans" cxnId="{B5A1E5A9-408A-4578-BDC7-0AD286E48DE2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27669-1604-4F2A-A4BD-E41CFFE82F3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сектор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46D0B-9E1A-4D20-975F-230D0A1BF5F4}" type="parTrans" cxnId="{57671293-A3D7-40F7-85A1-51884DDADBF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D1C67-5BFC-4587-BE52-4CB46D3C8AF3}" type="sibTrans" cxnId="{57671293-A3D7-40F7-85A1-51884DDADBF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B5890-B9ED-49C1-81A1-A770FACCFA4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филиал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F53A4-9247-4050-A1C4-1CCC39696F2E}" type="parTrans" cxnId="{759165C6-A44C-436D-8FFF-4B29DC8A17FD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1917E-0812-4C2F-8D08-26FA692AFF74}" type="sibTrans" cxnId="{759165C6-A44C-436D-8FFF-4B29DC8A17FD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AFC0B-33E0-45CA-ACB8-05B220B1CC96}" type="pres">
      <dgm:prSet presAssocID="{2B22921D-A7DB-4FC3-AAF5-F107E06693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62DA0B-8674-444A-9899-AC3110934C17}" type="pres">
      <dgm:prSet presAssocID="{6BE83A12-01E4-499F-AF87-83640E472C55}" presName="vertOne" presStyleCnt="0"/>
      <dgm:spPr/>
    </dgm:pt>
    <dgm:pt modelId="{010F0681-C15A-4336-B20F-A8D90A2C55E3}" type="pres">
      <dgm:prSet presAssocID="{6BE83A12-01E4-499F-AF87-83640E472C55}" presName="txOne" presStyleLbl="node0" presStyleIdx="0" presStyleCnt="1" custScaleY="71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B634D-7683-4260-B7E9-A7C005A96F98}" type="pres">
      <dgm:prSet presAssocID="{6BE83A12-01E4-499F-AF87-83640E472C55}" presName="parTransOne" presStyleCnt="0"/>
      <dgm:spPr/>
    </dgm:pt>
    <dgm:pt modelId="{9660C2D5-27CF-4B85-A3BB-4CDC31287B44}" type="pres">
      <dgm:prSet presAssocID="{6BE83A12-01E4-499F-AF87-83640E472C55}" presName="horzOne" presStyleCnt="0"/>
      <dgm:spPr/>
    </dgm:pt>
    <dgm:pt modelId="{00E8DE8F-36FD-4DED-8C32-5381AB052A0D}" type="pres">
      <dgm:prSet presAssocID="{FD9D6C94-5C02-47FB-AE51-6B2FA0BF5F17}" presName="vertTwo" presStyleCnt="0"/>
      <dgm:spPr/>
    </dgm:pt>
    <dgm:pt modelId="{03DB4FB2-5D28-4608-8EF4-B3E845F1C14A}" type="pres">
      <dgm:prSet presAssocID="{FD9D6C94-5C02-47FB-AE51-6B2FA0BF5F1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2D94F-49B5-4E62-97A2-A6F8B5518371}" type="pres">
      <dgm:prSet presAssocID="{FD9D6C94-5C02-47FB-AE51-6B2FA0BF5F17}" presName="horzTwo" presStyleCnt="0"/>
      <dgm:spPr/>
    </dgm:pt>
    <dgm:pt modelId="{1D6C98C9-1A6A-4569-852C-DFBB833E72A4}" type="pres">
      <dgm:prSet presAssocID="{F369E2A6-6AF0-4FD0-9A8E-60E59AE333AD}" presName="sibSpaceTwo" presStyleCnt="0"/>
      <dgm:spPr/>
    </dgm:pt>
    <dgm:pt modelId="{F469D8CC-E987-48B1-B536-1F2F49CF8564}" type="pres">
      <dgm:prSet presAssocID="{0B5F7117-F84D-4A71-A812-7D487ED7EB09}" presName="vertTwo" presStyleCnt="0"/>
      <dgm:spPr/>
    </dgm:pt>
    <dgm:pt modelId="{7865EB4D-36EC-44EC-94A2-F2CBE057B734}" type="pres">
      <dgm:prSet presAssocID="{0B5F7117-F84D-4A71-A812-7D487ED7EB0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5855E-0986-4049-98F3-B47D4D5C961C}" type="pres">
      <dgm:prSet presAssocID="{0B5F7117-F84D-4A71-A812-7D487ED7EB09}" presName="horzTwo" presStyleCnt="0"/>
      <dgm:spPr/>
    </dgm:pt>
    <dgm:pt modelId="{B3F58D7F-8837-4BB1-93E9-C6D3D06F0517}" type="pres">
      <dgm:prSet presAssocID="{66F5E10D-5681-4259-832A-3FC567A27BCD}" presName="sibSpaceTwo" presStyleCnt="0"/>
      <dgm:spPr/>
    </dgm:pt>
    <dgm:pt modelId="{5EC6B79F-933B-4325-8261-3163551C86C9}" type="pres">
      <dgm:prSet presAssocID="{FA927669-1604-4F2A-A4BD-E41CFFE82F39}" presName="vertTwo" presStyleCnt="0"/>
      <dgm:spPr/>
    </dgm:pt>
    <dgm:pt modelId="{904F7EFB-DCA4-4496-B830-C48BCBDFBA23}" type="pres">
      <dgm:prSet presAssocID="{FA927669-1604-4F2A-A4BD-E41CFFE82F3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884F1-BCDA-4ECD-A7DE-301BA3E6B3C6}" type="pres">
      <dgm:prSet presAssocID="{FA927669-1604-4F2A-A4BD-E41CFFE82F39}" presName="horzTwo" presStyleCnt="0"/>
      <dgm:spPr/>
    </dgm:pt>
    <dgm:pt modelId="{973D8274-8F88-4FB2-9092-1E9D4E107288}" type="pres">
      <dgm:prSet presAssocID="{AB7D1C67-5BFC-4587-BE52-4CB46D3C8AF3}" presName="sibSpaceTwo" presStyleCnt="0"/>
      <dgm:spPr/>
    </dgm:pt>
    <dgm:pt modelId="{E4969A51-A58C-41FD-9CDE-9AB8C4AD3A75}" type="pres">
      <dgm:prSet presAssocID="{6EBB5890-B9ED-49C1-81A1-A770FACCFA43}" presName="vertTwo" presStyleCnt="0"/>
      <dgm:spPr/>
    </dgm:pt>
    <dgm:pt modelId="{E45E4A68-0EA9-481F-BBB6-359CCF951F51}" type="pres">
      <dgm:prSet presAssocID="{6EBB5890-B9ED-49C1-81A1-A770FACCFA4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9B6EE-3BC5-43D0-9C25-2B6B683DDC0B}" type="pres">
      <dgm:prSet presAssocID="{6EBB5890-B9ED-49C1-81A1-A770FACCFA43}" presName="horzTwo" presStyleCnt="0"/>
      <dgm:spPr/>
    </dgm:pt>
  </dgm:ptLst>
  <dgm:cxnLst>
    <dgm:cxn modelId="{954BC379-6E32-4457-A501-432C0C771DC3}" type="presOf" srcId="{6EBB5890-B9ED-49C1-81A1-A770FACCFA43}" destId="{E45E4A68-0EA9-481F-BBB6-359CCF951F51}" srcOrd="0" destOrd="0" presId="urn:microsoft.com/office/officeart/2005/8/layout/hierarchy4"/>
    <dgm:cxn modelId="{324A2A96-18AC-4F5A-8E45-1A7F060A1B10}" type="presOf" srcId="{FA927669-1604-4F2A-A4BD-E41CFFE82F39}" destId="{904F7EFB-DCA4-4496-B830-C48BCBDFBA23}" srcOrd="0" destOrd="0" presId="urn:microsoft.com/office/officeart/2005/8/layout/hierarchy4"/>
    <dgm:cxn modelId="{68CE5E20-610C-4B41-85A3-3E411865EC69}" srcId="{2B22921D-A7DB-4FC3-AAF5-F107E06693D7}" destId="{6BE83A12-01E4-499F-AF87-83640E472C55}" srcOrd="0" destOrd="0" parTransId="{BB621CB5-6F0D-40E2-B6C3-A6DB77B02E00}" sibTransId="{7EF31EF8-D17C-406D-BB6A-ED562B259891}"/>
    <dgm:cxn modelId="{82F634D4-F665-4A0A-BB21-1A4DB5F69102}" type="presOf" srcId="{0B5F7117-F84D-4A71-A812-7D487ED7EB09}" destId="{7865EB4D-36EC-44EC-94A2-F2CBE057B734}" srcOrd="0" destOrd="0" presId="urn:microsoft.com/office/officeart/2005/8/layout/hierarchy4"/>
    <dgm:cxn modelId="{4CB8D385-C79E-48C8-A9B8-FCFC65065C69}" type="presOf" srcId="{FD9D6C94-5C02-47FB-AE51-6B2FA0BF5F17}" destId="{03DB4FB2-5D28-4608-8EF4-B3E845F1C14A}" srcOrd="0" destOrd="0" presId="urn:microsoft.com/office/officeart/2005/8/layout/hierarchy4"/>
    <dgm:cxn modelId="{9D6A7104-0F8E-440D-AC2D-8B5F004742CB}" type="presOf" srcId="{6BE83A12-01E4-499F-AF87-83640E472C55}" destId="{010F0681-C15A-4336-B20F-A8D90A2C55E3}" srcOrd="0" destOrd="0" presId="urn:microsoft.com/office/officeart/2005/8/layout/hierarchy4"/>
    <dgm:cxn modelId="{B5A1E5A9-408A-4578-BDC7-0AD286E48DE2}" srcId="{6BE83A12-01E4-499F-AF87-83640E472C55}" destId="{0B5F7117-F84D-4A71-A812-7D487ED7EB09}" srcOrd="1" destOrd="0" parTransId="{304868D7-C6D9-4118-B389-A729BBB4CC72}" sibTransId="{66F5E10D-5681-4259-832A-3FC567A27BCD}"/>
    <dgm:cxn modelId="{759165C6-A44C-436D-8FFF-4B29DC8A17FD}" srcId="{6BE83A12-01E4-499F-AF87-83640E472C55}" destId="{6EBB5890-B9ED-49C1-81A1-A770FACCFA43}" srcOrd="3" destOrd="0" parTransId="{505F53A4-9247-4050-A1C4-1CCC39696F2E}" sibTransId="{D4D1917E-0812-4C2F-8D08-26FA692AFF74}"/>
    <dgm:cxn modelId="{E38A2EBF-A004-4CFA-A185-A5B0227EE44A}" srcId="{6BE83A12-01E4-499F-AF87-83640E472C55}" destId="{FD9D6C94-5C02-47FB-AE51-6B2FA0BF5F17}" srcOrd="0" destOrd="0" parTransId="{BF9F57E1-9149-4D75-BC7D-DD73DE57DB3F}" sibTransId="{F369E2A6-6AF0-4FD0-9A8E-60E59AE333AD}"/>
    <dgm:cxn modelId="{6F8D6E44-1B92-4B38-A937-A0AE2A2D80D0}" type="presOf" srcId="{2B22921D-A7DB-4FC3-AAF5-F107E06693D7}" destId="{257AFC0B-33E0-45CA-ACB8-05B220B1CC96}" srcOrd="0" destOrd="0" presId="urn:microsoft.com/office/officeart/2005/8/layout/hierarchy4"/>
    <dgm:cxn modelId="{57671293-A3D7-40F7-85A1-51884DDADBF9}" srcId="{6BE83A12-01E4-499F-AF87-83640E472C55}" destId="{FA927669-1604-4F2A-A4BD-E41CFFE82F39}" srcOrd="2" destOrd="0" parTransId="{24246D0B-9E1A-4D20-975F-230D0A1BF5F4}" sibTransId="{AB7D1C67-5BFC-4587-BE52-4CB46D3C8AF3}"/>
    <dgm:cxn modelId="{6EC7CAE6-D76A-4A4E-A240-A46333BE39F2}" type="presParOf" srcId="{257AFC0B-33E0-45CA-ACB8-05B220B1CC96}" destId="{B562DA0B-8674-444A-9899-AC3110934C17}" srcOrd="0" destOrd="0" presId="urn:microsoft.com/office/officeart/2005/8/layout/hierarchy4"/>
    <dgm:cxn modelId="{DE8395A2-2109-4072-93CC-BF8C87225EDB}" type="presParOf" srcId="{B562DA0B-8674-444A-9899-AC3110934C17}" destId="{010F0681-C15A-4336-B20F-A8D90A2C55E3}" srcOrd="0" destOrd="0" presId="urn:microsoft.com/office/officeart/2005/8/layout/hierarchy4"/>
    <dgm:cxn modelId="{8210B7CF-7406-42C1-AEA3-8FF22501E4CC}" type="presParOf" srcId="{B562DA0B-8674-444A-9899-AC3110934C17}" destId="{8ACB634D-7683-4260-B7E9-A7C005A96F98}" srcOrd="1" destOrd="0" presId="urn:microsoft.com/office/officeart/2005/8/layout/hierarchy4"/>
    <dgm:cxn modelId="{74F183BD-F601-40D7-8CF3-0F7D63204EAE}" type="presParOf" srcId="{B562DA0B-8674-444A-9899-AC3110934C17}" destId="{9660C2D5-27CF-4B85-A3BB-4CDC31287B44}" srcOrd="2" destOrd="0" presId="urn:microsoft.com/office/officeart/2005/8/layout/hierarchy4"/>
    <dgm:cxn modelId="{AA949D96-8554-4292-A6C7-6D6C978BCB3A}" type="presParOf" srcId="{9660C2D5-27CF-4B85-A3BB-4CDC31287B44}" destId="{00E8DE8F-36FD-4DED-8C32-5381AB052A0D}" srcOrd="0" destOrd="0" presId="urn:microsoft.com/office/officeart/2005/8/layout/hierarchy4"/>
    <dgm:cxn modelId="{D0F9E612-3BA7-4BAE-8CBC-1586AB716AE2}" type="presParOf" srcId="{00E8DE8F-36FD-4DED-8C32-5381AB052A0D}" destId="{03DB4FB2-5D28-4608-8EF4-B3E845F1C14A}" srcOrd="0" destOrd="0" presId="urn:microsoft.com/office/officeart/2005/8/layout/hierarchy4"/>
    <dgm:cxn modelId="{4C96D043-E44D-470A-8B4B-2885F258E62A}" type="presParOf" srcId="{00E8DE8F-36FD-4DED-8C32-5381AB052A0D}" destId="{6232D94F-49B5-4E62-97A2-A6F8B5518371}" srcOrd="1" destOrd="0" presId="urn:microsoft.com/office/officeart/2005/8/layout/hierarchy4"/>
    <dgm:cxn modelId="{1E6663A0-59B9-4667-9192-7D37CD69E3D6}" type="presParOf" srcId="{9660C2D5-27CF-4B85-A3BB-4CDC31287B44}" destId="{1D6C98C9-1A6A-4569-852C-DFBB833E72A4}" srcOrd="1" destOrd="0" presId="urn:microsoft.com/office/officeart/2005/8/layout/hierarchy4"/>
    <dgm:cxn modelId="{8A99CCFA-8501-4670-A6E0-136A60A0507C}" type="presParOf" srcId="{9660C2D5-27CF-4B85-A3BB-4CDC31287B44}" destId="{F469D8CC-E987-48B1-B536-1F2F49CF8564}" srcOrd="2" destOrd="0" presId="urn:microsoft.com/office/officeart/2005/8/layout/hierarchy4"/>
    <dgm:cxn modelId="{D848A967-6765-4D8E-B43B-B9941AA9A188}" type="presParOf" srcId="{F469D8CC-E987-48B1-B536-1F2F49CF8564}" destId="{7865EB4D-36EC-44EC-94A2-F2CBE057B734}" srcOrd="0" destOrd="0" presId="urn:microsoft.com/office/officeart/2005/8/layout/hierarchy4"/>
    <dgm:cxn modelId="{3A7A55A3-1936-4DB6-98A6-758E8F99FD0B}" type="presParOf" srcId="{F469D8CC-E987-48B1-B536-1F2F49CF8564}" destId="{C085855E-0986-4049-98F3-B47D4D5C961C}" srcOrd="1" destOrd="0" presId="urn:microsoft.com/office/officeart/2005/8/layout/hierarchy4"/>
    <dgm:cxn modelId="{E3BEDD7F-14F9-4629-ABA2-1027A94E1002}" type="presParOf" srcId="{9660C2D5-27CF-4B85-A3BB-4CDC31287B44}" destId="{B3F58D7F-8837-4BB1-93E9-C6D3D06F0517}" srcOrd="3" destOrd="0" presId="urn:microsoft.com/office/officeart/2005/8/layout/hierarchy4"/>
    <dgm:cxn modelId="{3C31DF7A-8A1B-468D-B6FE-B315B178DB69}" type="presParOf" srcId="{9660C2D5-27CF-4B85-A3BB-4CDC31287B44}" destId="{5EC6B79F-933B-4325-8261-3163551C86C9}" srcOrd="4" destOrd="0" presId="urn:microsoft.com/office/officeart/2005/8/layout/hierarchy4"/>
    <dgm:cxn modelId="{AF81F7EE-EBB4-442B-8A04-FFF3297E7BA5}" type="presParOf" srcId="{5EC6B79F-933B-4325-8261-3163551C86C9}" destId="{904F7EFB-DCA4-4496-B830-C48BCBDFBA23}" srcOrd="0" destOrd="0" presId="urn:microsoft.com/office/officeart/2005/8/layout/hierarchy4"/>
    <dgm:cxn modelId="{EACBF2D5-60B0-40B1-8EFB-F370E5A42D60}" type="presParOf" srcId="{5EC6B79F-933B-4325-8261-3163551C86C9}" destId="{B7C884F1-BCDA-4ECD-A7DE-301BA3E6B3C6}" srcOrd="1" destOrd="0" presId="urn:microsoft.com/office/officeart/2005/8/layout/hierarchy4"/>
    <dgm:cxn modelId="{425991DF-16B4-42D8-B4C8-481B119351D8}" type="presParOf" srcId="{9660C2D5-27CF-4B85-A3BB-4CDC31287B44}" destId="{973D8274-8F88-4FB2-9092-1E9D4E107288}" srcOrd="5" destOrd="0" presId="urn:microsoft.com/office/officeart/2005/8/layout/hierarchy4"/>
    <dgm:cxn modelId="{DA7C7BAD-1B58-4F4F-8A38-F8B43FF40364}" type="presParOf" srcId="{9660C2D5-27CF-4B85-A3BB-4CDC31287B44}" destId="{E4969A51-A58C-41FD-9CDE-9AB8C4AD3A75}" srcOrd="6" destOrd="0" presId="urn:microsoft.com/office/officeart/2005/8/layout/hierarchy4"/>
    <dgm:cxn modelId="{8C91732D-453F-4090-A013-35E7EA865957}" type="presParOf" srcId="{E4969A51-A58C-41FD-9CDE-9AB8C4AD3A75}" destId="{E45E4A68-0EA9-481F-BBB6-359CCF951F51}" srcOrd="0" destOrd="0" presId="urn:microsoft.com/office/officeart/2005/8/layout/hierarchy4"/>
    <dgm:cxn modelId="{6A75022A-282B-480C-A87F-660F4ECFAD83}" type="presParOf" srcId="{E4969A51-A58C-41FD-9CDE-9AB8C4AD3A75}" destId="{7759B6EE-3BC5-43D0-9C25-2B6B683DDC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A683-2825-43CF-83A9-B4DD68B4F5E9}">
      <dsp:nvSpPr>
        <dsp:cNvPr id="0" name=""/>
        <dsp:cNvSpPr/>
      </dsp:nvSpPr>
      <dsp:spPr>
        <a:xfrm>
          <a:off x="1251229" y="1144"/>
          <a:ext cx="859489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жалғыз</a:t>
          </a:r>
          <a:r>
            <a:rPr lang="ru-RU" sz="8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акционер</a:t>
          </a:r>
          <a:endParaRPr lang="ru-KZ" sz="800" b="1" kern="1200" dirty="0"/>
        </a:p>
      </dsp:txBody>
      <dsp:txXfrm>
        <a:off x="1274327" y="24242"/>
        <a:ext cx="813293" cy="426966"/>
      </dsp:txXfrm>
    </dsp:sp>
    <dsp:sp modelId="{E6E9D93D-02DA-4A02-A307-73D0BA0BF541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379243" y="105490"/>
              </a:moveTo>
              <a:arcTo wR="945294" hR="945294" stAng="17839597" swAng="1702813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5522-0ACC-4B61-A161-BAB399E8849C}">
      <dsp:nvSpPr>
        <dsp:cNvPr id="0" name=""/>
        <dsp:cNvSpPr/>
      </dsp:nvSpPr>
      <dsp:spPr>
        <a:xfrm>
          <a:off x="2216031" y="654326"/>
          <a:ext cx="72794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Директорлар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кеңесі</a:t>
          </a:r>
          <a:endParaRPr lang="ru-KZ" sz="800" kern="1200" dirty="0"/>
        </a:p>
      </dsp:txBody>
      <dsp:txXfrm>
        <a:off x="2239129" y="677424"/>
        <a:ext cx="681746" cy="426966"/>
      </dsp:txXfrm>
    </dsp:sp>
    <dsp:sp modelId="{C4CD14AA-DB7A-45E7-A53A-589E6B9CDAE1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889292" y="895805"/>
              </a:moveTo>
              <a:arcTo wR="945294" hR="945294" stAng="21419944" swAng="2196188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BD17-CBE7-4791-BECA-AA47692B93B9}">
      <dsp:nvSpPr>
        <dsp:cNvPr id="0" name=""/>
        <dsp:cNvSpPr/>
      </dsp:nvSpPr>
      <dsp:spPr>
        <a:xfrm>
          <a:off x="1746513" y="1711197"/>
          <a:ext cx="98018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Атқарушы</a:t>
          </a:r>
          <a:endParaRPr lang="ru-RU" sz="8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</a:t>
          </a:r>
          <a:endParaRPr lang="ru-KZ" sz="800" kern="1200" dirty="0"/>
        </a:p>
      </dsp:txBody>
      <dsp:txXfrm>
        <a:off x="1769611" y="1734295"/>
        <a:ext cx="933986" cy="426966"/>
      </dsp:txXfrm>
    </dsp:sp>
    <dsp:sp modelId="{09650EC4-AE17-4140-AEA6-DC312E488824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009390" y="1888412"/>
              </a:moveTo>
              <a:arcTo wR="945294" hR="945294" stAng="5166722" swAng="515742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AF7A1-2AA8-4153-9E8F-057D1E501BBE}">
      <dsp:nvSpPr>
        <dsp:cNvPr id="0" name=""/>
        <dsp:cNvSpPr/>
      </dsp:nvSpPr>
      <dsp:spPr>
        <a:xfrm>
          <a:off x="648738" y="1711197"/>
          <a:ext cx="953212" cy="473162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мүдделі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тараптар</a:t>
          </a:r>
          <a:endParaRPr lang="ru-KZ" sz="800" kern="1200" dirty="0"/>
        </a:p>
      </dsp:txBody>
      <dsp:txXfrm>
        <a:off x="671836" y="1734295"/>
        <a:ext cx="907016" cy="426966"/>
      </dsp:txXfrm>
    </dsp:sp>
    <dsp:sp modelId="{142C839A-66CE-4F80-B7B8-67981B76B578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58140" y="1468715"/>
              </a:moveTo>
              <a:arcTo wR="945294" hR="945294" stAng="8782674" swAng="2072852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8D00-AA2C-4727-816C-C93CCB87222D}">
      <dsp:nvSpPr>
        <dsp:cNvPr id="0" name=""/>
        <dsp:cNvSpPr/>
      </dsp:nvSpPr>
      <dsp:spPr>
        <a:xfrm>
          <a:off x="321802" y="619785"/>
          <a:ext cx="920287" cy="542244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Жарғыға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сәйкес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айқындалатын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өзге</a:t>
          </a: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де </a:t>
          </a:r>
          <a:r>
            <a:rPr lang="ru-RU" sz="800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органдар</a:t>
          </a:r>
          <a:endParaRPr lang="ru-KZ" sz="800" kern="1200" dirty="0"/>
        </a:p>
      </dsp:txBody>
      <dsp:txXfrm>
        <a:off x="348272" y="646255"/>
        <a:ext cx="867347" cy="489304"/>
      </dsp:txXfrm>
    </dsp:sp>
    <dsp:sp modelId="{877ECB67-FCD8-4955-9108-B691B1F88D59}">
      <dsp:nvSpPr>
        <dsp:cNvPr id="0" name=""/>
        <dsp:cNvSpPr/>
      </dsp:nvSpPr>
      <dsp:spPr>
        <a:xfrm>
          <a:off x="735680" y="237725"/>
          <a:ext cx="1890588" cy="1890588"/>
        </a:xfrm>
        <a:custGeom>
          <a:avLst/>
          <a:gdLst/>
          <a:ahLst/>
          <a:cxnLst/>
          <a:rect l="0" t="0" r="0" b="0"/>
          <a:pathLst>
            <a:path>
              <a:moveTo>
                <a:pt x="188697" y="378600"/>
              </a:moveTo>
              <a:arcTo wR="945294" hR="945294" stAng="13010001" swAng="1551896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D773D-4CA1-47D5-8901-2C36906BF16D}">
      <dsp:nvSpPr>
        <dsp:cNvPr id="0" name=""/>
        <dsp:cNvSpPr/>
      </dsp:nvSpPr>
      <dsp:spPr>
        <a:xfrm>
          <a:off x="546083" y="0"/>
          <a:ext cx="1501940" cy="1501940"/>
        </a:xfrm>
        <a:prstGeom prst="triangle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E6ED-C29B-4475-8AC5-70930581006D}">
      <dsp:nvSpPr>
        <dsp:cNvPr id="0" name=""/>
        <dsp:cNvSpPr/>
      </dsp:nvSpPr>
      <dsp:spPr>
        <a:xfrm>
          <a:off x="1297054" y="150340"/>
          <a:ext cx="976261" cy="266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тәуекелдерді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endParaRPr lang="ru-KZ" sz="800" kern="1200" dirty="0"/>
        </a:p>
      </dsp:txBody>
      <dsp:txXfrm>
        <a:off x="1310085" y="163371"/>
        <a:ext cx="950199" cy="240884"/>
      </dsp:txXfrm>
    </dsp:sp>
    <dsp:sp modelId="{A9D2E0A6-B744-46F9-9B14-74781F59C0CB}">
      <dsp:nvSpPr>
        <dsp:cNvPr id="0" name=""/>
        <dsp:cNvSpPr/>
      </dsp:nvSpPr>
      <dsp:spPr>
        <a:xfrm>
          <a:off x="1297054" y="450655"/>
          <a:ext cx="976261" cy="266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тәуекелдерді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KZ" sz="800" kern="1200" dirty="0"/>
        </a:p>
      </dsp:txBody>
      <dsp:txXfrm>
        <a:off x="1310085" y="463686"/>
        <a:ext cx="950199" cy="240884"/>
      </dsp:txXfrm>
    </dsp:sp>
    <dsp:sp modelId="{14DE69AA-0898-425C-96FB-E3B2CE48F742}">
      <dsp:nvSpPr>
        <dsp:cNvPr id="0" name=""/>
        <dsp:cNvSpPr/>
      </dsp:nvSpPr>
      <dsp:spPr>
        <a:xfrm>
          <a:off x="1297054" y="750970"/>
          <a:ext cx="976261" cy="266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кескіндемені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endParaRPr lang="ru-KZ" sz="800" kern="1200" dirty="0"/>
        </a:p>
      </dsp:txBody>
      <dsp:txXfrm>
        <a:off x="1310085" y="764001"/>
        <a:ext cx="950199" cy="240884"/>
      </dsp:txXfrm>
    </dsp:sp>
    <dsp:sp modelId="{03DD6B29-7C7D-4289-AF7C-416041D80D4B}">
      <dsp:nvSpPr>
        <dsp:cNvPr id="0" name=""/>
        <dsp:cNvSpPr/>
      </dsp:nvSpPr>
      <dsp:spPr>
        <a:xfrm>
          <a:off x="1297054" y="1051285"/>
          <a:ext cx="976261" cy="266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мониторинг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kern="1200" dirty="0" err="1">
              <a:latin typeface="Arial" panose="020B0604020202020204" pitchFamily="34" charset="0"/>
              <a:cs typeface="Arial" panose="020B0604020202020204" pitchFamily="34" charset="0"/>
            </a:rPr>
            <a:t>есеп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беру</a:t>
          </a:r>
          <a:endParaRPr lang="ru-KZ" sz="800" kern="1200" dirty="0"/>
        </a:p>
      </dsp:txBody>
      <dsp:txXfrm>
        <a:off x="1310085" y="1064316"/>
        <a:ext cx="950199" cy="240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F0681-C15A-4336-B20F-A8D90A2C55E3}">
      <dsp:nvSpPr>
        <dsp:cNvPr id="0" name=""/>
        <dsp:cNvSpPr/>
      </dsp:nvSpPr>
      <dsp:spPr>
        <a:xfrm>
          <a:off x="1001" y="250"/>
          <a:ext cx="6196897" cy="34277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МӘСҚ</a:t>
          </a:r>
          <a:endParaRPr lang="ru-KZ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41" y="10290"/>
        <a:ext cx="6176817" cy="322698"/>
      </dsp:txXfrm>
    </dsp:sp>
    <dsp:sp modelId="{03DB4FB2-5D28-4608-8EF4-B3E845F1C14A}">
      <dsp:nvSpPr>
        <dsp:cNvPr id="0" name=""/>
        <dsp:cNvSpPr/>
      </dsp:nvSpPr>
      <dsp:spPr>
        <a:xfrm>
          <a:off x="100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kk-KZ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департамент</a:t>
          </a:r>
          <a:endParaRPr lang="ru-KZ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37" y="525648"/>
        <a:ext cx="1429135" cy="454358"/>
      </dsp:txXfrm>
    </dsp:sp>
    <dsp:sp modelId="{7865EB4D-36EC-44EC-94A2-F2CBE057B734}">
      <dsp:nvSpPr>
        <dsp:cNvPr id="0" name=""/>
        <dsp:cNvSpPr/>
      </dsp:nvSpPr>
      <dsp:spPr>
        <a:xfrm>
          <a:off x="158083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қызмет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967" y="525648"/>
        <a:ext cx="1429135" cy="454358"/>
      </dsp:txXfrm>
    </dsp:sp>
    <dsp:sp modelId="{904F7EFB-DCA4-4496-B830-C48BCBDFBA23}">
      <dsp:nvSpPr>
        <dsp:cNvPr id="0" name=""/>
        <dsp:cNvSpPr/>
      </dsp:nvSpPr>
      <dsp:spPr>
        <a:xfrm>
          <a:off x="316066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сектор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4797" y="525648"/>
        <a:ext cx="1429135" cy="454358"/>
      </dsp:txXfrm>
    </dsp:sp>
    <dsp:sp modelId="{E45E4A68-0EA9-481F-BBB6-359CCF951F51}">
      <dsp:nvSpPr>
        <dsp:cNvPr id="0" name=""/>
        <dsp:cNvSpPr/>
      </dsp:nvSpPr>
      <dsp:spPr>
        <a:xfrm>
          <a:off x="474049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филиал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4627" y="525648"/>
        <a:ext cx="1429135" cy="4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0.46506</cdr:x>
      <cdr:y>0.00575</cdr:y>
    </cdr:from>
    <cdr:to>
      <cdr:x>0.57485</cdr:x>
      <cdr:y>0.08085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7171" y="14915"/>
          <a:ext cx="471474" cy="194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/>
        <a:lstStyle xmlns:a="http://schemas.openxmlformats.org/drawingml/2006/main"/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0.54561</cdr:x>
      <cdr:y>0.03239</cdr:y>
    </cdr:from>
    <cdr:to>
      <cdr:x>0.64088</cdr:x>
      <cdr:y>0.10856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43080" y="83972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0.71253</cdr:x>
      <cdr:y>0.63795</cdr:y>
    </cdr:from>
    <cdr:to>
      <cdr:x>0.82869</cdr:x>
      <cdr:y>0.71265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9918" y="1653826"/>
          <a:ext cx="498838" cy="193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0.60433</cdr:x>
      <cdr:y>0.08895</cdr:y>
    </cdr:from>
    <cdr:to>
      <cdr:x>0.6996</cdr:x>
      <cdr:y>0.16512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5279" y="230599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0.66208</cdr:x>
      <cdr:y>0.1623</cdr:y>
    </cdr:from>
    <cdr:to>
      <cdr:x>0.75735</cdr:x>
      <cdr:y>0.23847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43283" y="420753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0.69551</cdr:x>
      <cdr:y>0.24315</cdr:y>
    </cdr:from>
    <cdr:to>
      <cdr:x>0.79078</cdr:x>
      <cdr:y>0.31932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86814" y="630346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0.71982</cdr:x>
      <cdr:y>0.34111</cdr:y>
    </cdr:from>
    <cdr:to>
      <cdr:x>0.81509</cdr:x>
      <cdr:y>0.41728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91228" y="884297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0.73514</cdr:x>
      <cdr:y>0.45442</cdr:y>
    </cdr:from>
    <cdr:to>
      <cdr:x>0.83041</cdr:x>
      <cdr:y>0.53059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57000" y="1178043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7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0.72767</cdr:x>
      <cdr:y>0.55293</cdr:y>
    </cdr:from>
    <cdr:to>
      <cdr:x>0.82294</cdr:x>
      <cdr:y>0.6291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124947" y="1433418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8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0.66826</cdr:x>
      <cdr:y>0.7669</cdr:y>
    </cdr:from>
    <cdr:to>
      <cdr:x>0.81004</cdr:x>
      <cdr:y>0.84597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69802" y="1988099"/>
          <a:ext cx="608875" cy="20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10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0.57339</cdr:x>
      <cdr:y>0.89035</cdr:y>
    </cdr:from>
    <cdr:to>
      <cdr:x>0.6914</cdr:x>
      <cdr:y>0.94832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462373" y="2308135"/>
          <a:ext cx="506824" cy="15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11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0.12723</cdr:x>
      <cdr:y>0.6717</cdr:y>
    </cdr:from>
    <cdr:to>
      <cdr:x>0.25235</cdr:x>
      <cdr:y>0.78792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6394" y="1741321"/>
          <a:ext cx="537307" cy="301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kk-KZ" sz="800" b="1" dirty="0">
              <a:latin typeface="Arial" panose="020B0604020202020204" pitchFamily="34" charset="0"/>
              <a:cs typeface="Arial" panose="020B0604020202020204" pitchFamily="34" charset="0"/>
            </a:rPr>
            <a:t>ай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0.31645</cdr:x>
      <cdr:y>0.87283</cdr:y>
    </cdr:from>
    <cdr:to>
      <cdr:x>0.47618</cdr:x>
      <cdr:y>0.91219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31CB1C8-2888-4B18-BACE-609A6CEC49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03025" y="4732222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0.34788</cdr:x>
      <cdr:y>0.83348</cdr:y>
    </cdr:from>
    <cdr:to>
      <cdr:x>0.49401</cdr:x>
      <cdr:y>0.87283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CD99687-9421-41E1-84A0-9E23301B89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872142" y="4518844"/>
          <a:ext cx="786452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0.39632</cdr:x>
      <cdr:y>0.78719</cdr:y>
    </cdr:from>
    <cdr:to>
      <cdr:x>0.55605</cdr:x>
      <cdr:y>0.82655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2BC2117B-36EA-496F-AC7F-5D06D6B3F8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132831" y="4267904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0.39632</cdr:x>
      <cdr:y>0.74192</cdr:y>
    </cdr:from>
    <cdr:to>
      <cdr:x>0.55605</cdr:x>
      <cdr:y>0.78128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512B8B1-BEC3-40CD-A76E-D437B5906E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32831" y="4022486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0.40342</cdr:x>
      <cdr:y>0.699</cdr:y>
    </cdr:from>
    <cdr:to>
      <cdr:x>0.56315</cdr:x>
      <cdr:y>0.73836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C909BCCD-07BE-4CCA-931F-38D1229C8F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171037" y="3789786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0.39575</cdr:x>
      <cdr:y>0.65075</cdr:y>
    </cdr:from>
    <cdr:to>
      <cdr:x>0.55661</cdr:x>
      <cdr:y>0.699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962E4445-3CAB-494C-B886-51C2394E78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2129783" y="3528161"/>
          <a:ext cx="865707" cy="2616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0.40964</cdr:x>
      <cdr:y>0.60765</cdr:y>
    </cdr:from>
    <cdr:to>
      <cdr:x>0.56938</cdr:x>
      <cdr:y>0.64701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86405F1A-D0CA-492E-BBE8-FCD65E5965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204554" y="3294485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0.42735</cdr:x>
      <cdr:y>0.56738</cdr:y>
    </cdr:from>
    <cdr:to>
      <cdr:x>0.58821</cdr:x>
      <cdr:y>0.60674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F62A7F2E-F49B-4731-BC2F-EAD86F7FD3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299841" y="3076184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0.47107</cdr:x>
      <cdr:y>0.52216</cdr:y>
    </cdr:from>
    <cdr:to>
      <cdr:x>0.63193</cdr:x>
      <cdr:y>0.56152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780C7F3B-85DD-4AEA-9B7E-6BC0FE9195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2535112" y="283099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0.51496</cdr:x>
      <cdr:y>0.48032</cdr:y>
    </cdr:from>
    <cdr:to>
      <cdr:x>0.67582</cdr:x>
      <cdr:y>0.51968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9F3A7D51-777B-4C0C-82ED-A125B231C9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2771328" y="2604156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0.52797</cdr:x>
      <cdr:y>0.42964</cdr:y>
    </cdr:from>
    <cdr:to>
      <cdr:x>0.6877</cdr:x>
      <cdr:y>0.46899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64719DDE-7C47-47D3-A82D-F562ED49CE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2841329" y="2329359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0.53562</cdr:x>
      <cdr:y>0.3894</cdr:y>
    </cdr:from>
    <cdr:to>
      <cdr:x>0.69535</cdr:x>
      <cdr:y>0.42876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15D8F9AA-65D1-40CE-ADC8-2D5679507B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2882522" y="2111212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0.53292</cdr:x>
      <cdr:y>0.33869</cdr:y>
    </cdr:from>
    <cdr:to>
      <cdr:x>0.69265</cdr:x>
      <cdr:y>0.37805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BF859741-526C-4A7E-86AB-E355ED1664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2867963" y="1836288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0.56283</cdr:x>
      <cdr:y>0.30218</cdr:y>
    </cdr:from>
    <cdr:to>
      <cdr:x>0.7237</cdr:x>
      <cdr:y>0.34153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52D5A36D-8A85-4754-B141-23F04EF2C0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3028950" y="163830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0.56283</cdr:x>
      <cdr:y>0.25825</cdr:y>
    </cdr:from>
    <cdr:to>
      <cdr:x>0.7237</cdr:x>
      <cdr:y>0.29761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C2A100C0-6208-45B8-81BA-8E3907729E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3028950" y="140017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0.60727</cdr:x>
      <cdr:y>0.2153</cdr:y>
    </cdr:from>
    <cdr:to>
      <cdr:x>0.76813</cdr:x>
      <cdr:y>0.25465</cdr:y>
    </cdr:to>
    <cdr:pic>
      <cdr:nvPicPr>
        <cdr:cNvPr id="17" name="chart">
          <a:extLst xmlns:a="http://schemas.openxmlformats.org/drawingml/2006/main">
            <a:ext uri="{FF2B5EF4-FFF2-40B4-BE49-F238E27FC236}">
              <a16:creationId xmlns:a16="http://schemas.microsoft.com/office/drawing/2014/main" id="{803C4359-B47B-4E62-A64C-6841948A26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3268086" y="116728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0.62363</cdr:x>
      <cdr:y>0.16163</cdr:y>
    </cdr:from>
    <cdr:to>
      <cdr:x>0.78449</cdr:x>
      <cdr:y>0.20098</cdr:y>
    </cdr:to>
    <cdr:pic>
      <cdr:nvPicPr>
        <cdr:cNvPr id="18" name="chart">
          <a:extLst xmlns:a="http://schemas.openxmlformats.org/drawingml/2006/main">
            <a:ext uri="{FF2B5EF4-FFF2-40B4-BE49-F238E27FC236}">
              <a16:creationId xmlns:a16="http://schemas.microsoft.com/office/drawing/2014/main" id="{916EFE61-CB97-47EE-8048-D41ABE72EA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3356118" y="87630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0.65628</cdr:x>
      <cdr:y>0.11694</cdr:y>
    </cdr:from>
    <cdr:to>
      <cdr:x>0.81715</cdr:x>
      <cdr:y>0.1563</cdr:y>
    </cdr:to>
    <cdr:pic>
      <cdr:nvPicPr>
        <cdr:cNvPr id="19" name="chart">
          <a:extLst xmlns:a="http://schemas.openxmlformats.org/drawingml/2006/main">
            <a:ext uri="{FF2B5EF4-FFF2-40B4-BE49-F238E27FC236}">
              <a16:creationId xmlns:a16="http://schemas.microsoft.com/office/drawing/2014/main" id="{5ED108F3-A305-421B-8F42-3DE3A0E23F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3531872" y="634033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0.72546</cdr:x>
      <cdr:y>0.07759</cdr:y>
    </cdr:from>
    <cdr:to>
      <cdr:x>0.88632</cdr:x>
      <cdr:y>0.11694</cdr:y>
    </cdr:to>
    <cdr:pic>
      <cdr:nvPicPr>
        <cdr:cNvPr id="20" name="chart">
          <a:extLst xmlns:a="http://schemas.openxmlformats.org/drawingml/2006/main">
            <a:ext uri="{FF2B5EF4-FFF2-40B4-BE49-F238E27FC236}">
              <a16:creationId xmlns:a16="http://schemas.microsoft.com/office/drawing/2014/main" id="{71A1F508-6E01-4C88-AE5D-A7354EB6BC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9"/>
        <a:stretch xmlns:a="http://schemas.openxmlformats.org/drawingml/2006/main">
          <a:fillRect/>
        </a:stretch>
      </cdr:blipFill>
      <cdr:spPr>
        <a:xfrm xmlns:a="http://schemas.openxmlformats.org/drawingml/2006/main">
          <a:off x="3904134" y="42065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0.83279</cdr:x>
      <cdr:y>0.03689</cdr:y>
    </cdr:from>
    <cdr:to>
      <cdr:x>0.99365</cdr:x>
      <cdr:y>0.07625</cdr:y>
    </cdr:to>
    <cdr:pic>
      <cdr:nvPicPr>
        <cdr:cNvPr id="21" name="chart">
          <a:extLst xmlns:a="http://schemas.openxmlformats.org/drawingml/2006/main">
            <a:ext uri="{FF2B5EF4-FFF2-40B4-BE49-F238E27FC236}">
              <a16:creationId xmlns:a16="http://schemas.microsoft.com/office/drawing/2014/main" id="{14A21AD3-5DC9-4ED6-A207-70AAB4CCA03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0"/>
        <a:stretch xmlns:a="http://schemas.openxmlformats.org/drawingml/2006/main">
          <a:fillRect/>
        </a:stretch>
      </cdr:blipFill>
      <cdr:spPr>
        <a:xfrm xmlns:a="http://schemas.openxmlformats.org/drawingml/2006/main">
          <a:off x="4481744" y="200025"/>
          <a:ext cx="865707" cy="21337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0.17493</cdr:x>
      <cdr:y>0.01893</cdr:y>
    </cdr:from>
    <cdr:to>
      <cdr:x>1</cdr:x>
      <cdr:y>0.15116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9713" y="72394"/>
          <a:ext cx="4903888" cy="50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0.95534</cdr:x>
      <cdr:y>0.79323</cdr:y>
    </cdr:from>
    <cdr:to>
      <cdr:x>0.9856</cdr:x>
      <cdr:y>0.8824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08023" y="3834429"/>
          <a:ext cx="266321" cy="4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i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241425"/>
            <a:ext cx="2509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41513" y="1347788"/>
            <a:ext cx="2727325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3049-905A-4C24-9DD3-886F533D0550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08B-2FD5-45B6-B3D2-F2E56E4D46AA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211-B49F-4E45-B736-F4B4AF2C973C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D47-3D45-4A8B-B875-DC8250257EF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C28-9BAE-4E49-A883-FD4E2309BCA5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CED8-B68F-4A76-94DF-5659967D8605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90CB-B61A-4C0F-A477-AA5A1812719D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B4F8-2864-45B8-8E75-A302E23A69B6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35B8-9B79-4DCD-8636-02FBAB7FCE3D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7E4-1B2F-48A9-AD58-255B7BA496A3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C946-6A7C-4690-AAC1-0FD27A750839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653-55F0-4529-89F0-87A451DB9D96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DFA386-3A85-4A7C-8365-1AEE5BADB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2826"/>
          <a:ext cx="1191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826"/>
                        <a:ext cx="1191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8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 panose="020B0604020202020204" pitchFamily="34" charset="0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5B9-BC53-4AC4-B388-D97BC395592E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0.jpe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fss.kz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-91439" y="0"/>
            <a:ext cx="4857750" cy="91440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66C77-DD8F-4EB2-82E4-84F18CC6A0E3}"/>
              </a:ext>
            </a:extLst>
          </p:cNvPr>
          <p:cNvSpPr txBox="1"/>
          <p:nvPr/>
        </p:nvSpPr>
        <p:spPr>
          <a:xfrm>
            <a:off x="190637" y="2840222"/>
            <a:ext cx="365664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«МӘСҚ» АҚ 2023 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жылдың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жұмыс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қорытындысы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бойынша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есебі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8CCA75-F750-4718-BF5C-9F373ABF7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6570" t="29025" r="607" b="12924"/>
          <a:stretch/>
        </p:blipFill>
        <p:spPr>
          <a:xfrm>
            <a:off x="3847284" y="2829553"/>
            <a:ext cx="2620296" cy="30683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28BAC0-1693-41B4-B7F2-69FDE60FFA9E}"/>
              </a:ext>
            </a:extLst>
          </p:cNvPr>
          <p:cNvSpPr/>
          <p:nvPr/>
        </p:nvSpPr>
        <p:spPr>
          <a:xfrm>
            <a:off x="4766311" y="274315"/>
            <a:ext cx="2185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«МӘСҚ» </a:t>
            </a:r>
            <a:r>
              <a:rPr lang="kk-KZ" sz="1600" dirty="0"/>
              <a:t>АҚ</a:t>
            </a:r>
            <a:r>
              <a:rPr lang="ru-RU" sz="1600" dirty="0"/>
              <a:t> </a:t>
            </a:r>
            <a:r>
              <a:rPr lang="ru-RU" sz="1600" dirty="0" err="1"/>
              <a:t>Директорлар</a:t>
            </a:r>
            <a:r>
              <a:rPr lang="ru-RU" sz="1600" dirty="0"/>
              <a:t> </a:t>
            </a:r>
            <a:r>
              <a:rPr lang="ru-RU" sz="1600" dirty="0" err="1"/>
              <a:t>кеңесінің</a:t>
            </a:r>
            <a:r>
              <a:rPr lang="ru-RU" sz="1600" dirty="0"/>
              <a:t> 2024 </a:t>
            </a:r>
            <a:r>
              <a:rPr lang="ru-RU" sz="1600" dirty="0" err="1" smtClean="0"/>
              <a:t>жылғы</a:t>
            </a:r>
            <a:endParaRPr lang="ru-RU" sz="1600" smtClean="0"/>
          </a:p>
          <a:p>
            <a:r>
              <a:rPr lang="ru-RU" sz="1600" smtClean="0"/>
              <a:t>02 </a:t>
            </a:r>
            <a:r>
              <a:rPr lang="ru-RU" sz="1600" dirty="0" err="1"/>
              <a:t>желтоқсандағы</a:t>
            </a:r>
            <a:r>
              <a:rPr lang="ru-RU" sz="1600" dirty="0"/>
              <a:t> №15 </a:t>
            </a:r>
            <a:r>
              <a:rPr lang="ru-RU" sz="1600" dirty="0" err="1"/>
              <a:t>шешімімен</a:t>
            </a:r>
            <a:r>
              <a:rPr lang="ru-RU" sz="1600" dirty="0"/>
              <a:t> </a:t>
            </a:r>
            <a:r>
              <a:rPr lang="ru-RU" sz="1600" dirty="0" err="1"/>
              <a:t>бекітілді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e4pHeader1">
            <a:extLst>
              <a:ext uri="{FF2B5EF4-FFF2-40B4-BE49-F238E27FC236}">
                <a16:creationId xmlns:a16="http://schemas.microsoft.com/office/drawing/2014/main" id="{B84FE0E5-52E1-4BDE-9EA8-2F84949AB302}"/>
              </a:ext>
            </a:extLst>
          </p:cNvPr>
          <p:cNvSpPr txBox="1"/>
          <p:nvPr/>
        </p:nvSpPr>
        <p:spPr>
          <a:xfrm>
            <a:off x="827490" y="1390296"/>
            <a:ext cx="5614932" cy="24069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өсімпұлдардың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(млрд.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теңге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)</a:t>
            </a: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74619" y="114455"/>
            <a:ext cx="653732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МӘСҚ-ҒА ӘЛЕУМЕТТІК АУДАРЫМДАР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790" y="883920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390" y="8779714"/>
            <a:ext cx="723900" cy="32385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2E4F2723-34B9-4DE5-BB5A-ACDC40C2D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097953"/>
              </p:ext>
            </p:extLst>
          </p:nvPr>
        </p:nvGraphicFramePr>
        <p:xfrm>
          <a:off x="912070" y="1630985"/>
          <a:ext cx="5033857" cy="218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B09873-B4FA-4D7B-9E4E-6D53645B14A8}"/>
              </a:ext>
            </a:extLst>
          </p:cNvPr>
          <p:cNvSpPr/>
          <p:nvPr/>
        </p:nvSpPr>
        <p:spPr>
          <a:xfrm>
            <a:off x="174619" y="603179"/>
            <a:ext cx="6444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411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төлейтін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3,5%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2642BC4-F1CE-48D8-A1FB-B6B481F0377C}"/>
              </a:ext>
            </a:extLst>
          </p:cNvPr>
          <p:cNvSpPr/>
          <p:nvPr/>
        </p:nvSpPr>
        <p:spPr>
          <a:xfrm>
            <a:off x="81910" y="3791083"/>
            <a:ext cx="653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indent="265113" algn="ctr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24,5% -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95C54E2-2668-4D5D-BA5C-980E79E2FBA4}"/>
              </a:ext>
            </a:extLst>
          </p:cNvPr>
          <p:cNvSpPr/>
          <p:nvPr/>
        </p:nvSpPr>
        <p:spPr>
          <a:xfrm>
            <a:off x="174619" y="4416902"/>
            <a:ext cx="6580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түсуі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106" name="Диаграмма 105">
            <a:extLst>
              <a:ext uri="{FF2B5EF4-FFF2-40B4-BE49-F238E27FC236}">
                <a16:creationId xmlns:a16="http://schemas.microsoft.com/office/drawing/2014/main" id="{2D62B563-20AC-4C42-A24E-1FDF294AB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996845"/>
              </p:ext>
            </p:extLst>
          </p:nvPr>
        </p:nvGraphicFramePr>
        <p:xfrm>
          <a:off x="-33353" y="4729820"/>
          <a:ext cx="6707636" cy="30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FD685-5A5D-49E3-AB99-4CD4D8B55EED}"/>
              </a:ext>
            </a:extLst>
          </p:cNvPr>
          <p:cNvSpPr/>
          <p:nvPr/>
        </p:nvSpPr>
        <p:spPr>
          <a:xfrm>
            <a:off x="92746" y="7760606"/>
            <a:ext cx="661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төрттен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түсімдердің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26%)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Алматы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Астана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қалаларынан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республика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6 471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C980F26-79C0-4508-9CF8-61A2B1146C98}"/>
              </a:ext>
            </a:extLst>
          </p:cNvPr>
          <p:cNvCxnSpPr>
            <a:cxnSpLocks/>
          </p:cNvCxnSpPr>
          <p:nvPr/>
        </p:nvCxnSpPr>
        <p:spPr>
          <a:xfrm flipV="1">
            <a:off x="10875" y="4792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32220" y="880872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2400" y="8797290"/>
            <a:ext cx="412750" cy="26564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5C64E5-EEBD-47E9-BDB8-12CDFEEB9B12}"/>
              </a:ext>
            </a:extLst>
          </p:cNvPr>
          <p:cNvSpPr/>
          <p:nvPr/>
        </p:nvSpPr>
        <p:spPr>
          <a:xfrm>
            <a:off x="785487" y="4298196"/>
            <a:ext cx="53399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</a:t>
            </a: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AAA297-6F31-43C7-89CD-7FC8A6C95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668049"/>
              </p:ext>
            </p:extLst>
          </p:nvPr>
        </p:nvGraphicFramePr>
        <p:xfrm>
          <a:off x="324422" y="4475360"/>
          <a:ext cx="6209156" cy="282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017F73-6E19-4A79-9E72-2C132754724A}"/>
              </a:ext>
            </a:extLst>
          </p:cNvPr>
          <p:cNvSpPr/>
          <p:nvPr/>
        </p:nvSpPr>
        <p:spPr>
          <a:xfrm>
            <a:off x="324422" y="3343175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комитетінің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деректеріне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(ӘА)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берешектің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1 183,7 млн.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теңгені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құрайтын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61,0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берешек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бойынша-750,1 млн. </a:t>
            </a:r>
            <a:r>
              <a:rPr lang="ru-RU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өсімпұл-433,6 млн. </a:t>
            </a:r>
            <a:r>
              <a:rPr lang="ru-RU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ED5136-8E9B-4D14-9B47-9AF78819FE52}"/>
              </a:ext>
            </a:extLst>
          </p:cNvPr>
          <p:cNvSpPr/>
          <p:nvPr/>
        </p:nvSpPr>
        <p:spPr>
          <a:xfrm>
            <a:off x="324422" y="7361779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tabLst>
                <a:tab pos="360671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Абай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(212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Түркістан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(122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Ақмола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(122 млн.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Алматы,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Жамбыл,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Маңғыстау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Шымкент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F4373B-A194-491C-925D-D6100950ACE4}"/>
              </a:ext>
            </a:extLst>
          </p:cNvPr>
          <p:cNvSpPr/>
          <p:nvPr/>
        </p:nvSpPr>
        <p:spPr>
          <a:xfrm>
            <a:off x="1086852" y="721776"/>
            <a:ext cx="53014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берешектер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160335" y="66620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 АУДАРЫМДАР МЕН ӨСІМПҰЛДАР БОЙЫНША БЕРЕШЕК</a:t>
            </a:r>
            <a:endParaRPr lang="ru-KZ" sz="1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F03895B-5A33-4F1F-9DBB-67B08F14E758}"/>
              </a:ext>
            </a:extLst>
          </p:cNvPr>
          <p:cNvCxnSpPr>
            <a:cxnSpLocks/>
          </p:cNvCxnSpPr>
          <p:nvPr/>
        </p:nvCxnSpPr>
        <p:spPr>
          <a:xfrm flipV="1">
            <a:off x="0" y="579126"/>
            <a:ext cx="6332220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073F8B-3B11-4DDA-A605-260863D16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937443"/>
              </p:ext>
            </p:extLst>
          </p:nvPr>
        </p:nvGraphicFramePr>
        <p:xfrm>
          <a:off x="947757" y="1142141"/>
          <a:ext cx="4572000" cy="212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94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3332" y="88265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6212" y="8826509"/>
            <a:ext cx="412750" cy="26353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230624" y="120925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 ҚАТЫСУШЫЛАР САНЫНЫҢ 50% ЖӘНЕ ОДАН ДА КӨП ТӨМЕНДЕУІНЕ МОНИТОРИНГ ЖҮРГІЗУ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EFCC1D-0CD8-4983-BEEB-3DCF7BD652C5}"/>
              </a:ext>
            </a:extLst>
          </p:cNvPr>
          <p:cNvSpPr/>
          <p:nvPr/>
        </p:nvSpPr>
        <p:spPr>
          <a:xfrm>
            <a:off x="230623" y="5984972"/>
            <a:ext cx="63513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әкімдіктеріне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жіберіледі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инспекцияларымен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әкімдіктермен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"БЖЗҚ" АҚ-мен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басшыларымен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инспекциясы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ҚМ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аумақтық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бөлімшелерінің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өкілдерін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орынбасарының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кеңестерде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әріптестік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үшжақты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штабтардың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отырыстарында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тыңдауды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049C19-CC8B-4989-BF69-6908ACC0636A}"/>
              </a:ext>
            </a:extLst>
          </p:cNvPr>
          <p:cNvSpPr/>
          <p:nvPr/>
        </p:nvSpPr>
        <p:spPr>
          <a:xfrm>
            <a:off x="123714" y="989902"/>
            <a:ext cx="6541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мониторингін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штат саны 50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кәсіпорындарды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штат саны 50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орта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13,2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49,2%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айына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орта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есеппен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6,5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marR="18626" indent="-171450" algn="just">
              <a:buFontTx/>
              <a:buChar char="-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5,3%,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төмендеуімен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(697 </a:t>
            </a:r>
            <a:r>
              <a:rPr lang="ru-RU" sz="10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595B6CB-ADE2-4052-97DD-DD758ADE4527}"/>
              </a:ext>
            </a:extLst>
          </p:cNvPr>
          <p:cNvSpPr/>
          <p:nvPr/>
        </p:nvSpPr>
        <p:spPr>
          <a:xfrm>
            <a:off x="230624" y="2262550"/>
            <a:ext cx="63448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</a:t>
            </a:r>
            <a:endParaRPr lang="ru-RU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DB3DA-04CB-4546-99BF-27EC71296B06}"/>
              </a:ext>
            </a:extLst>
          </p:cNvPr>
          <p:cNvSpPr/>
          <p:nvPr/>
        </p:nvSpPr>
        <p:spPr>
          <a:xfrm>
            <a:off x="90671" y="5067969"/>
            <a:ext cx="6507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241294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қысқарту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кеңейту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жинақтаушы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төмендеуіне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шиеленістің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туындауына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бермеу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субъектілердің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өзара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BCBD11-73A6-443E-838C-88D31BBBD0BC}"/>
              </a:ext>
            </a:extLst>
          </p:cNvPr>
          <p:cNvCxnSpPr>
            <a:cxnSpLocks/>
          </p:cNvCxnSpPr>
          <p:nvPr/>
        </p:nvCxnSpPr>
        <p:spPr>
          <a:xfrm flipV="1">
            <a:off x="0" y="73029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8D0DE3-F618-4AA5-BA69-D8D492A9044C}"/>
              </a:ext>
            </a:extLst>
          </p:cNvPr>
          <p:cNvSpPr/>
          <p:nvPr/>
        </p:nvSpPr>
        <p:spPr>
          <a:xfrm>
            <a:off x="130276" y="7774848"/>
            <a:ext cx="6451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0"/>
              </a:spcAft>
              <a:tabLst>
                <a:tab pos="428625" algn="l"/>
                <a:tab pos="45021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8 140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төлеушіден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50%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төмендеу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C822140-E755-4C55-BFEF-0C3F09339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932849"/>
              </p:ext>
            </p:extLst>
          </p:nvPr>
        </p:nvGraphicFramePr>
        <p:xfrm>
          <a:off x="756979" y="2581329"/>
          <a:ext cx="5292091" cy="23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7151" y="5058422"/>
            <a:ext cx="6794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себептері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577BF94-CD21-4A83-B865-A4840D08C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29815"/>
              </p:ext>
            </p:extLst>
          </p:nvPr>
        </p:nvGraphicFramePr>
        <p:xfrm>
          <a:off x="1235210" y="1913231"/>
          <a:ext cx="4337998" cy="241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262890" y="896312"/>
            <a:ext cx="6306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859,2 млн.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120,6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AF7BBA-A56A-4374-A95D-52C578E2E5C3}"/>
              </a:ext>
            </a:extLst>
          </p:cNvPr>
          <p:cNvSpPr/>
          <p:nvPr/>
        </p:nvSpPr>
        <p:spPr>
          <a:xfrm>
            <a:off x="233526" y="4463591"/>
            <a:ext cx="6308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1,5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ал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38,6%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ұлғайды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4A3855-BB41-4CD3-A574-F8C5524A7CFB}"/>
              </a:ext>
            </a:extLst>
          </p:cNvPr>
          <p:cNvSpPr/>
          <p:nvPr/>
        </p:nvSpPr>
        <p:spPr>
          <a:xfrm>
            <a:off x="262889" y="7959800"/>
            <a:ext cx="630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банк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шотына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41,1%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тапсырмасының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тізімдік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жіберілді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35,7%.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5ABB89F-7E19-48F8-90C8-92619601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376663"/>
              </p:ext>
            </p:extLst>
          </p:nvPr>
        </p:nvGraphicFramePr>
        <p:xfrm>
          <a:off x="925829" y="5506747"/>
          <a:ext cx="5292091" cy="23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814551" y="1446496"/>
            <a:ext cx="5514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өсімпұлдарды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66939CD-F036-47BA-8700-E1225472FA5A}"/>
              </a:ext>
            </a:extLst>
          </p:cNvPr>
          <p:cNvSpPr txBox="1"/>
          <p:nvPr/>
        </p:nvSpPr>
        <p:spPr>
          <a:xfrm>
            <a:off x="118880" y="96735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 (ҚАТЕ) ТӨЛЕНГЕН ӘЛЕУМЕТТІК АУДАРЫМДАР МЕН ӨСІМПҰЛДАРДЫ ҚАЙТАРУ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0AA3A00-AC27-4598-84C2-CE5D10C949AB}"/>
              </a:ext>
            </a:extLst>
          </p:cNvPr>
          <p:cNvCxnSpPr>
            <a:cxnSpLocks/>
          </p:cNvCxnSpPr>
          <p:nvPr/>
        </p:nvCxnSpPr>
        <p:spPr>
          <a:xfrm flipV="1">
            <a:off x="0" y="67538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0994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12130D-333C-4362-8A96-8C6A8C5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71893"/>
            <a:ext cx="1543050" cy="349247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6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91201" y="122590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1361" y="88049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4231" y="8745185"/>
            <a:ext cx="474519" cy="377808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240321" y="546551"/>
            <a:ext cx="627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енгізілгеннен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3 573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276935" y="1096466"/>
            <a:ext cx="38699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07065E4-A2A8-4BB6-A900-25129225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863806"/>
              </p:ext>
            </p:extLst>
          </p:nvPr>
        </p:nvGraphicFramePr>
        <p:xfrm>
          <a:off x="1160318" y="1522730"/>
          <a:ext cx="4269325" cy="243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2D142-394F-4DBB-BECC-FFC8873F2DF8}"/>
              </a:ext>
            </a:extLst>
          </p:cNvPr>
          <p:cNvSpPr/>
          <p:nvPr/>
        </p:nvSpPr>
        <p:spPr>
          <a:xfrm>
            <a:off x="1014325" y="4808689"/>
            <a:ext cx="48293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түрлері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AF58E0-7466-4155-8667-D489261AB467}"/>
              </a:ext>
            </a:extLst>
          </p:cNvPr>
          <p:cNvSpPr/>
          <p:nvPr/>
        </p:nvSpPr>
        <p:spPr>
          <a:xfrm>
            <a:off x="240322" y="4182289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1 252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тиісінше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7,6%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70,4%.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C9A331-6378-424D-9157-35FCDB3DE2F6}"/>
              </a:ext>
            </a:extLst>
          </p:cNvPr>
          <p:cNvGrpSpPr/>
          <p:nvPr/>
        </p:nvGrpSpPr>
        <p:grpSpPr>
          <a:xfrm>
            <a:off x="240322" y="5390005"/>
            <a:ext cx="6109319" cy="2362373"/>
            <a:chOff x="3311732" y="4225108"/>
            <a:chExt cx="5049484" cy="1952625"/>
          </a:xfrm>
        </p:grpSpPr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id="{E5ABB89F-7E19-48F8-90C8-92619601C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02731240"/>
                </p:ext>
              </p:extLst>
            </p:nvPr>
          </p:nvGraphicFramePr>
          <p:xfrm>
            <a:off x="3311732" y="4225108"/>
            <a:ext cx="5049484" cy="1952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869F5-44C6-4300-B092-311C0C674BD6}"/>
                </a:ext>
              </a:extLst>
            </p:cNvPr>
            <p:cNvSpPr txBox="1"/>
            <p:nvPr/>
          </p:nvSpPr>
          <p:spPr>
            <a:xfrm>
              <a:off x="4577914" y="5010222"/>
              <a:ext cx="602569" cy="38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751 млрд.</a:t>
              </a:r>
            </a:p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тенге</a:t>
              </a:r>
              <a:endParaRPr lang="ru-KZ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493D8-7E21-488B-85AC-AB4539198671}"/>
              </a:ext>
            </a:extLst>
          </p:cNvPr>
          <p:cNvSpPr/>
          <p:nvPr/>
        </p:nvSpPr>
        <p:spPr>
          <a:xfrm>
            <a:off x="240321" y="776047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құрылымында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(635,2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B41756A-34B5-4425-8256-48593152B7DB}"/>
              </a:ext>
            </a:extLst>
          </p:cNvPr>
          <p:cNvCxnSpPr>
            <a:cxnSpLocks/>
          </p:cNvCxnSpPr>
          <p:nvPr/>
        </p:nvCxnSpPr>
        <p:spPr>
          <a:xfrm flipV="1">
            <a:off x="-8487" y="4530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6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204420" y="150084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6980" y="8805862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401" y="8748101"/>
            <a:ext cx="779319" cy="38100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0" y="789721"/>
            <a:ext cx="66176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</a:t>
            </a:r>
            <a:r>
              <a:rPr lang="ru-RU" sz="105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EE56637-F5BC-4836-B0EB-15469B118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7065"/>
              </p:ext>
            </p:extLst>
          </p:nvPr>
        </p:nvGraphicFramePr>
        <p:xfrm>
          <a:off x="328245" y="1221553"/>
          <a:ext cx="5648502" cy="578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C125A-5870-4E8D-9AFF-C91AE9CA4C32}"/>
              </a:ext>
            </a:extLst>
          </p:cNvPr>
          <p:cNvSpPr/>
          <p:nvPr/>
        </p:nvSpPr>
        <p:spPr>
          <a:xfrm>
            <a:off x="240322" y="7362318"/>
            <a:ext cx="6377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Түркістан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облысында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- 82,7 млрд.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141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Алматы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78,3 млрд.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белгіленді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2304F35-44BC-4E18-827D-61915D85BFA7}"/>
              </a:ext>
            </a:extLst>
          </p:cNvPr>
          <p:cNvCxnSpPr>
            <a:cxnSpLocks/>
          </p:cNvCxnSpPr>
          <p:nvPr/>
        </p:nvCxnSpPr>
        <p:spPr>
          <a:xfrm flipV="1">
            <a:off x="0" y="51122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9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27D134-7E75-49BA-9A53-89E9B0A18811}"/>
              </a:ext>
            </a:extLst>
          </p:cNvPr>
          <p:cNvSpPr/>
          <p:nvPr/>
        </p:nvSpPr>
        <p:spPr>
          <a:xfrm>
            <a:off x="11339" y="813296"/>
            <a:ext cx="1887770" cy="833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9127" y="7547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BB98F6-E547-4E26-A666-62E54F2BFD5E}"/>
              </a:ext>
            </a:extLst>
          </p:cNvPr>
          <p:cNvSpPr/>
          <p:nvPr/>
        </p:nvSpPr>
        <p:spPr>
          <a:xfrm>
            <a:off x="1899108" y="832041"/>
            <a:ext cx="4735361" cy="2427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уақытқа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тоқтатқанына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жалғастырғанына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жәрдемақыға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Медициналық-әлеуметтік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сараптама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бөлімшесі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дәрежесін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30% - дан 100% 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бүкіл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дәрежесінің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алмастырудың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коэффициенттеріне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(01.01.2023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ж.бастап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8,5% 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01.07.2023 ж.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14,5% 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92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5F934A-F704-46C0-AEC9-A75505E43142}"/>
              </a:ext>
            </a:extLst>
          </p:cNvPr>
          <p:cNvSpPr/>
          <p:nvPr/>
        </p:nvSpPr>
        <p:spPr>
          <a:xfrm>
            <a:off x="2397115" y="3748089"/>
            <a:ext cx="33894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9F724DC-A61A-4280-9254-8E7B046A2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49897"/>
              </p:ext>
            </p:extLst>
          </p:nvPr>
        </p:nvGraphicFramePr>
        <p:xfrm>
          <a:off x="2273443" y="4079082"/>
          <a:ext cx="3947161" cy="18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AB6E5-C541-455E-86E0-4705116B52B7}"/>
              </a:ext>
            </a:extLst>
          </p:cNvPr>
          <p:cNvSpPr/>
          <p:nvPr/>
        </p:nvSpPr>
        <p:spPr>
          <a:xfrm>
            <a:off x="1938640" y="5948665"/>
            <a:ext cx="469583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38,7 млрд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26,9% 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194,5 млрд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F228AD7-DCEC-4656-9530-CC427F242C7C}"/>
              </a:ext>
            </a:extLst>
          </p:cNvPr>
          <p:cNvSpPr/>
          <p:nvPr/>
        </p:nvSpPr>
        <p:spPr>
          <a:xfrm>
            <a:off x="68489" y="461502"/>
            <a:ext cx="6778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 ҚАБІЛЕТТІЛІГІНЕН АЙЫРЫЛУ ЖАҒДАЙЫ БОЙЫНША ӘЛЕУМЕТТІК ТӨЛЕМ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E21C9A7-69BB-4142-818F-22912793CDC9}"/>
              </a:ext>
            </a:extLst>
          </p:cNvPr>
          <p:cNvCxnSpPr>
            <a:cxnSpLocks/>
          </p:cNvCxnSpPr>
          <p:nvPr/>
        </p:nvCxnSpPr>
        <p:spPr>
          <a:xfrm flipV="1">
            <a:off x="11339" y="4114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5F48C7-2E7D-4125-A587-81D76FA9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27" y="1077359"/>
            <a:ext cx="872065" cy="124724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7FEB48C-ABD1-477B-AFF0-8FD00FBF64BC}"/>
              </a:ext>
            </a:extLst>
          </p:cNvPr>
          <p:cNvSpPr/>
          <p:nvPr/>
        </p:nvSpPr>
        <p:spPr>
          <a:xfrm>
            <a:off x="3145775" y="6659969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9C44777A-9741-4B0C-A928-0985D733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21133"/>
              </p:ext>
            </p:extLst>
          </p:nvPr>
        </p:nvGraphicFramePr>
        <p:xfrm>
          <a:off x="2657711" y="6761648"/>
          <a:ext cx="3752850" cy="18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EF669A5-0CEC-4A65-9AC0-CF10A6A02CE0}"/>
              </a:ext>
            </a:extLst>
          </p:cNvPr>
          <p:cNvSpPr/>
          <p:nvPr/>
        </p:nvSpPr>
        <p:spPr>
          <a:xfrm>
            <a:off x="1929307" y="8407352"/>
            <a:ext cx="4665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үрдіс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15-16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шегінде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11F5F-EFF6-4EE1-AFE4-F4ABC46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91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1F9D85-149D-40F0-9C78-3C68A2A7E498}"/>
              </a:ext>
            </a:extLst>
          </p:cNvPr>
          <p:cNvGrpSpPr/>
          <p:nvPr/>
        </p:nvGrpSpPr>
        <p:grpSpPr>
          <a:xfrm>
            <a:off x="132123" y="2808457"/>
            <a:ext cx="1676401" cy="5655394"/>
            <a:chOff x="165271" y="2854237"/>
            <a:chExt cx="1676401" cy="565539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063B361-0D9D-44CD-9ED7-38B34C855A45}"/>
                </a:ext>
              </a:extLst>
            </p:cNvPr>
            <p:cNvSpPr/>
            <p:nvPr/>
          </p:nvSpPr>
          <p:spPr>
            <a:xfrm>
              <a:off x="165271" y="2854237"/>
              <a:ext cx="1676401" cy="5655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Алушылар</a:t>
              </a:r>
              <a:r>
                <a:rPr lang="ru-RU" sz="10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саны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100 248 </a:t>
              </a:r>
              <a:r>
                <a:rPr lang="ru-RU" sz="11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адам</a:t>
              </a:r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Жаңа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тағайындаулар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саны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15 962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Төлем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көлемі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38,7 млрд.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ӘТ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тағайындау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кезеңде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ескерілген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айлық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табыс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 мың.тенге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Төлемнің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мөлшері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47 445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Алушының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жасы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</a:t>
              </a:r>
              <a:r>
                <a:rPr lang="ru-RU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Қатысудың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орташа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еңбек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өтілі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 ай</a:t>
              </a:r>
              <a:endParaRPr lang="ru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2AFD9510-FBF1-47A3-8FB9-3F0D7FD6241F}"/>
                </a:ext>
              </a:extLst>
            </p:cNvPr>
            <p:cNvCxnSpPr/>
            <p:nvPr/>
          </p:nvCxnSpPr>
          <p:spPr>
            <a:xfrm>
              <a:off x="365760" y="354518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9967DC9-CE7F-48EF-BCC7-67356FF7F5E8}"/>
                </a:ext>
              </a:extLst>
            </p:cNvPr>
            <p:cNvCxnSpPr/>
            <p:nvPr/>
          </p:nvCxnSpPr>
          <p:spPr>
            <a:xfrm>
              <a:off x="365760" y="437195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1EEA254-1311-46E7-98B3-CD9934EACF92}"/>
                </a:ext>
              </a:extLst>
            </p:cNvPr>
            <p:cNvCxnSpPr/>
            <p:nvPr/>
          </p:nvCxnSpPr>
          <p:spPr>
            <a:xfrm>
              <a:off x="365760" y="503489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29051D-7B43-47FF-AA43-057B936847F4}"/>
                </a:ext>
              </a:extLst>
            </p:cNvPr>
            <p:cNvCxnSpPr/>
            <p:nvPr/>
          </p:nvCxnSpPr>
          <p:spPr>
            <a:xfrm>
              <a:off x="365760" y="613217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E95ECF0-C5BD-44B1-A695-80E0B4BE5A39}"/>
                </a:ext>
              </a:extLst>
            </p:cNvPr>
            <p:cNvCxnSpPr/>
            <p:nvPr/>
          </p:nvCxnSpPr>
          <p:spPr>
            <a:xfrm>
              <a:off x="365760" y="698942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F372479-1000-4B79-A477-45B2FD0359E4}"/>
                </a:ext>
              </a:extLst>
            </p:cNvPr>
            <p:cNvCxnSpPr/>
            <p:nvPr/>
          </p:nvCxnSpPr>
          <p:spPr>
            <a:xfrm>
              <a:off x="365760" y="775523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8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0FEFD-2C31-4F67-A725-11014549896F}"/>
              </a:ext>
            </a:extLst>
          </p:cNvPr>
          <p:cNvSpPr/>
          <p:nvPr/>
        </p:nvSpPr>
        <p:spPr>
          <a:xfrm>
            <a:off x="265020" y="751923"/>
            <a:ext cx="6450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041371"/>
              </p:ext>
            </p:extLst>
          </p:nvPr>
        </p:nvGraphicFramePr>
        <p:xfrm>
          <a:off x="927661" y="1089376"/>
          <a:ext cx="4949707" cy="19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44A5E2-FA25-4CEF-BB09-470B6BA2F02F}"/>
              </a:ext>
            </a:extLst>
          </p:cNvPr>
          <p:cNvSpPr/>
          <p:nvPr/>
        </p:nvSpPr>
        <p:spPr>
          <a:xfrm>
            <a:off x="265020" y="2999992"/>
            <a:ext cx="6259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2021-2023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ӘТеа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жартысынан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көбі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(54,2%)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30% - дан 60%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20ACD4C-7F60-4328-AA6A-FA55D3C907C2}"/>
              </a:ext>
            </a:extLst>
          </p:cNvPr>
          <p:cNvSpPr/>
          <p:nvPr/>
        </p:nvSpPr>
        <p:spPr>
          <a:xfrm>
            <a:off x="164621" y="3558738"/>
            <a:ext cx="66515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жынысы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(2023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1D297D9-AC17-400E-AF89-F975A92B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939843"/>
              </p:ext>
            </p:extLst>
          </p:nvPr>
        </p:nvGraphicFramePr>
        <p:xfrm>
          <a:off x="1421328" y="3617278"/>
          <a:ext cx="4138177" cy="195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063FF8-A2EF-4D31-A892-B99272C13430}"/>
              </a:ext>
            </a:extLst>
          </p:cNvPr>
          <p:cNvSpPr/>
          <p:nvPr/>
        </p:nvSpPr>
        <p:spPr>
          <a:xfrm>
            <a:off x="217621" y="5441753"/>
            <a:ext cx="63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санынан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(100 248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59%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59 462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41% -.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40 786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градацияда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(64,4%) 50-63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F3EDD7-F084-4D1F-BD9B-31C9847CCCF0}"/>
              </a:ext>
            </a:extLst>
          </p:cNvPr>
          <p:cNvSpPr/>
          <p:nvPr/>
        </p:nvSpPr>
        <p:spPr>
          <a:xfrm>
            <a:off x="232928" y="8278951"/>
            <a:ext cx="633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25,2%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(37 902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өсіп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47 445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80% - дан 100%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(67 743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A2FF93-BCEA-4B03-9268-47E15577F34C}"/>
              </a:ext>
            </a:extLst>
          </p:cNvPr>
          <p:cNvSpPr/>
          <p:nvPr/>
        </p:nvSpPr>
        <p:spPr>
          <a:xfrm>
            <a:off x="106042" y="5994805"/>
            <a:ext cx="65623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032417"/>
              </p:ext>
            </p:extLst>
          </p:nvPr>
        </p:nvGraphicFramePr>
        <p:xfrm>
          <a:off x="1609007" y="6244168"/>
          <a:ext cx="3950498" cy="20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ject 8">
            <a:extLst>
              <a:ext uri="{FF2B5EF4-FFF2-40B4-BE49-F238E27FC236}">
                <a16:creationId xmlns:a16="http://schemas.microsoft.com/office/drawing/2014/main" id="{B7B29BC7-57E5-4F07-B058-3EA8364F4AB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CDE42A-1BC3-4A1B-85A1-53F81204234B}"/>
              </a:ext>
            </a:extLst>
          </p:cNvPr>
          <p:cNvSpPr/>
          <p:nvPr/>
        </p:nvSpPr>
        <p:spPr>
          <a:xfrm>
            <a:off x="0" y="484312"/>
            <a:ext cx="69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 ҚАБІЛЕТТІЛІГІНЕН АЙЫРЫЛУ ЖАҒДАЙЫ БОЙЫНША ӘЛЕУМЕТТІК ТӨЛЕМ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8E83374-AEAA-486B-9A7A-4BCC1DB9D005}"/>
              </a:ext>
            </a:extLst>
          </p:cNvPr>
          <p:cNvCxnSpPr>
            <a:cxnSpLocks/>
          </p:cNvCxnSpPr>
          <p:nvPr/>
        </p:nvCxnSpPr>
        <p:spPr>
          <a:xfrm flipV="1">
            <a:off x="-2179" y="39384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528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896BB9-8EAA-42CF-8531-ED5D83DC1700}"/>
              </a:ext>
            </a:extLst>
          </p:cNvPr>
          <p:cNvSpPr/>
          <p:nvPr/>
        </p:nvSpPr>
        <p:spPr>
          <a:xfrm>
            <a:off x="1931618" y="768577"/>
            <a:ext cx="46698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жәрдемақыға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(сот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мойындаған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кеткен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жарияланған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мүшелерінде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(оны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кетті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тану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оны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жариялау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сот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шешімінде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туындайды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толтыру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коэффициенттерін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(60%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0,6),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ескере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мүшелеріне-міндетті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180975" algn="just">
              <a:buFontTx/>
              <a:buChar char="-"/>
            </a:pP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мүгедек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қалса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асырап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ағайындыларға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әпкелер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ағайындылар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әпкелер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немерелер-егер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болмаса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ата-аналарынан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алимент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алмаса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кәсіптік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орта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алатын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оқитын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сегіз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асқан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бітірген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уақытқа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бірақ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бар.</a:t>
            </a:r>
          </a:p>
          <a:p>
            <a:pPr indent="180975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жасқа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толмаған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(сот хабар-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ошарсыз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кеткен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таныған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қайтыс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болды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жариялаған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бауырларын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немерелерін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күтумен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айналысса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жұбайының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әжесінің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әпкесінің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қабілеттілігіне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біреуіне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отбасына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(01.01.2023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ж.бастап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8,5% –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01.07.2023 ж. бастап-14,5% - </a:t>
            </a:r>
            <a:r>
              <a:rPr lang="ru-RU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8C536D6-6BDB-4752-B266-92EB4E756C4C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BFA38-C985-41B6-82D3-BE45D6828C43}"/>
              </a:ext>
            </a:extLst>
          </p:cNvPr>
          <p:cNvSpPr/>
          <p:nvPr/>
        </p:nvSpPr>
        <p:spPr>
          <a:xfrm>
            <a:off x="0" y="4454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 АЙРЫЛУ ЖАҒДАЙЫ БОЙЫНША ӘЛЕУМЕТТІК ТӨЛЕМ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BC585F-20C7-419F-97B4-AC451A883E2D}"/>
              </a:ext>
            </a:extLst>
          </p:cNvPr>
          <p:cNvCxnSpPr>
            <a:cxnSpLocks/>
          </p:cNvCxnSpPr>
          <p:nvPr/>
        </p:nvCxnSpPr>
        <p:spPr>
          <a:xfrm flipV="1">
            <a:off x="7152" y="37840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8F98593-C7BA-460C-A7DE-CA3D45AD98C7}"/>
              </a:ext>
            </a:extLst>
          </p:cNvPr>
          <p:cNvSpPr/>
          <p:nvPr/>
        </p:nvSpPr>
        <p:spPr>
          <a:xfrm>
            <a:off x="21244" y="783585"/>
            <a:ext cx="1982460" cy="8360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64 271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5 968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мың. теңге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51 574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Алушының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126 ай</a:t>
            </a:r>
            <a:endParaRPr lang="ru-KZ" sz="105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C300767-C5D5-4BE4-BF68-EA073F57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866" y="1109703"/>
            <a:ext cx="796902" cy="107771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5B6430-F649-433A-9196-2043DF80CE58}"/>
              </a:ext>
            </a:extLst>
          </p:cNvPr>
          <p:cNvSpPr/>
          <p:nvPr/>
        </p:nvSpPr>
        <p:spPr>
          <a:xfrm>
            <a:off x="2351326" y="5996121"/>
            <a:ext cx="37777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сомалары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0F202862-A539-4EF7-B507-2AEFA9BDE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703342"/>
              </p:ext>
            </p:extLst>
          </p:nvPr>
        </p:nvGraphicFramePr>
        <p:xfrm>
          <a:off x="2428482" y="6256490"/>
          <a:ext cx="3777755" cy="196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268B27E-BEAC-4F7D-9446-6A09D691F723}"/>
              </a:ext>
            </a:extLst>
          </p:cNvPr>
          <p:cNvSpPr/>
          <p:nvPr/>
        </p:nvSpPr>
        <p:spPr>
          <a:xfrm>
            <a:off x="2003705" y="8354018"/>
            <a:ext cx="4568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қолданысқа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енгізілгеннен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130,6 млрд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117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385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B2ACFB-0E7B-4E31-BBDA-F9B21D0974E7}"/>
              </a:ext>
            </a:extLst>
          </p:cNvPr>
          <p:cNvCxnSpPr>
            <a:cxnSpLocks/>
          </p:cNvCxnSpPr>
          <p:nvPr/>
        </p:nvCxnSpPr>
        <p:spPr>
          <a:xfrm>
            <a:off x="344042" y="31565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2CC8E4-7D9A-4761-A42A-A122855011DB}"/>
              </a:ext>
            </a:extLst>
          </p:cNvPr>
          <p:cNvCxnSpPr>
            <a:cxnSpLocks/>
          </p:cNvCxnSpPr>
          <p:nvPr/>
        </p:nvCxnSpPr>
        <p:spPr>
          <a:xfrm>
            <a:off x="344042" y="39680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6D74113-386F-4112-A847-CBF13C4D798A}"/>
              </a:ext>
            </a:extLst>
          </p:cNvPr>
          <p:cNvCxnSpPr>
            <a:cxnSpLocks/>
          </p:cNvCxnSpPr>
          <p:nvPr/>
        </p:nvCxnSpPr>
        <p:spPr>
          <a:xfrm>
            <a:off x="344042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437D45-D636-4236-B96E-36AEC60522CA}"/>
              </a:ext>
            </a:extLst>
          </p:cNvPr>
          <p:cNvCxnSpPr>
            <a:cxnSpLocks/>
          </p:cNvCxnSpPr>
          <p:nvPr/>
        </p:nvCxnSpPr>
        <p:spPr>
          <a:xfrm>
            <a:off x="344042" y="577397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141BD7B-66B8-4361-9F1E-4B4B6AFAA8CD}"/>
              </a:ext>
            </a:extLst>
          </p:cNvPr>
          <p:cNvCxnSpPr>
            <a:cxnSpLocks/>
          </p:cNvCxnSpPr>
          <p:nvPr/>
        </p:nvCxnSpPr>
        <p:spPr>
          <a:xfrm>
            <a:off x="344042" y="66197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A6E076-6ECA-421E-B6CD-2FDF682FEE5E}"/>
              </a:ext>
            </a:extLst>
          </p:cNvPr>
          <p:cNvCxnSpPr>
            <a:cxnSpLocks/>
          </p:cNvCxnSpPr>
          <p:nvPr/>
        </p:nvCxnSpPr>
        <p:spPr>
          <a:xfrm>
            <a:off x="344042" y="73856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ED4221-2858-4FF7-9860-B58C533B6253}"/>
              </a:ext>
            </a:extLst>
          </p:cNvPr>
          <p:cNvSpPr/>
          <p:nvPr/>
        </p:nvSpPr>
        <p:spPr>
          <a:xfrm>
            <a:off x="99654" y="865905"/>
            <a:ext cx="65526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50A7EF82-0DF5-4A25-9BF5-2C3C9E8B1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712436"/>
              </p:ext>
            </p:extLst>
          </p:nvPr>
        </p:nvGraphicFramePr>
        <p:xfrm>
          <a:off x="1094391" y="1291367"/>
          <a:ext cx="4300775" cy="208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FAECCE-B0C1-4C41-A898-312C0745AEA9}"/>
              </a:ext>
            </a:extLst>
          </p:cNvPr>
          <p:cNvSpPr/>
          <p:nvPr/>
        </p:nvSpPr>
        <p:spPr>
          <a:xfrm>
            <a:off x="278986" y="3478293"/>
            <a:ext cx="58956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ӘЖаа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(53,7%)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1BEC2E-3F5D-4D77-AC5E-089B0C8124DE}"/>
              </a:ext>
            </a:extLst>
          </p:cNvPr>
          <p:cNvSpPr/>
          <p:nvPr/>
        </p:nvSpPr>
        <p:spPr>
          <a:xfrm>
            <a:off x="780093" y="4608028"/>
            <a:ext cx="51917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төлемінің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DFB8FC09-0D74-4FA6-9B04-C0B2CAF12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192931"/>
              </p:ext>
            </p:extLst>
          </p:nvPr>
        </p:nvGraphicFramePr>
        <p:xfrm>
          <a:off x="1262839" y="5023526"/>
          <a:ext cx="4202198" cy="241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61229-FA80-4925-867D-310D23DFB3A3}"/>
              </a:ext>
            </a:extLst>
          </p:cNvPr>
          <p:cNvSpPr/>
          <p:nvPr/>
        </p:nvSpPr>
        <p:spPr>
          <a:xfrm>
            <a:off x="383225" y="7524213"/>
            <a:ext cx="61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Әтаа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51 574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26,2%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(40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854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қалыптасты-80 788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B1B024-B1C3-408B-A960-B96E4A8DF6A3}"/>
              </a:ext>
            </a:extLst>
          </p:cNvPr>
          <p:cNvSpPr/>
          <p:nvPr/>
        </p:nvSpPr>
        <p:spPr>
          <a:xfrm>
            <a:off x="278987" y="3701021"/>
            <a:ext cx="619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табылатындығына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Кәмелетке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нысаны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оқыған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жағдайда-23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ACDD819E-5DE4-435F-862F-ADD4E2D0FDF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3DD733-F1FF-4248-BAE8-4C567F248259}"/>
              </a:ext>
            </a:extLst>
          </p:cNvPr>
          <p:cNvSpPr/>
          <p:nvPr/>
        </p:nvSpPr>
        <p:spPr>
          <a:xfrm>
            <a:off x="7152" y="542096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 АЙЫРЫЛУ ЖАҒДАЙЫ БОЙЫНША ӘЛЕУМЕТТІК ТӨЛЕМ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1D701F5-B936-4B79-AD96-3603F8EB5CC7}"/>
              </a:ext>
            </a:extLst>
          </p:cNvPr>
          <p:cNvCxnSpPr>
            <a:cxnSpLocks/>
          </p:cNvCxnSpPr>
          <p:nvPr/>
        </p:nvCxnSpPr>
        <p:spPr>
          <a:xfrm flipV="1">
            <a:off x="-4278" y="39768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246863-EE22-46C9-A797-2EECA3CE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3234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289819" y="136653"/>
            <a:ext cx="583077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Мазмұны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10370"/>
              </p:ext>
            </p:extLst>
          </p:nvPr>
        </p:nvGraphicFramePr>
        <p:xfrm>
          <a:off x="313422" y="693180"/>
          <a:ext cx="6193704" cy="664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931">
                  <a:extLst>
                    <a:ext uri="{9D8B030D-6E8A-4147-A177-3AD203B41FA5}">
                      <a16:colId xmlns:a16="http://schemas.microsoft.com/office/drawing/2014/main" val="1493308568"/>
                    </a:ext>
                  </a:extLst>
                </a:gridCol>
                <a:gridCol w="382773">
                  <a:extLst>
                    <a:ext uri="{9D8B030D-6E8A-4147-A177-3AD203B41FA5}">
                      <a16:colId xmlns:a16="http://schemas.microsoft.com/office/drawing/2014/main" val="25469226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513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оқиғалары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626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Кеңесі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Төрағасының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үндеуі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9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Басқарма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төрағасының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үндеуі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288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Даму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жоспарының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4272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Жұмыспен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қамтылған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жүйесімен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811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аударымдар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7287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МӘСҚ-дан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128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көрсетуде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шешімдерді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848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Ақпараттық-түсіндіру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3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Азаматтардың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өтініштерін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95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Талап-арыз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367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725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Комплаенс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сыбайлас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жемқорлыққа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қарсы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іс-қимыл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408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759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МӘСҚ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500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тәжірибесі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971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Тәуекелдерді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78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әлеует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Адами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капиталды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дамыту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628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Халықаралық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ынтымақтастық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31839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FC985-4255-4897-9536-5358ADA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9069" y="8680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-6" y="493177"/>
            <a:ext cx="5830775" cy="2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2425" y="8806815"/>
            <a:ext cx="381295" cy="314325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1989331" y="832704"/>
            <a:ext cx="4487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МӘСҚ-дан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мансап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</a:t>
            </a:r>
            <a:r>
              <a:rPr lang="kk-K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әне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босату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себептеріне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egov.kz)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enbek.kz)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порталдары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табысына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табысты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ауыстыру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коэффициентіне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(45%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0,45)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Жолдауын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қаңтардан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кірісті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ауыстыру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40% - дан 45% -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ұлғайтылды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төлемдерінің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біржолғы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366119" y="3507299"/>
            <a:ext cx="42691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A713A9A0-90CE-442F-B0DB-092826D2D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953094"/>
              </p:ext>
            </p:extLst>
          </p:nvPr>
        </p:nvGraphicFramePr>
        <p:xfrm>
          <a:off x="2184801" y="3881265"/>
          <a:ext cx="4081924" cy="235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0A2A05-DB6A-45FA-ABB3-A1E818BA1F0C}"/>
              </a:ext>
            </a:extLst>
          </p:cNvPr>
          <p:cNvSpPr/>
          <p:nvPr/>
        </p:nvSpPr>
        <p:spPr>
          <a:xfrm>
            <a:off x="1985813" y="6289355"/>
            <a:ext cx="4538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49,9 млрд.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224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жуық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сауаттылығын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белсенді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жұмыстарын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артықшылықтары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хабардарлығын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Жүргізіліп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жатқан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арқасында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адамдар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артып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төлеммен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50%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жылдардағы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2021ж. – 450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2022ж. - 458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2023ж. - 446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KZ" sz="10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EB80AE68-51BB-40A1-9574-BE0E82CCC9D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609F0A-3648-49D4-887F-998792C22CA3}"/>
              </a:ext>
            </a:extLst>
          </p:cNvPr>
          <p:cNvSpPr/>
          <p:nvPr/>
        </p:nvSpPr>
        <p:spPr>
          <a:xfrm>
            <a:off x="25907" y="4938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ЖҰМЫСЫНАН АЙЫРЫЛУ ЖАҒДАЙЫ БОЙЫНША ӘЛЕУМЕТТІК ТӨЛЕМ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518A00F-288D-410A-A5A5-37323905CD5F}"/>
              </a:ext>
            </a:extLst>
          </p:cNvPr>
          <p:cNvCxnSpPr>
            <a:cxnSpLocks/>
          </p:cNvCxnSpPr>
          <p:nvPr/>
        </p:nvCxnSpPr>
        <p:spPr>
          <a:xfrm flipV="1">
            <a:off x="7035" y="35974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FACC83-A50C-4881-AA11-68A8C302FC12}"/>
              </a:ext>
            </a:extLst>
          </p:cNvPr>
          <p:cNvSpPr/>
          <p:nvPr/>
        </p:nvSpPr>
        <p:spPr>
          <a:xfrm>
            <a:off x="12548" y="900315"/>
            <a:ext cx="1913703" cy="8234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224 145 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саны: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203 902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49,9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мың. теңге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Өлшем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59 797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79,1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">
            <a:extLst>
              <a:ext uri="{FF2B5EF4-FFF2-40B4-BE49-F238E27FC236}">
                <a16:creationId xmlns:a16="http://schemas.microsoft.com/office/drawing/2014/main" id="{B5B49FFD-DFD1-4CB5-9097-5B45A409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32" y="1220369"/>
            <a:ext cx="568136" cy="12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1375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7EBB9D-47E9-430F-9A73-521DCA1D1EE4}"/>
              </a:ext>
            </a:extLst>
          </p:cNvPr>
          <p:cNvCxnSpPr>
            <a:cxnSpLocks/>
          </p:cNvCxnSpPr>
          <p:nvPr/>
        </p:nvCxnSpPr>
        <p:spPr>
          <a:xfrm>
            <a:off x="328780" y="400232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D4932A-F1DB-4E52-9493-1DF4DC00FAC0}"/>
              </a:ext>
            </a:extLst>
          </p:cNvPr>
          <p:cNvCxnSpPr>
            <a:cxnSpLocks/>
          </p:cNvCxnSpPr>
          <p:nvPr/>
        </p:nvCxnSpPr>
        <p:spPr>
          <a:xfrm>
            <a:off x="328780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EE5521-067A-499F-9CF5-E1F0EA250622}"/>
              </a:ext>
            </a:extLst>
          </p:cNvPr>
          <p:cNvCxnSpPr>
            <a:cxnSpLocks/>
          </p:cNvCxnSpPr>
          <p:nvPr/>
        </p:nvCxnSpPr>
        <p:spPr>
          <a:xfrm>
            <a:off x="328780" y="57053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80D7E0-4809-4289-84A1-676225E0C196}"/>
              </a:ext>
            </a:extLst>
          </p:cNvPr>
          <p:cNvCxnSpPr>
            <a:cxnSpLocks/>
          </p:cNvCxnSpPr>
          <p:nvPr/>
        </p:nvCxnSpPr>
        <p:spPr>
          <a:xfrm>
            <a:off x="328780" y="653978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653B6B-8993-4DE6-9576-7C1767148EB1}"/>
              </a:ext>
            </a:extLst>
          </p:cNvPr>
          <p:cNvCxnSpPr>
            <a:cxnSpLocks/>
          </p:cNvCxnSpPr>
          <p:nvPr/>
        </p:nvCxnSpPr>
        <p:spPr>
          <a:xfrm>
            <a:off x="328780" y="736274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5EE2C-4ABA-4E5A-AAB0-5963F887D38F}"/>
              </a:ext>
            </a:extLst>
          </p:cNvPr>
          <p:cNvSpPr/>
          <p:nvPr/>
        </p:nvSpPr>
        <p:spPr>
          <a:xfrm>
            <a:off x="157554" y="725023"/>
            <a:ext cx="61499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өтілі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бөлісіндегі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құрылымы</a:t>
            </a:r>
            <a:r>
              <a:rPr lang="ru-RU" sz="105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(2023 </a:t>
            </a:r>
            <a:r>
              <a:rPr lang="ru-RU" sz="105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BE771A4-15D3-420E-B050-E4176416B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64596"/>
              </p:ext>
            </p:extLst>
          </p:nvPr>
        </p:nvGraphicFramePr>
        <p:xfrm>
          <a:off x="1149078" y="963105"/>
          <a:ext cx="4635540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1FC7EE-6CB8-48E9-A595-E19FEA2A5474}"/>
              </a:ext>
            </a:extLst>
          </p:cNvPr>
          <p:cNvSpPr/>
          <p:nvPr/>
        </p:nvSpPr>
        <p:spPr>
          <a:xfrm>
            <a:off x="307957" y="3230936"/>
            <a:ext cx="6149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өтіліне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айға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кезеңге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жартысынан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көбі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(53%)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мерзімге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- 6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айға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тағайындалды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D36350-4D64-4131-859F-B6946B32FA89}"/>
              </a:ext>
            </a:extLst>
          </p:cNvPr>
          <p:cNvSpPr/>
          <p:nvPr/>
        </p:nvSpPr>
        <p:spPr>
          <a:xfrm>
            <a:off x="680484" y="3833530"/>
            <a:ext cx="51041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жынысы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A0682FC-DE1F-43B4-BC71-CBF7C54A4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085572"/>
              </p:ext>
            </p:extLst>
          </p:nvPr>
        </p:nvGraphicFramePr>
        <p:xfrm>
          <a:off x="1149078" y="3960488"/>
          <a:ext cx="4171911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6A4A5F-D1D3-47A4-8A4F-F780C86456B7}"/>
              </a:ext>
            </a:extLst>
          </p:cNvPr>
          <p:cNvSpPr/>
          <p:nvPr/>
        </p:nvSpPr>
        <p:spPr>
          <a:xfrm>
            <a:off x="323283" y="605566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55%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ерлер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45%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35 пен 49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ерлер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41,7%,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әйелдер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43,3%)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2D9521-0976-4F24-BD6C-87AD8A9BF915}"/>
              </a:ext>
            </a:extLst>
          </p:cNvPr>
          <p:cNvSpPr/>
          <p:nvPr/>
        </p:nvSpPr>
        <p:spPr>
          <a:xfrm>
            <a:off x="1497651" y="6478042"/>
            <a:ext cx="3791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C3316D1F-3469-437B-8BAA-B1B033320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146856"/>
              </p:ext>
            </p:extLst>
          </p:nvPr>
        </p:nvGraphicFramePr>
        <p:xfrm>
          <a:off x="1346042" y="6747972"/>
          <a:ext cx="4073821" cy="189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49A71E-EC19-4332-B46A-D3DAD2B9838B}"/>
              </a:ext>
            </a:extLst>
          </p:cNvPr>
          <p:cNvSpPr/>
          <p:nvPr/>
        </p:nvSpPr>
        <p:spPr>
          <a:xfrm>
            <a:off x="307957" y="843572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2764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59 797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33,2%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D52C9CE-238B-4A3C-BB4E-3F0922ECBF77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76350-0567-42E8-8184-ECA32785D921}"/>
              </a:ext>
            </a:extLst>
          </p:cNvPr>
          <p:cNvSpPr/>
          <p:nvPr/>
        </p:nvSpPr>
        <p:spPr>
          <a:xfrm>
            <a:off x="7152" y="41570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ЖҰМЫСЫНАН АЙЫРЫЛУ ЖАҒДАЙЫ БОЙЫНША ӘЛЕУМЕТТІК ТӨЛЕМ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1C791E1-68BF-42E1-A270-74BE2C9BED25}"/>
              </a:ext>
            </a:extLst>
          </p:cNvPr>
          <p:cNvCxnSpPr>
            <a:cxnSpLocks/>
          </p:cNvCxnSpPr>
          <p:nvPr/>
        </p:nvCxnSpPr>
        <p:spPr>
          <a:xfrm flipV="1">
            <a:off x="-4396" y="36648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4"/>
            <a:ext cx="540000" cy="2517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66E84C-AE32-412C-8EC5-03D55B6E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279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2035939" y="1011504"/>
            <a:ext cx="461632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демалыстың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күндеріне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жүктілікке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демалыс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күніне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айда МӘСҚ-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жүргізілген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айлық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табысқа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еңбекке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жарамсыздық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күндерінің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санына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1 305,7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556480" y="2758549"/>
            <a:ext cx="48744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193880-8883-4F53-9AEE-31AF9835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934" y="5325867"/>
            <a:ext cx="4632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80975" algn="just"/>
            <a:r>
              <a:rPr lang="ru-RU" altLang="ru-KZ" sz="1000" dirty="0">
                <a:cs typeface="Arial" panose="020B0604020202020204" pitchFamily="34" charset="0"/>
              </a:rPr>
              <a:t>2023 </a:t>
            </a:r>
            <a:r>
              <a:rPr lang="ru-RU" altLang="ru-KZ" sz="1000" dirty="0" err="1">
                <a:cs typeface="Arial" panose="020B0604020202020204" pitchFamily="34" charset="0"/>
              </a:rPr>
              <a:t>жылы</a:t>
            </a:r>
            <a:r>
              <a:rPr lang="ru-RU" altLang="ru-KZ" sz="1000" dirty="0">
                <a:cs typeface="Arial" panose="020B0604020202020204" pitchFamily="34" charset="0"/>
              </a:rPr>
              <a:t> 348 млрд. </a:t>
            </a:r>
            <a:r>
              <a:rPr lang="ru-RU" altLang="ru-KZ" sz="1000" dirty="0" err="1">
                <a:cs typeface="Arial" panose="020B0604020202020204" pitchFamily="34" charset="0"/>
              </a:rPr>
              <a:t>теңге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сомасына</a:t>
            </a:r>
            <a:r>
              <a:rPr lang="ru-RU" altLang="ru-KZ" sz="1000" dirty="0">
                <a:cs typeface="Arial" panose="020B0604020202020204" pitchFamily="34" charset="0"/>
              </a:rPr>
              <a:t> 288 </a:t>
            </a:r>
            <a:r>
              <a:rPr lang="ru-RU" altLang="ru-KZ" sz="1000" dirty="0" err="1">
                <a:cs typeface="Arial" panose="020B0604020202020204" pitchFamily="34" charset="0"/>
              </a:rPr>
              <a:t>мыңға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жуық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адам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төлем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алды</a:t>
            </a:r>
            <a:r>
              <a:rPr lang="ru-RU" altLang="ru-KZ" sz="1000" dirty="0">
                <a:cs typeface="Arial" panose="020B0604020202020204" pitchFamily="34" charset="0"/>
              </a:rPr>
              <a:t>, </a:t>
            </a:r>
            <a:r>
              <a:rPr lang="ru-RU" altLang="ru-KZ" sz="1000" dirty="0" err="1">
                <a:cs typeface="Arial" panose="020B0604020202020204" pitchFamily="34" charset="0"/>
              </a:rPr>
              <a:t>алушылар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санының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және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төлем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сомасының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едәуір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шамасында</a:t>
            </a:r>
            <a:r>
              <a:rPr lang="ru-RU" altLang="ru-KZ" sz="1000" dirty="0">
                <a:cs typeface="Arial" panose="020B0604020202020204" pitchFamily="34" charset="0"/>
              </a:rPr>
              <a:t> (1,8 </a:t>
            </a:r>
            <a:r>
              <a:rPr lang="ru-RU" altLang="ru-KZ" sz="1000" dirty="0" err="1">
                <a:cs typeface="Arial" panose="020B0604020202020204" pitchFamily="34" charset="0"/>
              </a:rPr>
              <a:t>есе</a:t>
            </a:r>
            <a:r>
              <a:rPr lang="ru-RU" altLang="ru-KZ" sz="1000" dirty="0">
                <a:cs typeface="Arial" panose="020B0604020202020204" pitchFamily="34" charset="0"/>
              </a:rPr>
              <a:t>) </a:t>
            </a:r>
            <a:r>
              <a:rPr lang="ru-RU" altLang="ru-KZ" sz="1000" dirty="0" err="1">
                <a:cs typeface="Arial" panose="020B0604020202020204" pitchFamily="34" charset="0"/>
              </a:rPr>
              <a:t>өсуі</a:t>
            </a:r>
            <a:r>
              <a:rPr lang="ru-RU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cs typeface="Arial" panose="020B0604020202020204" pitchFamily="34" charset="0"/>
              </a:rPr>
              <a:t>байқалады</a:t>
            </a:r>
            <a:r>
              <a:rPr lang="ru-RU" altLang="ru-KZ" sz="10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EB6D180-9ABE-4628-A36E-9CE616591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26642"/>
              </p:ext>
            </p:extLst>
          </p:nvPr>
        </p:nvGraphicFramePr>
        <p:xfrm>
          <a:off x="2169461" y="6293103"/>
          <a:ext cx="4482800" cy="20633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07554">
                  <a:extLst>
                    <a:ext uri="{9D8B030D-6E8A-4147-A177-3AD203B41FA5}">
                      <a16:colId xmlns:a16="http://schemas.microsoft.com/office/drawing/2014/main" val="1249667677"/>
                    </a:ext>
                  </a:extLst>
                </a:gridCol>
                <a:gridCol w="794698">
                  <a:extLst>
                    <a:ext uri="{9D8B030D-6E8A-4147-A177-3AD203B41FA5}">
                      <a16:colId xmlns:a16="http://schemas.microsoft.com/office/drawing/2014/main" val="4053876194"/>
                    </a:ext>
                  </a:extLst>
                </a:gridCol>
                <a:gridCol w="812796">
                  <a:extLst>
                    <a:ext uri="{9D8B030D-6E8A-4147-A177-3AD203B41FA5}">
                      <a16:colId xmlns:a16="http://schemas.microsoft.com/office/drawing/2014/main" val="2243241817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3335031730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2903794994"/>
                    </a:ext>
                  </a:extLst>
                </a:gridCol>
              </a:tblGrid>
              <a:tr h="293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ӘТжб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43606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жүктілікке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босануы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асырап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44311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2 275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2 275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26306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20-34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215 673 </a:t>
                      </a:r>
                      <a:endParaRPr lang="ru-KZ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215 673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154365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69 492 </a:t>
                      </a:r>
                      <a:endParaRPr lang="ru-KZ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69 479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14612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50-63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36277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287 513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287 496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549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6D38B08-5780-414F-93B0-E4EF83C4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41" y="5952101"/>
            <a:ext cx="461996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85725" algn="just"/>
            <a:r>
              <a:rPr lang="ru-RU" altLang="ru-KZ" sz="1050" b="1" dirty="0" err="1">
                <a:ea typeface="Times New Roman" panose="02020603050405020304" pitchFamily="18" charset="0"/>
              </a:rPr>
              <a:t>Жасы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бөлінісіндегі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төлем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алушылардың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құрылымы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i="1" dirty="0">
                <a:ea typeface="Times New Roman" panose="02020603050405020304" pitchFamily="18" charset="0"/>
              </a:rPr>
              <a:t>(2023 </a:t>
            </a:r>
            <a:r>
              <a:rPr lang="ru-RU" altLang="ru-KZ" sz="1050" b="1" i="1" dirty="0" err="1">
                <a:ea typeface="Times New Roman" panose="02020603050405020304" pitchFamily="18" charset="0"/>
              </a:rPr>
              <a:t>жыл</a:t>
            </a:r>
            <a:r>
              <a:rPr lang="ru-RU" altLang="ru-KZ" sz="1050" b="1" i="1" dirty="0">
                <a:ea typeface="Times New Roman" panose="02020603050405020304" pitchFamily="18" charset="0"/>
              </a:rPr>
              <a:t>)</a:t>
            </a:r>
            <a:endParaRPr lang="ru-RU" altLang="ru-KZ" sz="10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219DC1-ACAD-46A4-BE32-F70F1EF6B97A}"/>
              </a:ext>
            </a:extLst>
          </p:cNvPr>
          <p:cNvSpPr/>
          <p:nvPr/>
        </p:nvSpPr>
        <p:spPr>
          <a:xfrm>
            <a:off x="2348220" y="8425466"/>
            <a:ext cx="4761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ӘТжб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75% - ы 20-34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E73D323F-EDC8-43F7-9CD5-B6FF57062A1A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6B8A5-A7A0-44A0-BCCB-EDCC64298E64}"/>
              </a:ext>
            </a:extLst>
          </p:cNvPr>
          <p:cNvSpPr/>
          <p:nvPr/>
        </p:nvSpPr>
        <p:spPr>
          <a:xfrm>
            <a:off x="-4395" y="402161"/>
            <a:ext cx="64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ЖҮКТІЛІККЕ ЖӘНЕ БОСАНУҒА, ЖАҢА ТУҒАН БАЛАНЫ (БАЛАЛАРДЫ) АСЫРАП АЛУҒА БАЙЛАНЫСТЫ К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ІРІСІНЕН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АЙЫРЫЛУ ЖАҒДАЙЫ БОЙЫНША ӘЛЕУМЕТТІК ТӨЛЕМ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3D74E7D-A6AD-4770-8E6E-281C4E32E175}"/>
              </a:ext>
            </a:extLst>
          </p:cNvPr>
          <p:cNvCxnSpPr>
            <a:cxnSpLocks/>
          </p:cNvCxnSpPr>
          <p:nvPr/>
        </p:nvCxnSpPr>
        <p:spPr>
          <a:xfrm flipV="1">
            <a:off x="-4395" y="37076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5B36A31-836F-4494-8827-C7A3D023AF87}"/>
              </a:ext>
            </a:extLst>
          </p:cNvPr>
          <p:cNvSpPr/>
          <p:nvPr/>
        </p:nvSpPr>
        <p:spPr>
          <a:xfrm>
            <a:off x="0" y="1048492"/>
            <a:ext cx="1982460" cy="809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287 513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272 957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kk-K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өлем 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348,2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 мың. 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1 245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тенге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9,4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32533A-D25F-489E-A5DA-77E91F22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1326120"/>
            <a:ext cx="727998" cy="1162712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9514" y="884548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5A8ADC-06F1-462E-8F36-6212F878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451" y="872962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34004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261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91682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727521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584241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64903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EAD34FE-5B58-42D5-8FD6-3C717C8B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0065"/>
              </p:ext>
            </p:extLst>
          </p:nvPr>
        </p:nvGraphicFramePr>
        <p:xfrm>
          <a:off x="2055931" y="2926277"/>
          <a:ext cx="4619960" cy="23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29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196986-2E4A-409A-8957-9F30F53D9808}"/>
              </a:ext>
            </a:extLst>
          </p:cNvPr>
          <p:cNvSpPr/>
          <p:nvPr/>
        </p:nvSpPr>
        <p:spPr>
          <a:xfrm>
            <a:off x="1406803" y="1066658"/>
            <a:ext cx="33903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Тағайындалған төлемдер динамикасы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D9A9EDA2-4D06-4A86-B34A-38FEA0B7E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813841"/>
              </p:ext>
            </p:extLst>
          </p:nvPr>
        </p:nvGraphicFramePr>
        <p:xfrm>
          <a:off x="1287475" y="1329160"/>
          <a:ext cx="3629033" cy="166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EA46CAA6-1C3F-4267-881B-312CC0E9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61" y="4006799"/>
            <a:ext cx="6347581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Жұмыс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берушілердің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саны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бойынша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төлес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алушылардың</a:t>
            </a: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үлесі</a:t>
            </a:r>
            <a:endParaRPr lang="ru-RU" altLang="ru-KZ" sz="105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1AE030-AFC6-4749-A098-F6822E2FDC91}"/>
              </a:ext>
            </a:extLst>
          </p:cNvPr>
          <p:cNvSpPr/>
          <p:nvPr/>
        </p:nvSpPr>
        <p:spPr>
          <a:xfrm>
            <a:off x="4749556" y="4494758"/>
            <a:ext cx="1803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97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берушілерден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ӘА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саны 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тармаққа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5164AF-11DC-4B21-9A43-478BC8A092D9}"/>
              </a:ext>
            </a:extLst>
          </p:cNvPr>
          <p:cNvSpPr/>
          <p:nvPr/>
        </p:nvSpPr>
        <p:spPr>
          <a:xfrm>
            <a:off x="1503615" y="6244791"/>
            <a:ext cx="4318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динамикасы</a:t>
            </a:r>
            <a:endParaRPr lang="ru-K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E7C807C8-4CD8-4E7C-B5E6-1EC690FD3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651842"/>
              </p:ext>
            </p:extLst>
          </p:nvPr>
        </p:nvGraphicFramePr>
        <p:xfrm>
          <a:off x="1457451" y="6507293"/>
          <a:ext cx="3651315" cy="16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E6D584-5F0F-4B2D-B2F3-27C71951EF63}"/>
              </a:ext>
            </a:extLst>
          </p:cNvPr>
          <p:cNvSpPr/>
          <p:nvPr/>
        </p:nvSpPr>
        <p:spPr>
          <a:xfrm>
            <a:off x="354357" y="8101970"/>
            <a:ext cx="609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1 244 813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53,6%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(810 523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1-ден 2 миллион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(44,9%), 500 000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15,3%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Ә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Тжб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7BDE703-55A0-4D18-995D-55E643C7882E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4FF359-3208-4BFB-8FD2-A715CD86AA64}"/>
              </a:ext>
            </a:extLst>
          </p:cNvPr>
          <p:cNvSpPr/>
          <p:nvPr/>
        </p:nvSpPr>
        <p:spPr>
          <a:xfrm>
            <a:off x="7152" y="380522"/>
            <a:ext cx="64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ЖҮКТІЛІККЕ ЖӘНЕ БОСАНУҒА, ЖАҢА ТУҒАН БАЛАНЫ (БАЛАЛАРДЫ) АСЫРАП АЛУҒА БАЙЛАНЫСТЫ КІРІСІНЕН АЙЫРЫЛУ ЖАҒДАЙЫ БОЙЫНША ӘЛЕУМЕТТІК ТӨЛЕМ 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04F749E-FC05-4279-97CE-20F81549EA84}"/>
              </a:ext>
            </a:extLst>
          </p:cNvPr>
          <p:cNvCxnSpPr>
            <a:cxnSpLocks/>
          </p:cNvCxnSpPr>
          <p:nvPr/>
        </p:nvCxnSpPr>
        <p:spPr>
          <a:xfrm flipV="1">
            <a:off x="0" y="36808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6255A-4817-4258-9865-EE4780E3F07D}"/>
              </a:ext>
            </a:extLst>
          </p:cNvPr>
          <p:cNvSpPr/>
          <p:nvPr/>
        </p:nvSpPr>
        <p:spPr>
          <a:xfrm>
            <a:off x="354357" y="2734107"/>
            <a:ext cx="6149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273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заңнамаға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төлеушілерден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пайдасына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жалақының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(ЕТЖ)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аспайтын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қабылданады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жинақталады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ECF32-B21D-44CC-B54C-3E669FF2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390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9C804F8-C3C7-4F3B-8B49-5039DA0B0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86457"/>
              </p:ext>
            </p:extLst>
          </p:nvPr>
        </p:nvGraphicFramePr>
        <p:xfrm>
          <a:off x="354357" y="4294917"/>
          <a:ext cx="4494637" cy="194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14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753674" y="3175543"/>
            <a:ext cx="48744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сомаларының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09FD9-4DEC-44DD-AA0D-BB728D660909}"/>
              </a:ext>
            </a:extLst>
          </p:cNvPr>
          <p:cNvSpPr/>
          <p:nvPr/>
        </p:nvSpPr>
        <p:spPr>
          <a:xfrm>
            <a:off x="1975365" y="949939"/>
            <a:ext cx="4623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туылғаннан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жарым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жасқа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күтіміне</a:t>
            </a:r>
            <a:r>
              <a:rPr lang="ru-RU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40% -.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басшысының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тапсырмасын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мерзімі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1,5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ұлғайтылды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туылған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(1.01.2023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нақты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саны)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347,9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мыңға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жуық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алушыға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ұзартылды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1 324,5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699CC4BB-EFBE-4A91-A5EC-4D52453D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765351"/>
              </p:ext>
            </p:extLst>
          </p:nvPr>
        </p:nvGraphicFramePr>
        <p:xfrm>
          <a:off x="2345522" y="3628785"/>
          <a:ext cx="4105276" cy="211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E2885-EFCB-4731-99C0-225B52C5C45B}"/>
              </a:ext>
            </a:extLst>
          </p:cNvPr>
          <p:cNvSpPr/>
          <p:nvPr/>
        </p:nvSpPr>
        <p:spPr>
          <a:xfrm>
            <a:off x="2028588" y="5968457"/>
            <a:ext cx="4570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575 695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287,0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төленді,алушылар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тиісінше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10,4%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3,3%.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кезеңімен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67% 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40% -.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заңнамаға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осындай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кем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болмауға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2005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активтерінен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260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23% (72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жәрдемақы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жеткізілді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сома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млрд.теңгені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172FE83-8C8B-4DB9-B23F-203B63F6149F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6CD06D-ACBA-4FB8-8037-4A1141DAC9D5}"/>
              </a:ext>
            </a:extLst>
          </p:cNvPr>
          <p:cNvSpPr/>
          <p:nvPr/>
        </p:nvSpPr>
        <p:spPr>
          <a:xfrm>
            <a:off x="0" y="466650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ЖАҒДАЙЫНА ӘЛЕУМЕТТІК ТӨЛЕМ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1CD6C69-DE8C-4DF4-B446-FA34226F4559}"/>
              </a:ext>
            </a:extLst>
          </p:cNvPr>
          <p:cNvCxnSpPr>
            <a:cxnSpLocks/>
          </p:cNvCxnSpPr>
          <p:nvPr/>
        </p:nvCxnSpPr>
        <p:spPr>
          <a:xfrm flipV="1">
            <a:off x="0" y="39740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1A43B8-C520-44CB-9315-B56D02FA8582}"/>
              </a:ext>
            </a:extLst>
          </p:cNvPr>
          <p:cNvSpPr/>
          <p:nvPr/>
        </p:nvSpPr>
        <p:spPr>
          <a:xfrm>
            <a:off x="16" y="977807"/>
            <a:ext cx="1982460" cy="8152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575 695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312 708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kk-K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өлем көлемі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287,0  млрд.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ӘТ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ескерілген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айлық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164 мың 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өлшем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68 957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Қатысудың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50,9 ай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E2DB6-69DD-45A7-8DE6-367182C1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02" y="1536405"/>
            <a:ext cx="767317" cy="966136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470343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429579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493968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72866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281137" y="586527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6547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7713" y="8840071"/>
            <a:ext cx="547437" cy="20912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BE29729-DC04-4085-A26B-C2A3ACBA9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522146"/>
              </p:ext>
            </p:extLst>
          </p:nvPr>
        </p:nvGraphicFramePr>
        <p:xfrm>
          <a:off x="543211" y="1409896"/>
          <a:ext cx="5771573" cy="253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E11E39-56E4-4C74-90A2-8CD23824CF35}"/>
              </a:ext>
            </a:extLst>
          </p:cNvPr>
          <p:cNvSpPr/>
          <p:nvPr/>
        </p:nvSpPr>
        <p:spPr>
          <a:xfrm>
            <a:off x="296094" y="1106460"/>
            <a:ext cx="54226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FB191-ADE5-4F66-A768-C63D0787B94A}"/>
              </a:ext>
            </a:extLst>
          </p:cNvPr>
          <p:cNvSpPr/>
          <p:nvPr/>
        </p:nvSpPr>
        <p:spPr>
          <a:xfrm>
            <a:off x="234373" y="3969208"/>
            <a:ext cx="625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52% -.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D783DEC-AC41-4186-A6EE-8736949D5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474069"/>
              </p:ext>
            </p:extLst>
          </p:nvPr>
        </p:nvGraphicFramePr>
        <p:xfrm>
          <a:off x="473912" y="4931010"/>
          <a:ext cx="5910173" cy="26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BEB3EA-7C4D-4FFE-BE48-A2825C4DE245}"/>
              </a:ext>
            </a:extLst>
          </p:cNvPr>
          <p:cNvSpPr/>
          <p:nvPr/>
        </p:nvSpPr>
        <p:spPr>
          <a:xfrm>
            <a:off x="924980" y="4677094"/>
            <a:ext cx="46628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кезектілігі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DC05B-3D86-4062-B760-F898ADF24407}"/>
              </a:ext>
            </a:extLst>
          </p:cNvPr>
          <p:cNvSpPr/>
          <p:nvPr/>
        </p:nvSpPr>
        <p:spPr>
          <a:xfrm>
            <a:off x="234372" y="7609051"/>
            <a:ext cx="6255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кезектілігі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үлестермен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56565" y="423595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ЖАҒДАЙЫНА ӘЛЕУМЕТТІК ТӨЛЕМ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7152" y="37787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64371" y="869202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5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11BD6FE-F23A-48C6-90FB-3DB13100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255469"/>
              </p:ext>
            </p:extLst>
          </p:nvPr>
        </p:nvGraphicFramePr>
        <p:xfrm>
          <a:off x="1376071" y="1527851"/>
          <a:ext cx="4105858" cy="208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E53A6F-E0BA-4976-9C7C-03BFF4B1DDDC}"/>
              </a:ext>
            </a:extLst>
          </p:cNvPr>
          <p:cNvSpPr/>
          <p:nvPr/>
        </p:nvSpPr>
        <p:spPr>
          <a:xfrm>
            <a:off x="269643" y="1234098"/>
            <a:ext cx="54755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2D802-B08D-4400-8393-3E69B933783A}"/>
              </a:ext>
            </a:extLst>
          </p:cNvPr>
          <p:cNvSpPr/>
          <p:nvPr/>
        </p:nvSpPr>
        <p:spPr>
          <a:xfrm>
            <a:off x="383806" y="3713207"/>
            <a:ext cx="607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68 957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(45 997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9027358-16F3-4886-8161-E1C8446F2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695782"/>
              </p:ext>
            </p:extLst>
          </p:nvPr>
        </p:nvGraphicFramePr>
        <p:xfrm>
          <a:off x="1156570" y="4915807"/>
          <a:ext cx="4608942" cy="20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4C815C-B60D-4A77-819B-E24C5552ED09}"/>
              </a:ext>
            </a:extLst>
          </p:cNvPr>
          <p:cNvSpPr/>
          <p:nvPr/>
        </p:nvSpPr>
        <p:spPr>
          <a:xfrm>
            <a:off x="7152" y="4361975"/>
            <a:ext cx="64531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2023-жылға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мөлшерінің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градациясы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A4C4C7-1ED2-4FCC-BD33-14C560A10C61}"/>
              </a:ext>
            </a:extLst>
          </p:cNvPr>
          <p:cNvSpPr/>
          <p:nvPr/>
        </p:nvSpPr>
        <p:spPr>
          <a:xfrm>
            <a:off x="383806" y="7091585"/>
            <a:ext cx="6268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(72 398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234945" algn="just"/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ӘТбк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19 872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– 196 000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ЕТЖ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жеті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еселенген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мөлшерінің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40%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138539" y="10344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ӘЛЕУМЕТТІК ТӨЛЕМДЕР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66090" y="472434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 1,5 ЖАСҚА ТОЛҒАНҒА ДЕЙІН ОНЫҢ КҮТІМІНЕ БАЙЛАНЫСТЫ КІРІСІНЕН АЙЫРЫЛУ ЖАҒДАЙЫНА ӘЛЕУМЕТТІК ТӨЛЕМ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85140" y="4075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C6F04-55CD-4A75-BB48-B14C5D84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69741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60509" y="65458"/>
            <a:ext cx="6621291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КӨРСЕТУДЕГІ ЦИФРЛЫҚ ШЕШІМДЕРДІҢ ДАМУЫ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85749" y="1256304"/>
            <a:ext cx="5575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ru-RU" sz="10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ішінара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қағаз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рұқсат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уақыты-20 минут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BA63F2-9662-42C0-8DA2-75574B3E5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546801"/>
              </p:ext>
            </p:extLst>
          </p:nvPr>
        </p:nvGraphicFramePr>
        <p:xfrm>
          <a:off x="474072" y="2472091"/>
          <a:ext cx="5743576" cy="206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CD1E3A-55F7-4C59-8B2F-99BB00298AFB}"/>
              </a:ext>
            </a:extLst>
          </p:cNvPr>
          <p:cNvSpPr/>
          <p:nvPr/>
        </p:nvSpPr>
        <p:spPr>
          <a:xfrm>
            <a:off x="373666" y="2115334"/>
            <a:ext cx="59443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 түрлері бөлісіндегі мемлекеттік көрсетелетін қызметтер</a:t>
            </a:r>
            <a:endParaRPr lang="ru-KZ" sz="10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0A7E2-B3CF-48AA-8DF3-8354547CD674}"/>
              </a:ext>
            </a:extLst>
          </p:cNvPr>
          <p:cNvSpPr/>
          <p:nvPr/>
        </p:nvSpPr>
        <p:spPr>
          <a:xfrm>
            <a:off x="285750" y="4538452"/>
            <a:ext cx="62960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901 797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көрсеткіштерден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20,5%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70% - дан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астамы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жүктілік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босану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34%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бала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37%).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алты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күнінен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аспай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сегіз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күнінен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тартқан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рәсімдік-процестік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тыңдау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рәсімін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себептері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хабардар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корпорация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филиалдарының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қадағалай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ашықтығы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ашықтығы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218A90-8415-46B2-959D-D5A3A9259F87}"/>
              </a:ext>
            </a:extLst>
          </p:cNvPr>
          <p:cNvSpPr/>
          <p:nvPr/>
        </p:nvSpPr>
        <p:spPr>
          <a:xfrm>
            <a:off x="75615" y="995718"/>
            <a:ext cx="6621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ӘЛЕУМЕТТІК ТӨЛЕМДЕРДІ ТАҒАЙЫНДАУ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F709AC-7721-4C64-A178-60B0EB34315E}"/>
              </a:ext>
            </a:extLst>
          </p:cNvPr>
          <p:cNvCxnSpPr>
            <a:cxnSpLocks/>
          </p:cNvCxnSpPr>
          <p:nvPr/>
        </p:nvCxnSpPr>
        <p:spPr>
          <a:xfrm flipV="1">
            <a:off x="75615" y="87404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A19AD-B9C2-4936-9519-1215ED5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B03C7-E8DC-4AC8-9D88-A0103F9A9C1B}"/>
              </a:ext>
            </a:extLst>
          </p:cNvPr>
          <p:cNvSpPr/>
          <p:nvPr/>
        </p:nvSpPr>
        <p:spPr>
          <a:xfrm>
            <a:off x="713112" y="5156168"/>
            <a:ext cx="49449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0BDBBB-F0AE-467C-A2E6-15F0DC602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731252"/>
              </p:ext>
            </p:extLst>
          </p:nvPr>
        </p:nvGraphicFramePr>
        <p:xfrm>
          <a:off x="939297" y="5270368"/>
          <a:ext cx="5063713" cy="225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2C3162-FA0C-4851-A4B7-C1383C449754}"/>
              </a:ext>
            </a:extLst>
          </p:cNvPr>
          <p:cNvSpPr/>
          <p:nvPr/>
        </p:nvSpPr>
        <p:spPr>
          <a:xfrm>
            <a:off x="247649" y="7528335"/>
            <a:ext cx="6410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қорытындылары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дәстүрлі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39,0%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(2022 ж. - 48,6 %); композиттік-1,4% 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(2,5%)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төмендеуі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59,6% 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(2022 ж. – 48,9%).  </a:t>
            </a: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шеңберінде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шілдеден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ӘТбк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қыркүйектен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ӘТеа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қазаннан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ӘТжа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қарашадан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ӘТаа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желтоқсаннан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ӘТжб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макеттерін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автоформациялау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кезең-кезеңімен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қосылатын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болады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8-ден 4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күніне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қысқартылды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режимде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205 792 макет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200DFC-221A-4B53-9AB3-DFE777D22A23}"/>
              </a:ext>
            </a:extLst>
          </p:cNvPr>
          <p:cNvSpPr>
            <a:spLocks/>
          </p:cNvSpPr>
          <p:nvPr/>
        </p:nvSpPr>
        <p:spPr>
          <a:xfrm>
            <a:off x="247650" y="920261"/>
            <a:ext cx="64103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ӘА)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шешімдері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52,5%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азаюына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пысықтаудағы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ЭІМ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мерзімдерінің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қысқаруына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әкелді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өйткені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берушінің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берушісімен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өзара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іс-қимылының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күрделілігіне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сәйкестікке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келтіруге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уақыт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кетті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кететін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мынадай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жағдайларда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қолданылады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кейіннен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мүмкіндігі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хабардар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асырмаған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азайту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жағына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қолданылады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28600" indent="-228600" algn="just">
              <a:buAutoNum type="arabicPeriod"/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берушінің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келісімімен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жүргізілмесе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жүргізілмесе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ЖК, ТЖК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қатарынан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болу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фактісі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төлеушіні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тарату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фактісі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келмеген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берушінің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таңдауы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ӘА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келмейтін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алмай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осындай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ескере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сот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шешімінің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жүргізіледі.Әлеуметтік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"Е-Макет" ААЖ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бағдарламалық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өнімінде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көрсетіледі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"Е-Макет" ААЖ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істеуіне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мониторинг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ұсыныстарды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жібереді.Мемлекеттік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кеңейтіледі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дәстүрлі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жүгінуге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("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Азаматтарға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корпорациясы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КЕАҚ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бүгінгі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баламалы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нысандарын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қолдану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етілді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egov.kz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enbek.kz.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Екінші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деңгейдегі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банктер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айрылу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күтім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(МӘС, ХҚКО).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AFE5B47-F6DE-4315-99CC-F13B365B12F8}"/>
              </a:ext>
            </a:extLst>
          </p:cNvPr>
          <p:cNvSpPr txBox="1"/>
          <p:nvPr/>
        </p:nvSpPr>
        <p:spPr>
          <a:xfrm>
            <a:off x="160509" y="36883"/>
            <a:ext cx="6621291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 ЦИФРЛЫҚ ШЕШІМДЕРДІҢ ДАМУЫ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B961D86-1A5A-424E-B4B1-4E6279E3CF4A}"/>
              </a:ext>
            </a:extLst>
          </p:cNvPr>
          <p:cNvCxnSpPr>
            <a:cxnSpLocks/>
          </p:cNvCxnSpPr>
          <p:nvPr/>
        </p:nvCxnSpPr>
        <p:spPr>
          <a:xfrm flipV="1">
            <a:off x="8940" y="82642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BC3A82-2499-427B-9AB7-E81B6A06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306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7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47650" y="1591114"/>
            <a:ext cx="449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ru-RU" sz="10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</a:t>
            </a: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қағаз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00272" algn="l"/>
              </a:tabLst>
            </a:pP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рұқсат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етілген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уақыты-20 минут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9659FCA0-021C-4D85-9778-A27F4DCE9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589125"/>
              </p:ext>
            </p:extLst>
          </p:nvPr>
        </p:nvGraphicFramePr>
        <p:xfrm>
          <a:off x="509480" y="3407384"/>
          <a:ext cx="5340379" cy="26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5E2D94F2-4971-4B2F-B0AD-51F37D7B0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88399"/>
              </p:ext>
            </p:extLst>
          </p:nvPr>
        </p:nvGraphicFramePr>
        <p:xfrm>
          <a:off x="315775" y="1974743"/>
          <a:ext cx="55340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107">
                  <a:extLst>
                    <a:ext uri="{9D8B030D-6E8A-4147-A177-3AD203B41FA5}">
                      <a16:colId xmlns:a16="http://schemas.microsoft.com/office/drawing/2014/main" val="4004185805"/>
                    </a:ext>
                  </a:extLst>
                </a:gridCol>
                <a:gridCol w="1142754">
                  <a:extLst>
                    <a:ext uri="{9D8B030D-6E8A-4147-A177-3AD203B41FA5}">
                      <a16:colId xmlns:a16="http://schemas.microsoft.com/office/drawing/2014/main" val="1234863565"/>
                    </a:ext>
                  </a:extLst>
                </a:gridCol>
                <a:gridCol w="1540234">
                  <a:extLst>
                    <a:ext uri="{9D8B030D-6E8A-4147-A177-3AD203B41FA5}">
                      <a16:colId xmlns:a16="http://schemas.microsoft.com/office/drawing/2014/main" val="2809999960"/>
                    </a:ext>
                  </a:extLst>
                </a:gridCol>
                <a:gridCol w="1473989">
                  <a:extLst>
                    <a:ext uri="{9D8B030D-6E8A-4147-A177-3AD203B41FA5}">
                      <a16:colId xmlns:a16="http://schemas.microsoft.com/office/drawing/2014/main" val="2147560993"/>
                    </a:ext>
                  </a:extLst>
                </a:gridCol>
              </a:tblGrid>
              <a:tr h="191136">
                <a:tc>
                  <a:txBody>
                    <a:bodyPr/>
                    <a:lstStyle/>
                    <a:p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888732"/>
                  </a:ext>
                </a:extLst>
              </a:tr>
              <a:tr h="191136">
                <a:tc>
                  <a:txBody>
                    <a:bodyPr/>
                    <a:lstStyle/>
                    <a:p>
                      <a:pPr marL="0" marR="0" lvl="0" indent="0" algn="l" defTabSz="91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Берілген</a:t>
                      </a:r>
                      <a:endParaRPr lang="ru-KZ" sz="1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02188"/>
                  </a:ext>
                </a:extLst>
              </a:tr>
              <a:tr h="191136">
                <a:tc>
                  <a:txBody>
                    <a:bodyPr/>
                    <a:lstStyle/>
                    <a:p>
                      <a:pPr marL="0" marR="0" lvl="0" indent="0" algn="l" defTabSz="91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тартылды</a:t>
                      </a:r>
                      <a:endParaRPr lang="ru-KZ" sz="1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62790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A559576-9C27-49A1-AD2C-6BAD28BCF4DC}"/>
              </a:ext>
            </a:extLst>
          </p:cNvPr>
          <p:cNvSpPr txBox="1"/>
          <p:nvPr/>
        </p:nvSpPr>
        <p:spPr bwMode="auto">
          <a:xfrm>
            <a:off x="315775" y="2827495"/>
            <a:ext cx="5534084" cy="276993"/>
          </a:xfrm>
          <a:prstGeom prst="rect">
            <a:avLst/>
          </a:prstGeom>
          <a:solidFill>
            <a:srgbClr val="00B050"/>
          </a:solidFill>
        </p:spPr>
        <p:txBody>
          <a:bodyPr wrap="square" lIns="121915" tIns="60957" rIns="121915" bIns="60957">
            <a:spAutoFit/>
          </a:bodyPr>
          <a:lstStyle/>
          <a:p>
            <a:pPr algn="ctr">
              <a:defRPr/>
            </a:pPr>
            <a:r>
              <a:rPr lang="kk-KZ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қызмет көрсету мерзімдерін бұзу тіркелген жоқ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9585C75-B609-43C9-A3E5-F879712EB2E2}"/>
              </a:ext>
            </a:extLst>
          </p:cNvPr>
          <p:cNvSpPr/>
          <p:nvPr/>
        </p:nvSpPr>
        <p:spPr>
          <a:xfrm>
            <a:off x="785734" y="3224604"/>
            <a:ext cx="50641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Өңірлер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мәліметтер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</a:t>
            </a:r>
            <a:r>
              <a:rPr lang="ru-RU" sz="105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E84081C9-DAD1-45D4-A398-0FEC30EE5E48}"/>
              </a:ext>
            </a:extLst>
          </p:cNvPr>
          <p:cNvSpPr txBox="1"/>
          <p:nvPr/>
        </p:nvSpPr>
        <p:spPr>
          <a:xfrm>
            <a:off x="160509" y="113083"/>
            <a:ext cx="6621291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МӘСҚ-ДАН КӨРСЕТІЛЕТІН МЕМЛЕКЕТТІК ҚЫЗМЕТТЕР. МЕМЛЕКЕТТІК ҚЫЗМЕТТЕР КӨРСЕТУДЕГІ ЦИФРЛЫҚ ШЕШІМДЕРДІҢ ДАМУЫ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1541EB-2E5B-41EB-BF92-342FF4FD210D}"/>
              </a:ext>
            </a:extLst>
          </p:cNvPr>
          <p:cNvSpPr/>
          <p:nvPr/>
        </p:nvSpPr>
        <p:spPr>
          <a:xfrm>
            <a:off x="75615" y="963271"/>
            <a:ext cx="646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МІНДЕТТІ ӘЛЕУМЕТТІК САҚТАНДЫРУ ЖҮЙЕСІНЕ ҚАТЫСУШЫҒА ӘЛЕУМЕТТІК АУДАРЫМДАРДЫҢ ЖАЙ КҮЙІ МЕН ҚОЗҒАЛЫСЫ ТУРАЛЫ АҚПАРАТ БЕРУ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13F7F67-2E41-4829-A51D-B9FD22085CC4}"/>
              </a:ext>
            </a:extLst>
          </p:cNvPr>
          <p:cNvCxnSpPr>
            <a:cxnSpLocks/>
          </p:cNvCxnSpPr>
          <p:nvPr/>
        </p:nvCxnSpPr>
        <p:spPr>
          <a:xfrm flipV="1">
            <a:off x="0" y="91090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6AC863-60B4-464C-8BFB-81AA35ADEDB0}"/>
              </a:ext>
            </a:extLst>
          </p:cNvPr>
          <p:cNvSpPr/>
          <p:nvPr/>
        </p:nvSpPr>
        <p:spPr>
          <a:xfrm>
            <a:off x="75615" y="6095277"/>
            <a:ext cx="655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АРТЫҚ (ҚАТЕ) ТӨЛЕНГЕН ӘЛЕУМЕТТІК АУДАРЫМДАР МЕН ӨСІМПҰЛДАРДЫҢ СОМАЛАРЫН ҚАЙТАРУ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8F8A06-38F1-4C27-B097-6452F4797FFD}"/>
              </a:ext>
            </a:extLst>
          </p:cNvPr>
          <p:cNvSpPr/>
          <p:nvPr/>
        </p:nvSpPr>
        <p:spPr>
          <a:xfrm>
            <a:off x="247650" y="6556942"/>
            <a:ext cx="64628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ЦДИАӨМ 16.08.2023 ж. № 339/НҚ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көрсетілетін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тізіліміне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ҚР ЕХӘҚМ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ҚР ЦДИАӨМ 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маусымдағы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№133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бірлескен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веб-порталы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қайтару"мемлекеттік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пилоттық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жобаны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ұйымдастырылды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алгоритмге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тамыздан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үкіметтің"веб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-порталы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қабылданады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өтініштердің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65-70%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айынан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ҚР ЕХӘҚМ 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өңдеуді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ұйымдастыру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ААЖ «ӘА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95A669-78F8-46EB-9ADC-7F9DBDA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9243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338209" y="197958"/>
            <a:ext cx="583077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АҚ (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бұдан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0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әрі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МӘСҚ)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0" y="866673"/>
            <a:ext cx="5830775" cy="2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5823F-5FA5-458A-BF76-21F46D5505E3}"/>
              </a:ext>
            </a:extLst>
          </p:cNvPr>
          <p:cNvSpPr/>
          <p:nvPr/>
        </p:nvSpPr>
        <p:spPr>
          <a:xfrm>
            <a:off x="276352" y="1046808"/>
            <a:ext cx="3152648" cy="720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құрылтайшысы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ақпандағы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 237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қаулысына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МӘСҚ-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органы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-ЕХ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ӘҚМ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атынан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акционер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МӘС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органы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Жарғысымен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айрықша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жатқызылған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МӘС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орган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МӘСҚ-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-дара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МӘСҚ Бас директоры.</a:t>
            </a:r>
            <a:endParaRPr lang="ru-RU" sz="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МӘСҚ-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миссиясы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пайымы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адекватты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тұрақтылығы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институт.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182563" algn="just">
              <a:spcBef>
                <a:spcPts val="600"/>
              </a:spcBef>
              <a:spcAft>
                <a:spcPts val="0"/>
              </a:spcAft>
            </a:pP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атқарады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жинақтау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тоқтата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тоқтату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ct val="101000"/>
              </a:lnSpc>
              <a:spcAft>
                <a:spcPts val="0"/>
              </a:spcAft>
            </a:pP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522C7-CA5E-449F-AFB4-88982F6A6B5C}"/>
              </a:ext>
            </a:extLst>
          </p:cNvPr>
          <p:cNvSpPr/>
          <p:nvPr/>
        </p:nvSpPr>
        <p:spPr>
          <a:xfrm>
            <a:off x="3628385" y="1054899"/>
            <a:ext cx="28952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  <a:tabLst>
                <a:tab pos="540385" algn="l"/>
              </a:tabLs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есептелген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төленген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қайтарымдарының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есебін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  <a:tabLst>
                <a:tab pos="540385" algn="l"/>
              </a:tabLs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түсіндіру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жұмыстарын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  <a:tabLst>
                <a:tab pos="540385" algn="l"/>
              </a:tabLs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кепілдік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жүктілік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босануға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бала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күтіміне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Бизнес-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Tx/>
              <a:buChar char="-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маңызы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қалаларда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20 филиалы бар.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2802" y="8787241"/>
            <a:ext cx="41044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954B0B8-EE9A-483E-A190-701E69EDA9AC}"/>
              </a:ext>
            </a:extLst>
          </p:cNvPr>
          <p:cNvSpPr/>
          <p:nvPr/>
        </p:nvSpPr>
        <p:spPr>
          <a:xfrm>
            <a:off x="276224" y="811268"/>
            <a:ext cx="6305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тұрғындарды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кеңауқымды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103B091-689F-4E8B-84F2-D0D2FA60D3D1}"/>
              </a:ext>
            </a:extLst>
          </p:cNvPr>
          <p:cNvSpPr/>
          <p:nvPr/>
        </p:nvSpPr>
        <p:spPr>
          <a:xfrm>
            <a:off x="276224" y="5651807"/>
            <a:ext cx="63055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МӘСҚ интернет-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www.gfss.kz: </a:t>
            </a:r>
            <a:endParaRPr lang="kk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Жаңалықтар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өзекті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орналастырылады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"Медиа/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Инфографика"бөлімінде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инфографика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/"МӘСҚ "АҚ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бөлімдерінде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деректер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өзектілендіреді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бөлімшесінде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өңірлер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бөлінісінде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бөлімінде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өсімпұлдар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тоқсан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жартыжылдық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қорытындылары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мәліметтер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орналастырылған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2AAA639-6C0D-4339-8261-A9CE278BEA61}"/>
              </a:ext>
            </a:extLst>
          </p:cNvPr>
          <p:cNvSpPr txBox="1"/>
          <p:nvPr/>
        </p:nvSpPr>
        <p:spPr>
          <a:xfrm>
            <a:off x="118352" y="185822"/>
            <a:ext cx="6621291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 ЖҰМЫСТАРЫ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532D456-B496-4AA2-B3CE-8CD7999EFF7B}"/>
              </a:ext>
            </a:extLst>
          </p:cNvPr>
          <p:cNvCxnSpPr>
            <a:cxnSpLocks/>
          </p:cNvCxnSpPr>
          <p:nvPr/>
        </p:nvCxnSpPr>
        <p:spPr>
          <a:xfrm flipV="1">
            <a:off x="0" y="50998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A892AE-DB8F-4A39-8BC4-FF13D20D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9371E-05FD-4C79-B0B7-1D714018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63"/>
            <a:ext cx="6858000" cy="40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Box 354">
            <a:extLst>
              <a:ext uri="{FF2B5EF4-FFF2-40B4-BE49-F238E27FC236}">
                <a16:creationId xmlns:a16="http://schemas.microsoft.com/office/drawing/2014/main" id="{D97EB9E9-1413-46BD-ADBE-8830D0E9779D}"/>
              </a:ext>
            </a:extLst>
          </p:cNvPr>
          <p:cNvSpPr txBox="1"/>
          <p:nvPr/>
        </p:nvSpPr>
        <p:spPr>
          <a:xfrm flipH="1">
            <a:off x="2088972" y="766529"/>
            <a:ext cx="314342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,  %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A102FF-80CB-4CA6-A195-D6C63A2C0F84}"/>
              </a:ext>
            </a:extLst>
          </p:cNvPr>
          <p:cNvGrpSpPr/>
          <p:nvPr/>
        </p:nvGrpSpPr>
        <p:grpSpPr>
          <a:xfrm>
            <a:off x="1208517" y="1251530"/>
            <a:ext cx="4176051" cy="2632909"/>
            <a:chOff x="-3390609" y="1486717"/>
            <a:chExt cx="5213117" cy="3675533"/>
          </a:xfrm>
        </p:grpSpPr>
        <p:graphicFrame>
          <p:nvGraphicFramePr>
            <p:cNvPr id="353" name="Диаграмма 352">
              <a:extLst>
                <a:ext uri="{FF2B5EF4-FFF2-40B4-BE49-F238E27FC236}">
                  <a16:creationId xmlns:a16="http://schemas.microsoft.com/office/drawing/2014/main" id="{75BD1756-0A49-445D-8ECA-16C514F1DC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9122587"/>
                </p:ext>
              </p:extLst>
            </p:nvPr>
          </p:nvGraphicFramePr>
          <p:xfrm>
            <a:off x="-3390609" y="1486717"/>
            <a:ext cx="5213117" cy="3675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4" name="Oval 98">
              <a:extLst>
                <a:ext uri="{FF2B5EF4-FFF2-40B4-BE49-F238E27FC236}">
                  <a16:creationId xmlns:a16="http://schemas.microsoft.com/office/drawing/2014/main" id="{AE95DEE4-FA66-4F38-9135-67D2FC21D040}"/>
                </a:ext>
              </a:extLst>
            </p:cNvPr>
            <p:cNvSpPr/>
            <p:nvPr/>
          </p:nvSpPr>
          <p:spPr>
            <a:xfrm>
              <a:off x="-1562882" y="2375346"/>
              <a:ext cx="1834615" cy="2058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0" name="TextBox 130">
              <a:extLst>
                <a:ext uri="{FF2B5EF4-FFF2-40B4-BE49-F238E27FC236}">
                  <a16:creationId xmlns:a16="http://schemas.microsoft.com/office/drawing/2014/main" id="{313D2CE5-3656-42A3-83E0-9FC6B57C0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85856" y="2736945"/>
              <a:ext cx="3015605" cy="1085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216" tIns="61112" rIns="122216" bIns="61112">
              <a:spAutoFit/>
            </a:bodyPr>
            <a:lstStyle>
              <a:lvl1pPr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5 507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50" b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ӨТІНІШТЕР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00" i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(3 733 – ОА,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00" i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1 774 – </a:t>
              </a:r>
              <a:r>
                <a:rPr lang="ru-RU" altLang="ru-RU" sz="1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филиалдар</a:t>
              </a:r>
              <a:r>
                <a:rPr lang="ru-RU" altLang="ru-RU" sz="1000" i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altLang="ru-RU" sz="105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C9B2A-1646-4BEF-BFE0-DB4F84C575BA}"/>
              </a:ext>
            </a:extLst>
          </p:cNvPr>
          <p:cNvSpPr/>
          <p:nvPr/>
        </p:nvSpPr>
        <p:spPr>
          <a:xfrm>
            <a:off x="0" y="79986"/>
            <a:ext cx="6144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662" hangingPunct="0">
              <a:defRPr/>
            </a:pPr>
            <a:r>
              <a:rPr lang="ru-RU" sz="1600" b="1" cap="all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АЗАМАТТАРДЫҢ ӨТІНІШТЕРІН ҚАРАУ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837107B-43DA-4A0D-BF9F-0BEAD9B1B529}"/>
              </a:ext>
            </a:extLst>
          </p:cNvPr>
          <p:cNvCxnSpPr>
            <a:cxnSpLocks/>
          </p:cNvCxnSpPr>
          <p:nvPr/>
        </p:nvCxnSpPr>
        <p:spPr>
          <a:xfrm flipV="1">
            <a:off x="0" y="4371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5E5588-F679-4454-9523-920AB137F0AF}"/>
              </a:ext>
            </a:extLst>
          </p:cNvPr>
          <p:cNvSpPr/>
          <p:nvPr/>
        </p:nvSpPr>
        <p:spPr>
          <a:xfrm>
            <a:off x="322063" y="4301416"/>
            <a:ext cx="6276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5 507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сұраққа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3,5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жылдары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Қордың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- 66,7%,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интернет-ресурсы - 28,6%,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желілердегі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ресми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аккаунттар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- 3,6%, ЭҚЖ - 0,9%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Ашық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диалог" - 0,3%.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– 44,0%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жүктілігі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босануы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бойынша-23,3%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A37B82-E2FD-4632-9923-3C1540DC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70275"/>
              </p:ext>
            </p:extLst>
          </p:nvPr>
        </p:nvGraphicFramePr>
        <p:xfrm>
          <a:off x="402762" y="5207270"/>
          <a:ext cx="6115578" cy="137604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78765">
                  <a:extLst>
                    <a:ext uri="{9D8B030D-6E8A-4147-A177-3AD203B41FA5}">
                      <a16:colId xmlns:a16="http://schemas.microsoft.com/office/drawing/2014/main" val="1872693152"/>
                    </a:ext>
                  </a:extLst>
                </a:gridCol>
                <a:gridCol w="781707">
                  <a:extLst>
                    <a:ext uri="{9D8B030D-6E8A-4147-A177-3AD203B41FA5}">
                      <a16:colId xmlns:a16="http://schemas.microsoft.com/office/drawing/2014/main" val="1481973139"/>
                    </a:ext>
                  </a:extLst>
                </a:gridCol>
                <a:gridCol w="575821">
                  <a:extLst>
                    <a:ext uri="{9D8B030D-6E8A-4147-A177-3AD203B41FA5}">
                      <a16:colId xmlns:a16="http://schemas.microsoft.com/office/drawing/2014/main" val="1498574214"/>
                    </a:ext>
                  </a:extLst>
                </a:gridCol>
                <a:gridCol w="688191">
                  <a:extLst>
                    <a:ext uri="{9D8B030D-6E8A-4147-A177-3AD203B41FA5}">
                      <a16:colId xmlns:a16="http://schemas.microsoft.com/office/drawing/2014/main" val="525961342"/>
                    </a:ext>
                  </a:extLst>
                </a:gridCol>
                <a:gridCol w="698836">
                  <a:extLst>
                    <a:ext uri="{9D8B030D-6E8A-4147-A177-3AD203B41FA5}">
                      <a16:colId xmlns:a16="http://schemas.microsoft.com/office/drawing/2014/main" val="3589905488"/>
                    </a:ext>
                  </a:extLst>
                </a:gridCol>
                <a:gridCol w="639579">
                  <a:extLst>
                    <a:ext uri="{9D8B030D-6E8A-4147-A177-3AD203B41FA5}">
                      <a16:colId xmlns:a16="http://schemas.microsoft.com/office/drawing/2014/main" val="965129854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4224798846"/>
                    </a:ext>
                  </a:extLst>
                </a:gridCol>
                <a:gridCol w="683688">
                  <a:extLst>
                    <a:ext uri="{9D8B030D-6E8A-4147-A177-3AD203B41FA5}">
                      <a16:colId xmlns:a16="http://schemas.microsoft.com/office/drawing/2014/main" val="3922487102"/>
                    </a:ext>
                  </a:extLst>
                </a:gridCol>
                <a:gridCol w="718384">
                  <a:extLst>
                    <a:ext uri="{9D8B030D-6E8A-4147-A177-3AD203B41FA5}">
                      <a16:colId xmlns:a16="http://schemas.microsoft.com/office/drawing/2014/main" val="2377969339"/>
                    </a:ext>
                  </a:extLst>
                </a:gridCol>
              </a:tblGrid>
              <a:tr h="2334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ОА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көзі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KZ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4960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Е-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ЭҚЖ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Интернет-ресурс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диалог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878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1 588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7537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5 507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3 733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1 774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972175"/>
                  </a:ext>
                </a:extLst>
              </a:tr>
              <a:tr h="278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Өсу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рет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90056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4568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93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958" y="3689455"/>
            <a:ext cx="6413392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шығарылды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бітімгершілік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келісім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сот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қараусыз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қалдырды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сомасын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қарауда</a:t>
            </a:r>
            <a:endParaRPr lang="ru-RU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76B15F1-9FB0-489D-9540-DF5FE4E1E3D4}"/>
              </a:ext>
            </a:extLst>
          </p:cNvPr>
          <p:cNvSpPr txBox="1"/>
          <p:nvPr/>
        </p:nvSpPr>
        <p:spPr>
          <a:xfrm>
            <a:off x="85786" y="129857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 ЖҰМЫСЫ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CF0ED1-A5EC-4691-8202-0E07F8E1B9C2}"/>
              </a:ext>
            </a:extLst>
          </p:cNvPr>
          <p:cNvCxnSpPr>
            <a:cxnSpLocks/>
          </p:cNvCxnSpPr>
          <p:nvPr/>
        </p:nvCxnSpPr>
        <p:spPr>
          <a:xfrm flipV="1">
            <a:off x="0" y="4552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EBD41-C66D-4D52-86F3-349F5282B18E}"/>
              </a:ext>
            </a:extLst>
          </p:cNvPr>
          <p:cNvSpPr/>
          <p:nvPr/>
        </p:nvSpPr>
        <p:spPr>
          <a:xfrm>
            <a:off x="85786" y="7559838"/>
            <a:ext cx="6206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қайтарылдыөтелді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(2016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28,1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түрде-92,6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сот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алаяқтық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әрекеттер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фактісі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өтелді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ӘТжб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кезде-3 528,6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ӘТбк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- 1 968,1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3DA10C-FE3E-41F6-815C-108D78BD816D}"/>
              </a:ext>
            </a:extLst>
          </p:cNvPr>
          <p:cNvGrpSpPr/>
          <p:nvPr/>
        </p:nvGrpSpPr>
        <p:grpSpPr>
          <a:xfrm>
            <a:off x="646489" y="1170543"/>
            <a:ext cx="5419080" cy="2718764"/>
            <a:chOff x="675170" y="1170543"/>
            <a:chExt cx="4829174" cy="2718764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A709FCFB-5077-4C26-B44D-FB430ACB61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5777391"/>
                </p:ext>
              </p:extLst>
            </p:nvPr>
          </p:nvGraphicFramePr>
          <p:xfrm>
            <a:off x="675170" y="1170543"/>
            <a:ext cx="4829174" cy="2718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302D7FE-22F1-4FB7-BBEA-FB41D7D81E5F}"/>
                </a:ext>
              </a:extLst>
            </p:cNvPr>
            <p:cNvSpPr/>
            <p:nvPr/>
          </p:nvSpPr>
          <p:spPr>
            <a:xfrm>
              <a:off x="1896614" y="2076056"/>
              <a:ext cx="11185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261</a:t>
              </a:r>
              <a:r>
                <a:rPr lang="ru-RU" sz="16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Азаматтық</a:t>
              </a:r>
              <a:endParaRPr lang="ru-RU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талап-арыздар</a:t>
              </a:r>
              <a:endParaRPr lang="ru-KZ" sz="1200" dirty="0"/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975F243-AD24-4E5E-B6E7-B092BB53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9597"/>
              </p:ext>
            </p:extLst>
          </p:nvPr>
        </p:nvGraphicFramePr>
        <p:xfrm>
          <a:off x="346148" y="4882057"/>
          <a:ext cx="6115011" cy="243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66">
                  <a:extLst>
                    <a:ext uri="{9D8B030D-6E8A-4147-A177-3AD203B41FA5}">
                      <a16:colId xmlns:a16="http://schemas.microsoft.com/office/drawing/2014/main" val="654888733"/>
                    </a:ext>
                  </a:extLst>
                </a:gridCol>
                <a:gridCol w="1280108">
                  <a:extLst>
                    <a:ext uri="{9D8B030D-6E8A-4147-A177-3AD203B41FA5}">
                      <a16:colId xmlns:a16="http://schemas.microsoft.com/office/drawing/2014/main" val="3901713985"/>
                    </a:ext>
                  </a:extLst>
                </a:gridCol>
                <a:gridCol w="947874">
                  <a:extLst>
                    <a:ext uri="{9D8B030D-6E8A-4147-A177-3AD203B41FA5}">
                      <a16:colId xmlns:a16="http://schemas.microsoft.com/office/drawing/2014/main" val="2995947631"/>
                    </a:ext>
                  </a:extLst>
                </a:gridCol>
                <a:gridCol w="1172903">
                  <a:extLst>
                    <a:ext uri="{9D8B030D-6E8A-4147-A177-3AD203B41FA5}">
                      <a16:colId xmlns:a16="http://schemas.microsoft.com/office/drawing/2014/main" val="1202229146"/>
                    </a:ext>
                  </a:extLst>
                </a:gridCol>
                <a:gridCol w="1201030">
                  <a:extLst>
                    <a:ext uri="{9D8B030D-6E8A-4147-A177-3AD203B41FA5}">
                      <a16:colId xmlns:a16="http://schemas.microsoft.com/office/drawing/2014/main" val="383172423"/>
                    </a:ext>
                  </a:extLst>
                </a:gridCol>
                <a:gridCol w="1201030">
                  <a:extLst>
                    <a:ext uri="{9D8B030D-6E8A-4147-A177-3AD203B41FA5}">
                      <a16:colId xmlns:a16="http://schemas.microsoft.com/office/drawing/2014/main" val="279355255"/>
                    </a:ext>
                  </a:extLst>
                </a:gridCol>
              </a:tblGrid>
              <a:tr h="173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п/с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Шағымдар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Талаптар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өтеу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66393"/>
                  </a:ext>
                </a:extLst>
              </a:tr>
              <a:tr h="173673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Өтемақы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Өтеу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6478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Еңбекке қабілеттілігінен айырылу 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852 004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135 660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46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Асыраушысынан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айырылу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949 967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220 058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0815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Жұмысынан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айырылу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21 853 732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12 079 537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55,3%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357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Жүктілік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босану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1 695 750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9558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күтімі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2 875 828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1 279 771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44,5%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3242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230 032,68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224 631, 68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97,7%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3062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ТЖ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77 000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15 540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5859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28 534 313,68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13 955 197,68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48,9%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15099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63CDA7-A5F0-4ECC-A686-FEDC58DCE56D}"/>
              </a:ext>
            </a:extLst>
          </p:cNvPr>
          <p:cNvSpPr/>
          <p:nvPr/>
        </p:nvSpPr>
        <p:spPr>
          <a:xfrm>
            <a:off x="196959" y="590184"/>
            <a:ext cx="6318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МӘЖҚ-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Азаматтық-процестік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рәсімдік-процестік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EA83D0-4010-472A-94D5-2D1EF31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5544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9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5EE2-240B-47BE-A432-AEB4DF3C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27" y="464597"/>
            <a:ext cx="3266631" cy="8366851"/>
          </a:xfrm>
        </p:spPr>
        <p:txBody>
          <a:bodyPr>
            <a:noAutofit/>
          </a:bodyPr>
          <a:lstStyle/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негізделеді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факторларының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жеткізу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әділдік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ашықтық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кәсібилік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акционер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құрылтайшысы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237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қаулысына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акциялардың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пакетін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иелену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ретінде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қағидаларды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қабылданады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жатқызылған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ҚҚҚ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31447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98D000A-5A65-4C00-BB6F-17448A269881}"/>
              </a:ext>
            </a:extLst>
          </p:cNvPr>
          <p:cNvSpPr txBox="1"/>
          <p:nvPr/>
        </p:nvSpPr>
        <p:spPr>
          <a:xfrm>
            <a:off x="85785" y="72168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9A4CAB-7ABF-42D3-87A6-80C52DE880E9}"/>
              </a:ext>
            </a:extLst>
          </p:cNvPr>
          <p:cNvCxnSpPr>
            <a:cxnSpLocks/>
          </p:cNvCxnSpPr>
          <p:nvPr/>
        </p:nvCxnSpPr>
        <p:spPr>
          <a:xfrm flipV="1">
            <a:off x="9585" y="387553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AF37D85-8A48-44CF-806B-C4EC7A8D5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23952"/>
              </p:ext>
            </p:extLst>
          </p:nvPr>
        </p:nvGraphicFramePr>
        <p:xfrm>
          <a:off x="209527" y="2059914"/>
          <a:ext cx="3265777" cy="221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D874D9-30F9-4C79-AE3B-151977AE3F5E}"/>
              </a:ext>
            </a:extLst>
          </p:cNvPr>
          <p:cNvSpPr/>
          <p:nvPr/>
        </p:nvSpPr>
        <p:spPr>
          <a:xfrm>
            <a:off x="3638550" y="464597"/>
            <a:ext cx="3057525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2022-2026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жартыжылдық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нақтылау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мәмілелер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жасасу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штат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функцияларды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жәрдемдесу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</a:p>
          <a:p>
            <a:pPr marL="228600" indent="-228600" algn="just">
              <a:spcAft>
                <a:spcPts val="600"/>
              </a:spcAft>
              <a:buAutoNum type="arabicParenR"/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7800" algn="just">
              <a:spcAft>
                <a:spcPts val="600"/>
              </a:spcAf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мүшеден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кәсіби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сарапшылар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енгізілуі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мүмкін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77800" algn="just">
              <a:spcAft>
                <a:spcPts val="600"/>
              </a:spcAf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арасынан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77800" algn="just">
              <a:spcAft>
                <a:spcPts val="600"/>
              </a:spcAf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сипаттағы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7800" algn="just">
              <a:spcAft>
                <a:spcPts val="600"/>
              </a:spcAf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</a:t>
            </a:r>
          </a:p>
          <a:p>
            <a:pPr indent="177800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Ағымдағы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бас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Бас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актілерінде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құзыретіне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жатқызылмаған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7800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акционер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алынған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сауалдар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7800" algn="just"/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2024.05.28 № 167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Жарғысына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алқалы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атқарушы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 –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бөлігінде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енгізілді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050B43-2D38-4736-A2E8-796B0585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1358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1C22A9-2E7B-41E5-859E-834C850F6D84}"/>
              </a:ext>
            </a:extLst>
          </p:cNvPr>
          <p:cNvSpPr/>
          <p:nvPr/>
        </p:nvSpPr>
        <p:spPr>
          <a:xfrm>
            <a:off x="0" y="594692"/>
            <a:ext cx="1875264" cy="8624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2387548" y="2814558"/>
            <a:ext cx="431333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Олеговна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мүлік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жекешелендіру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комитетінің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концессия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басшысы</a:t>
            </a:r>
            <a:endParaRPr lang="ru-RU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2100693" y="4515178"/>
            <a:ext cx="466456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Сыздық Ерназар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Файзул-Карымұлы</a:t>
            </a:r>
          </a:p>
          <a:p>
            <a:pPr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"МӘСҚ" АҚ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кеңесінедегі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2254628" y="6062824"/>
            <a:ext cx="45791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ӘлімбековаГүлар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Смадилқызы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директор. </a:t>
            </a:r>
          </a:p>
          <a:p>
            <a:pPr lvl="0"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"МӘСҚ" АҚ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2254628" y="7823115"/>
            <a:ext cx="42195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Арғынғазинов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Айбол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Арғынғазыұлы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"МӘСҚ" АҚ Бас</a:t>
            </a:r>
            <a:r>
              <a:rPr lang="kk-KZ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қарма төрағасы</a:t>
            </a:r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015252-FD43-4D1D-8FB5-3C7FAE5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0" y="2968505"/>
            <a:ext cx="1245587" cy="115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05859C-16C7-469C-9D5D-C8E0C80E1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4" y="1230859"/>
            <a:ext cx="1152000" cy="113539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E04413-98EC-40C1-9CB9-E9734FDB4AB9}"/>
              </a:ext>
            </a:extLst>
          </p:cNvPr>
          <p:cNvSpPr/>
          <p:nvPr/>
        </p:nvSpPr>
        <p:spPr>
          <a:xfrm>
            <a:off x="2978641" y="1463224"/>
            <a:ext cx="313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Сарбасов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Ақмәди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Әділұлы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</a:t>
            </a:r>
          </a:p>
          <a:p>
            <a:pPr lvl="0" algn="ctr"/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бірінші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вице-</a:t>
            </a:r>
            <a:r>
              <a:rPr lang="ru-RU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</a:t>
            </a:r>
            <a:endParaRPr lang="ru-RU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FDE7C06-F6FA-42BB-8BBB-C2DE5D4839FC}"/>
              </a:ext>
            </a:extLst>
          </p:cNvPr>
          <p:cNvSpPr txBox="1"/>
          <p:nvPr/>
        </p:nvSpPr>
        <p:spPr>
          <a:xfrm>
            <a:off x="111336" y="87763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9FBA15-E965-4E13-A271-77FD130CE976}"/>
              </a:ext>
            </a:extLst>
          </p:cNvPr>
          <p:cNvSpPr/>
          <p:nvPr/>
        </p:nvSpPr>
        <p:spPr>
          <a:xfrm>
            <a:off x="-110286" y="594692"/>
            <a:ext cx="3290196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ДИРЕКТОРЛАР КЕҢЕСІ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1ABF8-064C-4559-95C2-3570C8B748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0" y="4515179"/>
            <a:ext cx="1286915" cy="115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987A4-481B-44DF-A5F5-006A6F9F6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3" y="7549934"/>
            <a:ext cx="1151014" cy="1151014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6661E9-F931-4AE2-A947-486436FEF799}"/>
              </a:ext>
            </a:extLst>
          </p:cNvPr>
          <p:cNvCxnSpPr>
            <a:cxnSpLocks/>
          </p:cNvCxnSpPr>
          <p:nvPr/>
        </p:nvCxnSpPr>
        <p:spPr>
          <a:xfrm flipV="1">
            <a:off x="0" y="43775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E0A869E3-2EAE-4DE0-BAEE-AC4D05FB5B15}"/>
              </a:ext>
            </a:extLst>
          </p:cNvPr>
          <p:cNvSpPr>
            <a:spLocks noChangeAspect="1"/>
          </p:cNvSpPr>
          <p:nvPr/>
        </p:nvSpPr>
        <p:spPr>
          <a:xfrm>
            <a:off x="177118" y="5900934"/>
            <a:ext cx="1276046" cy="12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http://192.168.20.149:32080/media/images/Bezymyannyy_kwavvSP.max-120x120.png">
            <a:extLst>
              <a:ext uri="{FF2B5EF4-FFF2-40B4-BE49-F238E27FC236}">
                <a16:creationId xmlns:a16="http://schemas.microsoft.com/office/drawing/2014/main" id="{45589DFE-76F1-48D7-8FED-0EB7FCFA299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1437"/>
          <a:stretch/>
        </p:blipFill>
        <p:spPr bwMode="auto">
          <a:xfrm>
            <a:off x="383797" y="6039371"/>
            <a:ext cx="844928" cy="92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1881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45A38-F6DB-4437-8B20-EB40395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124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5" y="406428"/>
            <a:ext cx="3296375" cy="742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дұрыстығын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қадағалау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комплаенс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аспектілері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барабарлығы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объективті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lnSpc>
                <a:spcPts val="1100"/>
              </a:lnSpc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тәуелсіздігін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3038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қарашасына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А. А.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Өмірбаев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73038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Алдыңғы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өткеннен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– Г. С.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Әлімбекова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3038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10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іріктеу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қарашаға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Г.А.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Жұмагелдиева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алдыңғы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аяқталғаннан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Сыздық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Ерназар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Файзул-Қарымұлы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6-ы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күндізгі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4-і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қаралды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Қаржы-шаруашылық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тәртібін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айқындайды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70" y="2359620"/>
            <a:ext cx="646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31447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350EF1A-EB98-4A25-BB4D-BA3D8BB3F90E}"/>
              </a:ext>
            </a:extLst>
          </p:cNvPr>
          <p:cNvSpPr txBox="1"/>
          <p:nvPr/>
        </p:nvSpPr>
        <p:spPr>
          <a:xfrm>
            <a:off x="70936" y="50997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 БАСҚАРУ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DCCC095-396A-413A-A324-05EAD1968801}"/>
              </a:ext>
            </a:extLst>
          </p:cNvPr>
          <p:cNvCxnSpPr>
            <a:cxnSpLocks/>
          </p:cNvCxnSpPr>
          <p:nvPr/>
        </p:nvCxnSpPr>
        <p:spPr>
          <a:xfrm flipV="1">
            <a:off x="61" y="35740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7CBDDD-4F28-4AF7-9881-B23316952354}"/>
              </a:ext>
            </a:extLst>
          </p:cNvPr>
          <p:cNvSpPr/>
          <p:nvPr/>
        </p:nvSpPr>
        <p:spPr>
          <a:xfrm>
            <a:off x="3619500" y="406428"/>
            <a:ext cx="306923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ақпаннан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Д. М.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Қасымова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наурыздағы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бірқатар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бөлімшелердің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бизнес-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Департамент,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секторы,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секторы.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Тексеру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түзету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өзектендірілді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нұсқаулығы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көмек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органдары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алмасуға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дайындалуын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өзектендірілді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27.09.2023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№406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комитет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сыйлықақы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беру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хатшының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нұсқаулығы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 defTabSz="1225520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сайланған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кіріспе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бағдарламасы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F0D74-7D20-4D71-8A54-0ADE1203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215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320034" y="823396"/>
            <a:ext cx="62869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жүйесі-ұйымдардағы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құралдарының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21.12.2023 ж. №10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- да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дербес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құрылым-сыбайлас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құрылымы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өзгергенге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функциялары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10.12.2021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ж.бастап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№7 ДК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21.06.2023 ж. №5 ДК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хатшыға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Жүктелген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өзектендірілді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желтоқсанда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бас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бекітілді.ҚР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комплаенс-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Ереже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(ДК 22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мамырдағы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№4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мүдделер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қақтығысын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Нұсқаулық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саясаты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өзектендірілді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аумақтық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қолдауымен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филиалдары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аппаратында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семинары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мәдениетті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тақырыптағы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бейнероликтер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презентациялар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мақалалар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т. б.)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(СЖТ</a:t>
            </a:r>
            <a:r>
              <a:rPr lang="kk-KZ" sz="1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ІТ</a:t>
            </a:r>
            <a:r>
              <a:rPr lang="ru-RU" sz="1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СЖТІТ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талдамалық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анықтама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тәуекелдеріне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ұшыраған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тізбесі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қалыптастырылды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СЖТІТ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жасауға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ықпал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себептер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жою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СЖТІТ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ұсынымдардың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орындалуына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мониторинг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МӘСҚ-да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нормаларының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бұзушылықтары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МӘСҚ-да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жедел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жүгініп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хабарлауы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33" y="6301819"/>
            <a:ext cx="4159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телефоны: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(7172) 983 919</a:t>
            </a:r>
          </a:p>
          <a:p>
            <a:pPr algn="just"/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мекен-жайы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info@gfss.kz</a:t>
            </a:r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Пошталық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мекенжайы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010000,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Астана қ.,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Қабанбай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батыр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даңғылы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17 (15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қабат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81234D9-FD81-495E-9522-A3B7638C6BCE}"/>
              </a:ext>
            </a:extLst>
          </p:cNvPr>
          <p:cNvSpPr txBox="1"/>
          <p:nvPr/>
        </p:nvSpPr>
        <p:spPr>
          <a:xfrm>
            <a:off x="85786" y="76245"/>
            <a:ext cx="586358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КОМПЛАЕНС-БАҚЫЛАУ ЖӘНЕ СЫБАЙЛАС ЖЕМҚОРЛЫҚҚА ҚАРСЫ ІС-ҚИМЫЛ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47E7D8-F500-41CA-82FB-5D15B33C6E80}"/>
              </a:ext>
            </a:extLst>
          </p:cNvPr>
          <p:cNvCxnSpPr>
            <a:cxnSpLocks/>
          </p:cNvCxnSpPr>
          <p:nvPr/>
        </p:nvCxnSpPr>
        <p:spPr>
          <a:xfrm flipV="1">
            <a:off x="9586" y="633633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4CDFCE-C064-4D64-8DC4-678A47F4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0673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1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19" y="633800"/>
            <a:ext cx="3170981" cy="73250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31-бабына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МСАК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Анықтама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шоғырландырылған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депозитарийінің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ресурсында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("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Акционерлік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қоғамдар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ҚР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Заңының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76-бабының 4-тармағы),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ресми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интернет-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ресурсында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жарияланады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меншікті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жарғылық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капиталынан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түскен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төлемегені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алынатын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1 258 769,8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қағаздар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орналастырылған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1 150 314,6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шоттардағы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108 455,2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1 258 769,8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провизиялар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985 925,4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328 382,9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(154 131,0)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резервтің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аз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етілетін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98 592,5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32-бабына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25.05.2023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Центраудит-Қазақстан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"ҰАК" ЖШС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тәуелсіз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Аудитор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стандарттарына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(ҚЕХС)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сәйкестігі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аспектілерінде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көрініс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пікір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білдірді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930" y="633800"/>
            <a:ext cx="2988000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ҚЕХС-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дайындалған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шығаруға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Депозитарийі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жарияланды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заңнамасының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талаптарына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стандарттарына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(ҚЕХС),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қарашадағы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саясатына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салықтық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саясатына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құжаттаманы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73038" algn="just"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есебін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Нұсқаулығын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өзектендіру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173038" algn="just"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аудитор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өзара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қарым-қатынасты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қағидаларын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.-</a:t>
            </a:r>
          </a:p>
          <a:p>
            <a:pPr indent="173038" algn="just"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құжат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айналымы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кестесін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73038" algn="just"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құралдардың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тауар-материалдық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мүліктің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құндылықтардың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етпегені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үлгілік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атқаратын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орындайтын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лауазымдар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тізбесі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3F0D343-6705-431F-A1E0-0D4808563BF0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 КӨРСЕТКІШТЕР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D2F114-816C-4A2D-BFAB-48223C40F190}"/>
              </a:ext>
            </a:extLst>
          </p:cNvPr>
          <p:cNvCxnSpPr>
            <a:cxnSpLocks/>
          </p:cNvCxnSpPr>
          <p:nvPr/>
        </p:nvCxnSpPr>
        <p:spPr>
          <a:xfrm flipV="1">
            <a:off x="85786" y="50037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AA7C4-52AA-4369-8FEF-249DA1E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6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75615" y="80073"/>
            <a:ext cx="661181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ИНВЕСТИЦИЯЛЫҚ ҚЫЗМЕТІ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2695" y="880681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0165" y="8783955"/>
            <a:ext cx="1069975" cy="314586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38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29DC4-B716-4760-9670-6F594165101E}"/>
              </a:ext>
            </a:extLst>
          </p:cNvPr>
          <p:cNvSpPr/>
          <p:nvPr/>
        </p:nvSpPr>
        <p:spPr>
          <a:xfrm>
            <a:off x="133430" y="505153"/>
            <a:ext cx="649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портфель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нарықтық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бағалауды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ескере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1 150,3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.теңгені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активтердің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кірістілігі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- 7,3% (96 млрд.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781A65C-2AFB-472D-B665-6BC1C8066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574929"/>
              </p:ext>
            </p:extLst>
          </p:nvPr>
        </p:nvGraphicFramePr>
        <p:xfrm>
          <a:off x="1073672" y="1319905"/>
          <a:ext cx="4865533" cy="24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92D906-33A9-4418-B90A-1B168B729DFA}"/>
              </a:ext>
            </a:extLst>
          </p:cNvPr>
          <p:cNvSpPr/>
          <p:nvPr/>
        </p:nvSpPr>
        <p:spPr>
          <a:xfrm>
            <a:off x="228600" y="4259411"/>
            <a:ext cx="63431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декларациясы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мыналарды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көздейді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лимиттерін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(ҚР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15.06.2023 ж. №473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Қаулысы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валютасы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ұзақтығының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ұзақтығына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ұмтылуы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эмитенттегі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рейтингтің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"ВВ-"кем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Банкінің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қоспағанда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эмитенттің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лимиті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10%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61950" lvl="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инфляцияның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дәлізінің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мәнінен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FFC47-F6CB-4ADC-B82E-96CD4C241042}"/>
              </a:ext>
            </a:extLst>
          </p:cNvPr>
          <p:cNvSpPr/>
          <p:nvPr/>
        </p:nvSpPr>
        <p:spPr>
          <a:xfrm>
            <a:off x="1916165" y="1059050"/>
            <a:ext cx="27077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Инвестициялық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басқару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динамикасы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4D1EA-C0D7-4B32-87B9-15F1F6312EA2}"/>
              </a:ext>
            </a:extLst>
          </p:cNvPr>
          <p:cNvSpPr txBox="1"/>
          <p:nvPr/>
        </p:nvSpPr>
        <p:spPr>
          <a:xfrm>
            <a:off x="1666106" y="6286392"/>
            <a:ext cx="29642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портфельдің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D22A7ED-1BA7-43A9-97BB-7C580C9F9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15506"/>
              </p:ext>
            </p:extLst>
          </p:nvPr>
        </p:nvGraphicFramePr>
        <p:xfrm>
          <a:off x="437575" y="6487946"/>
          <a:ext cx="2624907" cy="22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4CAAE-9613-4290-A649-9D7EBF8E4DB9}"/>
              </a:ext>
            </a:extLst>
          </p:cNvPr>
          <p:cNvSpPr/>
          <p:nvPr/>
        </p:nvSpPr>
        <p:spPr>
          <a:xfrm>
            <a:off x="228600" y="3816641"/>
            <a:ext cx="6343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кодексіне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активтерін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декларация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227989-143A-4ED7-9E5E-AC1711A67797}"/>
              </a:ext>
            </a:extLst>
          </p:cNvPr>
          <p:cNvCxnSpPr>
            <a:cxnSpLocks/>
          </p:cNvCxnSpPr>
          <p:nvPr/>
        </p:nvCxnSpPr>
        <p:spPr>
          <a:xfrm flipV="1">
            <a:off x="10875" y="39707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334B971-053D-43AA-9A52-0E94F7656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01310"/>
              </p:ext>
            </p:extLst>
          </p:nvPr>
        </p:nvGraphicFramePr>
        <p:xfrm>
          <a:off x="3506438" y="6685617"/>
          <a:ext cx="2971650" cy="1910595"/>
        </p:xfrm>
        <a:graphic>
          <a:graphicData uri="http://schemas.openxmlformats.org/drawingml/2006/table">
            <a:tbl>
              <a:tblPr firstRow="1" bandRow="1"/>
              <a:tblGrid>
                <a:gridCol w="1214493">
                  <a:extLst>
                    <a:ext uri="{9D8B030D-6E8A-4147-A177-3AD203B41FA5}">
                      <a16:colId xmlns:a16="http://schemas.microsoft.com/office/drawing/2014/main" val="4211547870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4127923461"/>
                    </a:ext>
                  </a:extLst>
                </a:gridCol>
                <a:gridCol w="637949">
                  <a:extLst>
                    <a:ext uri="{9D8B030D-6E8A-4147-A177-3AD203B41FA5}">
                      <a16:colId xmlns:a16="http://schemas.microsoft.com/office/drawing/2014/main" val="3176418259"/>
                    </a:ext>
                  </a:extLst>
                </a:gridCol>
              </a:tblGrid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Қаржы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құралдарының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Салынған</a:t>
                      </a:r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қаражаттың</a:t>
                      </a:r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kern="12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құны</a:t>
                      </a:r>
                      <a:endParaRPr lang="en-US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 %</a:t>
                      </a:r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695232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ҚР ҚМ МБҚ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749,7 млрд. 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kk-KZ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65,2%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09769"/>
                  </a:ext>
                </a:extLst>
              </a:tr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Агенттік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облигациялар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квазимемлекеттік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сектор)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248,4 млрд.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21,6%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63695"/>
                  </a:ext>
                </a:extLst>
              </a:tr>
              <a:tr h="250045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МҚҰ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облигациялары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152,1 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млрд.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721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ҚР ҰБ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депозиттері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0,01%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48173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1 150,3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7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500554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B7A88C-5C06-4369-9184-5F5A8A84EA7E}"/>
              </a:ext>
            </a:extLst>
          </p:cNvPr>
          <p:cNvSpPr/>
          <p:nvPr/>
        </p:nvSpPr>
        <p:spPr>
          <a:xfrm>
            <a:off x="3571875" y="7239001"/>
            <a:ext cx="104775" cy="95250"/>
          </a:xfrm>
          <a:prstGeom prst="rect">
            <a:avLst/>
          </a:prstGeom>
          <a:solidFill>
            <a:srgbClr val="008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67D7C0-1A32-4D85-8DBB-C0061CC941AD}"/>
              </a:ext>
            </a:extLst>
          </p:cNvPr>
          <p:cNvSpPr/>
          <p:nvPr/>
        </p:nvSpPr>
        <p:spPr>
          <a:xfrm>
            <a:off x="3581400" y="7634288"/>
            <a:ext cx="104775" cy="952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C479E5A-A227-4C12-8B89-5D578780E691}"/>
              </a:ext>
            </a:extLst>
          </p:cNvPr>
          <p:cNvSpPr/>
          <p:nvPr/>
        </p:nvSpPr>
        <p:spPr>
          <a:xfrm>
            <a:off x="3581400" y="7962901"/>
            <a:ext cx="104775" cy="95250"/>
          </a:xfrm>
          <a:prstGeom prst="rect">
            <a:avLst/>
          </a:prstGeom>
          <a:solidFill>
            <a:srgbClr val="0D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D1256DC-5B62-47ED-8B53-62EE6F59AF34}"/>
              </a:ext>
            </a:extLst>
          </p:cNvPr>
          <p:cNvSpPr/>
          <p:nvPr/>
        </p:nvSpPr>
        <p:spPr>
          <a:xfrm>
            <a:off x="3581400" y="8220076"/>
            <a:ext cx="104775" cy="9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853" y="588370"/>
            <a:ext cx="61240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219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тармақты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қамтиды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тауарларды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119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орындалуы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99,5% -.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тармақ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міндеттемелерінің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орындалмауына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біржақты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тәртіппен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бұзылды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өнім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беруші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орындалуын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енгізбеді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43533"/>
              </p:ext>
            </p:extLst>
          </p:nvPr>
        </p:nvGraphicFramePr>
        <p:xfrm>
          <a:off x="108714" y="1847962"/>
          <a:ext cx="6220325" cy="244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4853" y="4389183"/>
            <a:ext cx="6232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жалпы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көлемі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798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(77,2%)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90819"/>
              </p:ext>
            </p:extLst>
          </p:nvPr>
        </p:nvGraphicFramePr>
        <p:xfrm>
          <a:off x="596832" y="5359325"/>
          <a:ext cx="5709279" cy="250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CC5C636-0DD4-4AF0-B7FA-523F1D411507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 САТЫП АЛУ ТӘЖІРИБЕСІ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B40CCC-89CF-4283-9EA1-3133771C3176}"/>
              </a:ext>
            </a:extLst>
          </p:cNvPr>
          <p:cNvCxnSpPr>
            <a:cxnSpLocks/>
          </p:cNvCxnSpPr>
          <p:nvPr/>
        </p:nvCxnSpPr>
        <p:spPr>
          <a:xfrm flipV="1">
            <a:off x="0" y="4322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34C20D-2C68-4074-BD26-C13791BCC56F}"/>
              </a:ext>
            </a:extLst>
          </p:cNvPr>
          <p:cNvSpPr txBox="1"/>
          <p:nvPr/>
        </p:nvSpPr>
        <p:spPr>
          <a:xfrm>
            <a:off x="247680" y="1858351"/>
            <a:ext cx="6431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b="1" dirty="0">
                <a:latin typeface="Arial" panose="020B0604020202020204" pitchFamily="34" charset="0"/>
                <a:cs typeface="Arial" panose="020B0604020202020204" pitchFamily="34" charset="0"/>
              </a:rPr>
              <a:t>Сатып алынған тауарлардың, жұмыстардың, көрсетілетін қызметтердің көлемі (</a:t>
            </a:r>
            <a:r>
              <a:rPr lang="kk-KZ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млн. теңге</a:t>
            </a:r>
            <a:r>
              <a:rPr lang="kk-KZ" sz="10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7E77CC-BA15-4AA7-A21A-1931FCAB9BE9}"/>
              </a:ext>
            </a:extLst>
          </p:cNvPr>
          <p:cNvSpPr/>
          <p:nvPr/>
        </p:nvSpPr>
        <p:spPr>
          <a:xfrm>
            <a:off x="426243" y="7864680"/>
            <a:ext cx="6130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ұсыныстарын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сұрату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тәсілімен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36%.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886315-E4BB-45A0-8662-4039A5678A0D}"/>
              </a:ext>
            </a:extLst>
          </p:cNvPr>
          <p:cNvSpPr/>
          <p:nvPr/>
        </p:nvSpPr>
        <p:spPr>
          <a:xfrm>
            <a:off x="717243" y="5029403"/>
            <a:ext cx="49574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r>
              <a:rPr lang="ru-RU" sz="1050" b="1" dirty="0" err="1"/>
              <a:t>Мемлекеттік</a:t>
            </a:r>
            <a:r>
              <a:rPr lang="ru-RU" sz="1050" b="1" dirty="0"/>
              <a:t> </a:t>
            </a:r>
            <a:r>
              <a:rPr lang="ru-RU" sz="1050" b="1" dirty="0" err="1"/>
              <a:t>сатып</a:t>
            </a:r>
            <a:r>
              <a:rPr lang="ru-RU" sz="1050" b="1" dirty="0"/>
              <a:t> </a:t>
            </a:r>
            <a:r>
              <a:rPr lang="ru-RU" sz="1050" b="1" dirty="0" err="1"/>
              <a:t>алуды</a:t>
            </a:r>
            <a:r>
              <a:rPr lang="ru-RU" sz="1050" b="1" dirty="0"/>
              <a:t> </a:t>
            </a:r>
            <a:r>
              <a:rPr lang="ru-RU" sz="1050" b="1" dirty="0" err="1"/>
              <a:t>жүзеге</a:t>
            </a:r>
            <a:r>
              <a:rPr lang="ru-RU" sz="1050" b="1" dirty="0"/>
              <a:t> </a:t>
            </a:r>
            <a:r>
              <a:rPr lang="ru-RU" sz="1050" b="1" dirty="0" err="1"/>
              <a:t>асыру</a:t>
            </a:r>
            <a:r>
              <a:rPr lang="ru-RU" sz="1050" b="1" dirty="0"/>
              <a:t> </a:t>
            </a:r>
            <a:r>
              <a:rPr lang="ru-RU" sz="1050" b="1" dirty="0" err="1"/>
              <a:t>тәсілдері</a:t>
            </a:r>
            <a:endParaRPr lang="ru-RU" sz="105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F4E5C-7632-4C3F-9DE8-61E9D9C8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D15CE48-14A3-41F9-A06F-3F8104CB9B7E}"/>
              </a:ext>
            </a:extLst>
          </p:cNvPr>
          <p:cNvSpPr txBox="1"/>
          <p:nvPr/>
        </p:nvSpPr>
        <p:spPr>
          <a:xfrm>
            <a:off x="1804737" y="1200910"/>
            <a:ext cx="49209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шілдеден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күшіне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енді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9A3A7-425B-4AEB-A125-B79E389D150E}"/>
              </a:ext>
            </a:extLst>
          </p:cNvPr>
          <p:cNvSpPr txBox="1"/>
          <p:nvPr/>
        </p:nvSpPr>
        <p:spPr>
          <a:xfrm>
            <a:off x="1804737" y="3198894"/>
            <a:ext cx="48167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төленген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төлемегені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өсімпұлды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тізіліміне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енгізілген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2099E-55FE-44C1-AAAF-503AC87C3D7F}"/>
              </a:ext>
            </a:extLst>
          </p:cNvPr>
          <p:cNvSpPr txBox="1"/>
          <p:nvPr/>
        </p:nvSpPr>
        <p:spPr>
          <a:xfrm>
            <a:off x="1804738" y="4468451"/>
            <a:ext cx="471646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айынан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ҚР ЕХӘҚМ "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өңдеуді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автоматтандырылған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Модулінің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қайтару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көшу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endParaRPr lang="ru-KZ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8E3D8E-0941-466F-8142-38B281421CB7}"/>
              </a:ext>
            </a:extLst>
          </p:cNvPr>
          <p:cNvSpPr txBox="1"/>
          <p:nvPr/>
        </p:nvSpPr>
        <p:spPr>
          <a:xfrm>
            <a:off x="1792984" y="5883773"/>
            <a:ext cx="47282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жағдайлары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– дан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өсті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(01.01.2023 ж. </a:t>
            </a:r>
            <a:r>
              <a:rPr lang="ru-RU" sz="12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8,5% - </a:t>
            </a:r>
            <a:r>
              <a:rPr lang="ru-RU" sz="12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01.07.2023 ж. бастап-14,5% - </a:t>
            </a:r>
            <a:r>
              <a:rPr lang="ru-RU" sz="12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12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9E5108-FB51-4B2E-9E04-05009432681B}"/>
              </a:ext>
            </a:extLst>
          </p:cNvPr>
          <p:cNvSpPr txBox="1"/>
          <p:nvPr/>
        </p:nvSpPr>
        <p:spPr>
          <a:xfrm>
            <a:off x="1804737" y="7083651"/>
            <a:ext cx="48167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көздер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-"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үкімет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", "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биржасы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порталдары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Екінші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банктерді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объектілері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"Е-макет" ААЖ-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түсетін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макеттерін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автоматты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асырылды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KZ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4ADD05D3-E53F-40E9-AD53-B373E257E38C}"/>
              </a:ext>
            </a:extLst>
          </p:cNvPr>
          <p:cNvSpPr txBox="1"/>
          <p:nvPr/>
        </p:nvSpPr>
        <p:spPr>
          <a:xfrm>
            <a:off x="301624" y="234755"/>
            <a:ext cx="586359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ЖЫЛДЫҢ НЕГІЗГІ ОҚИҒАЛАРЫ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8BB0EE-18D4-42E3-9D26-AC99E6E0F517}"/>
              </a:ext>
            </a:extLst>
          </p:cNvPr>
          <p:cNvCxnSpPr>
            <a:cxnSpLocks/>
          </p:cNvCxnSpPr>
          <p:nvPr/>
        </p:nvCxnSpPr>
        <p:spPr>
          <a:xfrm flipV="1">
            <a:off x="0" y="67281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18A5A0-C016-43C1-98A2-8950BDDD1690}"/>
              </a:ext>
            </a:extLst>
          </p:cNvPr>
          <p:cNvSpPr txBox="1"/>
          <p:nvPr/>
        </p:nvSpPr>
        <p:spPr>
          <a:xfrm>
            <a:off x="1804737" y="2196327"/>
            <a:ext cx="4728220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12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нормативтік-құқықтық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актісі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қабылданды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C5C595D8-BA56-4A82-80F0-AC27BF16E9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010" y="5965551"/>
            <a:ext cx="722121" cy="722121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4025685A-A9CF-4C03-AC16-1B837F3D87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1209" y="1980640"/>
            <a:ext cx="733724" cy="733724"/>
          </a:xfrm>
          <a:prstGeom prst="rect">
            <a:avLst/>
          </a:prstGeom>
        </p:spPr>
      </p:pic>
      <p:pic>
        <p:nvPicPr>
          <p:cNvPr id="17" name="Рисунок 16" descr="Закрытая книга">
            <a:extLst>
              <a:ext uri="{FF2B5EF4-FFF2-40B4-BE49-F238E27FC236}">
                <a16:creationId xmlns:a16="http://schemas.microsoft.com/office/drawing/2014/main" id="{CF4F5309-1631-4BF3-A113-65ED29A64D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3127" y="1022859"/>
            <a:ext cx="786988" cy="786988"/>
          </a:xfrm>
          <a:prstGeom prst="rect">
            <a:avLst/>
          </a:prstGeom>
        </p:spPr>
      </p:pic>
      <p:pic>
        <p:nvPicPr>
          <p:cNvPr id="19" name="Рисунок 18" descr="База данных">
            <a:extLst>
              <a:ext uri="{FF2B5EF4-FFF2-40B4-BE49-F238E27FC236}">
                <a16:creationId xmlns:a16="http://schemas.microsoft.com/office/drawing/2014/main" id="{66DE7035-D981-47B3-B46A-76413CAA7E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3934" y="3215516"/>
            <a:ext cx="786990" cy="786990"/>
          </a:xfrm>
          <a:prstGeom prst="rect">
            <a:avLst/>
          </a:prstGeom>
        </p:spPr>
      </p:pic>
      <p:pic>
        <p:nvPicPr>
          <p:cNvPr id="25" name="Рисунок 24" descr="Реклама">
            <a:extLst>
              <a:ext uri="{FF2B5EF4-FFF2-40B4-BE49-F238E27FC236}">
                <a16:creationId xmlns:a16="http://schemas.microsoft.com/office/drawing/2014/main" id="{EC7CC0F7-F9D8-4AF8-A9D4-184736F3E7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45190" y="7313274"/>
            <a:ext cx="812475" cy="812475"/>
          </a:xfrm>
          <a:prstGeom prst="rect">
            <a:avLst/>
          </a:prstGeom>
        </p:spPr>
      </p:pic>
      <p:pic>
        <p:nvPicPr>
          <p:cNvPr id="32" name="Рисунок 31" descr="Синхронизация облака">
            <a:extLst>
              <a:ext uri="{FF2B5EF4-FFF2-40B4-BE49-F238E27FC236}">
                <a16:creationId xmlns:a16="http://schemas.microsoft.com/office/drawing/2014/main" id="{9059547F-305F-44F3-B4B4-B66CDACB62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45190" y="4460430"/>
            <a:ext cx="812475" cy="81247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2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90A858-8D2E-4762-8DB2-D91940D7734A}"/>
              </a:ext>
            </a:extLst>
          </p:cNvPr>
          <p:cNvSpPr/>
          <p:nvPr/>
        </p:nvSpPr>
        <p:spPr>
          <a:xfrm>
            <a:off x="198179" y="729198"/>
            <a:ext cx="323082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Система по управления в ГФСС базируется на руководстве Международной ассоциации социального обеспечения по актуарной деятельности и включает в себя: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Политику по управлению рисками ГФСС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Регистр рисков ГФСС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Правила идентификации и оценки рисков ГФСС </a:t>
            </a:r>
            <a:endParaRPr lang="kk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системы управления рисками  осуществляется по следующим процедурам:</a:t>
            </a: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МӘСҚ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туындайтын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жағымсыз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оқиғалардың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салдарын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алмайтын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оқиғаларды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салдарына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ауырлығына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санатқа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ауырлық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етілген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шегінде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байқалады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ықтимал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оқиғаларды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зерделеу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ұсыныстар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асырылады.событий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 выработкой рекомендаций.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 БАСҚАРУ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 flipV="1">
            <a:off x="0" y="50551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ED71211-2D0D-4164-959C-256E5BEE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811366"/>
              </p:ext>
            </p:extLst>
          </p:nvPr>
        </p:nvGraphicFramePr>
        <p:xfrm>
          <a:off x="403889" y="2552700"/>
          <a:ext cx="2819400" cy="150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B5E8A-DD78-4EFB-8894-AFDDB139E6EC}"/>
              </a:ext>
            </a:extLst>
          </p:cNvPr>
          <p:cNvSpPr/>
          <p:nvPr/>
        </p:nvSpPr>
        <p:spPr>
          <a:xfrm>
            <a:off x="3541394" y="729198"/>
            <a:ext cx="31184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тұрақтылығына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МӘСҚ-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ұсыныстарды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кіреді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статистикалық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демографиялық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үрдістер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макроэкономикалық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тағайындаулары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тарихи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болашақ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болжамдарына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Пессимистік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оптимистік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нұсқалардағы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болжамы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сәуіріне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Активтерді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провизияларды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мыналарды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 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жабу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қалыптастырылатын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қаңтарына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есептелетін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резервінің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банктік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шотындағы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ай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инвестицияланбайтын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қалдығының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4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105851" y="787509"/>
            <a:ext cx="634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тізімдік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саны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237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аппарат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МӘСҚ –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бойынша-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167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DD361B3-D367-404A-AE5B-E4D58521A055}"/>
              </a:ext>
            </a:extLst>
          </p:cNvPr>
          <p:cNvGrpSpPr/>
          <p:nvPr/>
        </p:nvGrpSpPr>
        <p:grpSpPr>
          <a:xfrm>
            <a:off x="1708421" y="1277688"/>
            <a:ext cx="3808350" cy="2570170"/>
            <a:chOff x="66517" y="1597478"/>
            <a:chExt cx="3808350" cy="2164671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FB739C34-C760-4D3E-9287-57327E95C0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9322657"/>
                </p:ext>
              </p:extLst>
            </p:nvPr>
          </p:nvGraphicFramePr>
          <p:xfrm>
            <a:off x="66517" y="1851394"/>
            <a:ext cx="3808350" cy="1910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DE29C9E-8C00-4736-900E-1561C88252F6}"/>
                </a:ext>
              </a:extLst>
            </p:cNvPr>
            <p:cNvSpPr/>
            <p:nvPr/>
          </p:nvSpPr>
          <p:spPr>
            <a:xfrm>
              <a:off x="336095" y="1597478"/>
              <a:ext cx="2880000" cy="213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Персоналдың</a:t>
              </a: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жас</a:t>
              </a: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құрылымы</a:t>
              </a:r>
              <a:endParaRPr lang="ru-KZ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8578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КАДРЛЫҚ ӘЛЕУЕТ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АДАМИ КАПИТАЛДЫ ДАМЫТУ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 flipV="1">
            <a:off x="0" y="65947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674882-A6DF-4FE0-872F-0A9F26FC6E52}"/>
              </a:ext>
            </a:extLst>
          </p:cNvPr>
          <p:cNvSpPr/>
          <p:nvPr/>
        </p:nvSpPr>
        <p:spPr>
          <a:xfrm>
            <a:off x="1823652" y="3424412"/>
            <a:ext cx="31886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C9F303-49FD-4C59-8BC3-830CEC002172}"/>
              </a:ext>
            </a:extLst>
          </p:cNvPr>
          <p:cNvSpPr/>
          <p:nvPr/>
        </p:nvSpPr>
        <p:spPr>
          <a:xfrm>
            <a:off x="293337" y="5086795"/>
            <a:ext cx="6198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материалдық-техникалық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көрсетілуін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мониторингілеу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шығыстарды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ақпараттық-техникалық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сүйемелдеу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қайтару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АТЖ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актуарлық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актілерді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Өңірлік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макеттерін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талап-арыз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халықпен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қатысушыларына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аударымдардың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жай-күйі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беру.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8F8B46F3-7FD7-417B-A6B5-5EE903B1A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991226"/>
              </p:ext>
            </p:extLst>
          </p:nvPr>
        </p:nvGraphicFramePr>
        <p:xfrm>
          <a:off x="293337" y="3986415"/>
          <a:ext cx="6198901" cy="99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367491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9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242B90-91EE-43C3-AFB2-1AB438EEBCF5}"/>
              </a:ext>
            </a:extLst>
          </p:cNvPr>
          <p:cNvSpPr/>
          <p:nvPr/>
        </p:nvSpPr>
        <p:spPr>
          <a:xfrm>
            <a:off x="3571822" y="755570"/>
            <a:ext cx="3052963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қабылданған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кіріспе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нұсқама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корпоративтік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мінез-құлқы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Әдеп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кодексімен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лауазымды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адамдары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қызметкерлерінің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мүдделер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қақтығысын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реттеу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саясатпен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қауіпсіздігі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қауіпсіздік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құжаттармен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танысу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көзделген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ӘСҚ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мәдени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іс-шаралар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аясында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Шаңырақ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мүгедек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тәрбиелеп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отбасыларға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Көмек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көмек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Мектепке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аясында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отбасыларға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кеңсе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керек-жарақтары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мектеп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сөмкелері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"Аманат"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партиясына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Шарапат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"МКҚК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шәкірттері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опера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балет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театрында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балет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қойылымын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марафоны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ардагерлеріне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майданына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жалғызбасты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зейнеткерлерге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шектеулі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аз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отбасыларға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өмірлік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қиын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тап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әйелдерге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көмек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қарсаңында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Шарапат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орталығы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МКҚК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шәкірттері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сыйлықтар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сатып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ұжымы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түрлі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мәдени-ағарту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"Алжир"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қуғын-сүргін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тоталитаризм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құрбандарының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мұражай-мемориалдық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кешеніне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бару;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шахмат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шахмат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дойбы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турнирге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қарсаңында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футбол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турниріне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E2E1B8-96F3-49E0-9FBD-72EA8F8EA3AC}"/>
              </a:ext>
            </a:extLst>
          </p:cNvPr>
          <p:cNvSpPr/>
          <p:nvPr/>
        </p:nvSpPr>
        <p:spPr>
          <a:xfrm>
            <a:off x="185158" y="764174"/>
            <a:ext cx="3300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Жүктелген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қызметкерлердің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кәсібилігін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жүргізудің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қалыптастырылған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кестесін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 Бас директоры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аппараттың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бөлімшесі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тақырыбына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МӘСҚ филиалы да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өзектілігін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кестесінде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(ҚР ҚМ, ҚР ЕХӘҚМ, ҚР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агенттігінің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Астана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ведомствоаралық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соттарының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судьялары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тақырыптар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қамтылуы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8578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КАДРЛЫҚ ӘЛЕУЕТ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АДАМИ КАПИТАЛДЫ ДАМЫТУ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 flipV="1">
            <a:off x="61" y="635269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6DD539-7CD9-4287-A183-BFF369057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49046"/>
              </p:ext>
            </p:extLst>
          </p:nvPr>
        </p:nvGraphicFramePr>
        <p:xfrm>
          <a:off x="301769" y="4682916"/>
          <a:ext cx="305296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53">
                  <a:extLst>
                    <a:ext uri="{9D8B030D-6E8A-4147-A177-3AD203B41FA5}">
                      <a16:colId xmlns:a16="http://schemas.microsoft.com/office/drawing/2014/main" val="660740484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3872959267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1024146724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3727215047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646408786"/>
                    </a:ext>
                  </a:extLst>
                </a:gridCol>
              </a:tblGrid>
              <a:tr h="194369">
                <a:tc rowSpan="2">
                  <a:txBody>
                    <a:bodyPr/>
                    <a:lstStyle/>
                    <a:p>
                      <a:pPr algn="ctr"/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56999"/>
                  </a:ext>
                </a:extLst>
              </a:tr>
              <a:tr h="248443">
                <a:tc vMerge="1">
                  <a:txBody>
                    <a:bodyPr/>
                    <a:lstStyle/>
                    <a:p>
                      <a:endParaRPr lang="ru-KZ" sz="1200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кесте</a:t>
                      </a:r>
                      <a:r>
                        <a:rPr lang="ru-RU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кестеден</a:t>
                      </a:r>
                      <a:r>
                        <a:rPr lang="ru-RU" sz="80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тыс</a:t>
                      </a:r>
                      <a:endParaRPr lang="ru-KZ" sz="80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кесте</a:t>
                      </a:r>
                      <a:r>
                        <a:rPr lang="ru-RU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KZ" sz="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кестеден</a:t>
                      </a:r>
                      <a:r>
                        <a:rPr lang="ru-RU" sz="80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тыс</a:t>
                      </a:r>
                      <a:endParaRPr lang="ru-KZ" sz="80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66018"/>
                  </a:ext>
                </a:extLst>
              </a:tr>
              <a:tr h="198179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Орталы</a:t>
                      </a:r>
                      <a:r>
                        <a:rPr lang="kk-KZ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аппарат</a:t>
                      </a:r>
                      <a:endParaRPr lang="ru-KZ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26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27*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9063"/>
                  </a:ext>
                </a:extLst>
              </a:tr>
              <a:tr h="184844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филиалдар</a:t>
                      </a:r>
                      <a:endParaRPr lang="ru-KZ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47181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A56204-FE3D-4A84-B735-CC65CCCD7180}"/>
              </a:ext>
            </a:extLst>
          </p:cNvPr>
          <p:cNvSpPr/>
          <p:nvPr/>
        </p:nvSpPr>
        <p:spPr>
          <a:xfrm>
            <a:off x="180975" y="5953398"/>
            <a:ext cx="3135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Тақырыптар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жоспардан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дәрістер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:«</a:t>
            </a:r>
          </a:p>
          <a:p>
            <a:pPr marL="228600" indent="-228600" algn="just">
              <a:buAutoNum type="arabicParenR"/>
              <a:defRPr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Инновацияның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228600" indent="-228600" algn="just">
              <a:buAutoNum type="arabicParenR"/>
              <a:defRPr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"ҚР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асырудағы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НҚА".  </a:t>
            </a:r>
          </a:p>
          <a:p>
            <a:pPr marL="228600" indent="-228600" algn="just">
              <a:buAutoNum type="arabicParenR"/>
              <a:defRPr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"ДЭМЭ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талдауы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ескертулер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kumimoji="0" lang="ru-KZ" sz="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9FD99E-582F-4623-8FE8-7697C9F86430}"/>
              </a:ext>
            </a:extLst>
          </p:cNvPr>
          <p:cNvSpPr/>
          <p:nvPr/>
        </p:nvSpPr>
        <p:spPr>
          <a:xfrm>
            <a:off x="185158" y="6922723"/>
            <a:ext cx="33009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сақтандыру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мәселелері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тақырыптық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36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-шара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орындарында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ішкі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оқытудан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(онлайн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режимде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Орталық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аппараттың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филиалдарының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56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жанындағы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академиясының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аумақтық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филиалдарында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біліктілікті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курстарында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сертификатталған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79CD71-F684-4840-8159-3B80B9DA5947}"/>
              </a:ext>
            </a:extLst>
          </p:cNvPr>
          <p:cNvSpPr/>
          <p:nvPr/>
        </p:nvSpPr>
        <p:spPr>
          <a:xfrm>
            <a:off x="3224" y="4342154"/>
            <a:ext cx="3535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тақырыптық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зерттеулердің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динамикасы</a:t>
            </a:r>
            <a:endParaRPr lang="ru-KZ" sz="10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EA0A2D-FC73-4731-8813-3EBC234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033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15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9" y="489474"/>
            <a:ext cx="3204000" cy="838947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бірыңғай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саясатты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қойған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қауымдастығының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(МАСО)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толыққанды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мүшесі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шілдеде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инновациялар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комиссия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адамға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бағдарланған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тақырыбы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онлайн вебинар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Вебинарда спикер болып бас директор Н. М. Камел сөз сөйледі, оның сөзінде Қазақстандағы адам орталықтылығы жүйесіне баса назар аударылды, мемлекеттік қызметтер көрсету үшін цифрлық өнімдерді енгізу тақырыбы ашылды.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28-29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қыркүйекте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Алматыда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БЖЗҚ МАСО-мен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ынтымақтастықта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жинақтаушы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аралас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жүйелерін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дамыту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перспективалары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жоғары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дөңгелек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үстел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Бас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Камел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Н.М.,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 М.А.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Жаныбеков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жетекші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шетелдік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сарапшылар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М.Премьер-Министрдің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орынбасары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Т. К.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Дүйсенова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МАСО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президенті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Мұхаммед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Азманның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кездесуіне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барысында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әлемдегі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сын-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қатерлер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талқыланды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бас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маманы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К.Марковпен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құттықтау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кездесуін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5-6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басқарушы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директоры М. А.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Жаныбеков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МАСО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қарттықты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мүгедектікті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кездесуіне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(онлайн).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Германия, Канада, Венгрия,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Оңтүстік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Корея, Польша, Молдова, Оман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елдерінде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тәжірибелерімен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бөлісті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Украинадан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босқындарға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талқылады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қараша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МАСО-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Еуропаның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үздік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байқауына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тақырыптар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дайындалды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ұсынылды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картасы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», </a:t>
            </a: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порталы»</a:t>
            </a: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биржасы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". </a:t>
            </a:r>
          </a:p>
          <a:p>
            <a:pPr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Португалияда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Порту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16-18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сәуірде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Аймақтық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форумында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етілетін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тақырып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грамоталарымен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марапаттау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МАСО-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хат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келіп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түсті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 descr="https://primeminister.kz/assets/media/2_212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06" y="572061"/>
            <a:ext cx="3027998" cy="1913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A86AFF8D-225A-4C52-941C-4C7F61302D06}"/>
              </a:ext>
            </a:extLst>
          </p:cNvPr>
          <p:cNvSpPr txBox="1"/>
          <p:nvPr/>
        </p:nvSpPr>
        <p:spPr>
          <a:xfrm>
            <a:off x="85786" y="5719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 ЫНТЫМАҚТАСТЫҚ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8272A-3E25-40A6-BDD7-FDCAB38B7855}"/>
              </a:ext>
            </a:extLst>
          </p:cNvPr>
          <p:cNvCxnSpPr>
            <a:cxnSpLocks/>
          </p:cNvCxnSpPr>
          <p:nvPr/>
        </p:nvCxnSpPr>
        <p:spPr>
          <a:xfrm flipV="1">
            <a:off x="0" y="434059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4A227D-5DFE-414D-A665-381C1F48D1CD}"/>
              </a:ext>
            </a:extLst>
          </p:cNvPr>
          <p:cNvSpPr/>
          <p:nvPr/>
        </p:nvSpPr>
        <p:spPr>
          <a:xfrm>
            <a:off x="3495512" y="2844043"/>
            <a:ext cx="3166586" cy="44653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5-7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желтоқсанда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Мексика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Штаттарында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Мехико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қаласында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актуарийлердің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статистиктердің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МАСО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мамандардың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21-ші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конференциясы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Конференцияға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алдында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проблемалар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зейнетақымен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тұрақтылығы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инновациялар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анықтады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тақырыбы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талқыланды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ішінде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МАСО-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 онлайн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вебинарына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өкілдері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мынадай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комиссиялардың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құрамына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инновация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отбасылық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жәрдемақылар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10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қарттықты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мүгедектікті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айрылуды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ts val="1100"/>
              </a:lnSpc>
              <a:tabLst>
                <a:tab pos="4902077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мемлекетіміздің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жағдай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тұтастай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алғанда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қамсыздандырудың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қалыптастырудың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пәрменді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әзірлеуге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BC4B5C-1591-4C41-AB83-EFE4C918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91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6858000" cy="176106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178049" y="479645"/>
            <a:ext cx="456353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Кеңесінің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вице-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министрі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А. Ә.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Сарбасовтың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үндеуі</a:t>
            </a:r>
            <a:endParaRPr lang="ru-KZ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617058" y="1767632"/>
            <a:ext cx="3237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792" algn="ctr"/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Құрметті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қазақстандықтар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KZ" sz="1467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223626" y="2210214"/>
            <a:ext cx="331759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істейтін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бола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отырып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ерекше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жиырма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істеген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миллионнан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аса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(МӘСҚ)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халқына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Әділетті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Біртұтас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ұлт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Берекелі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қоғам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Жолдауындағы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тапсырмаларын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кірісті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алмастыру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коэффициенті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40% - дан 45%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бала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күтімі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1,5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ұлғайтылды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 defTabSz="179388">
              <a:tabLst>
                <a:tab pos="531813" algn="l"/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индекстеу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жәрдемақылардың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өсуімен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мезгілде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айырылуы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8,5%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шілдеден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14,5%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оқиғасы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елімізде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өздерінің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білімдерінің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бірыңғай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көзіне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тікелей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пысықталды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қабылдануымен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жататын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тізбесі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кеңейтілд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шілдеден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жүріп-тұруы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қиын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бірінші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топтағы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мүгедектігі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жүретін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көмекшілер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55025-2F81-46FF-ABAB-9B08AE62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" y="200026"/>
            <a:ext cx="1492725" cy="14927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D965C5-FEC6-490F-AF4D-2154D91CFF4A}"/>
              </a:ext>
            </a:extLst>
          </p:cNvPr>
          <p:cNvSpPr/>
          <p:nvPr/>
        </p:nvSpPr>
        <p:spPr>
          <a:xfrm>
            <a:off x="3541223" y="2210214"/>
            <a:ext cx="308895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қаңтардан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азаматтық-құқықтық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сипаттағы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тұлғалар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кіреді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tabLst>
                <a:tab pos="173038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құқықтық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базасы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жаңартылды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сапасын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бизнес-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процестер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осылайша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көздер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жүгінген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МӘСҚ-дан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8-ден 4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күніне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макеттерін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пысықтау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мерзімдері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қысқартылды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lvl="0" algn="just" defTabSz="179388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көздер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халыққа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жөнінде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қабылдауда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Мәселен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көздер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арқылы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60% 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</a:p>
          <a:p>
            <a:pPr lvl="0" algn="just" defTabSz="179388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көрсеткіштерінің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асырылғанын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растайды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179388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көрсеткіштері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уақтылы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деңгейін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көрсетудің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форматтарының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дамуын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кеңауқымды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179388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дамытуға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сондай-ақ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қатысушыларының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алдындағы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кепілдіктерді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тұрақты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реттеуді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indent="173038" algn="just">
              <a:buFontTx/>
              <a:buChar char="-"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indent="173038" algn="just">
              <a:buFontTx/>
              <a:buChar char="-"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indent="173038" algn="just">
              <a:buFontTx/>
              <a:buChar char="-"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17" y="881010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81010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2"/>
            <a:ext cx="6858000" cy="1874522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1925108" y="564326"/>
            <a:ext cx="397933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04792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«МӘСҚ» АҚ 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Басқарма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төрағасы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Арғынғазинов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 А.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үндеуі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KZ" sz="1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889106" y="2023991"/>
            <a:ext cx="2537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792" algn="ctr"/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Құрметті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KZ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280806" y="2430995"/>
            <a:ext cx="315842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ҚР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халқына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Жолдауында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айтылған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АҚ-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2022-2026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Даму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жоспарына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орындауды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жалғастырды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маңызды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оқиғалар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шешімдер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осы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есепте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қызметі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бағаланатын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индикаторларды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салалық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функциялары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жинақтау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туындаған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кезде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болып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Қойылған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міндеттерді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іске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біздің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күш-жігеріміз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жүйесімен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қамтуды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кеңейтуге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аударымдарды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қысқартуға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онлайн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офлайн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режимде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мыңнан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астам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іс-шаралары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алушылар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шамамен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1,3 млн.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адамға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жетті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сомасы-751 млрд.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теңге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өсім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тиісінше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7,6%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70,4%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МӘСҚ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қаражатының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мен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балаға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төлемдерге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мақсаттарға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85% - дан аса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жұмсалды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2023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көрсеткіш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635,2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млрд.теңгені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/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жарамсыздығы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зейнеткерлік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жарамсыздықтың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4CFAD0-C44C-4B25-9FFF-472C0FF34C2C}"/>
              </a:ext>
            </a:extLst>
          </p:cNvPr>
          <p:cNvSpPr/>
          <p:nvPr/>
        </p:nvSpPr>
        <p:spPr>
          <a:xfrm>
            <a:off x="3554730" y="2462830"/>
            <a:ext cx="304927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қайтыс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асырауында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отбасы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тағайындалатын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айырылуы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асырауындағы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сегіз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оқуын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жалғастырса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мүгедектік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жәрдемақыларға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төленетін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артып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инфляцияның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әсерін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 2023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92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адамның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асыраушысынан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61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отбасының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басынан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8,5%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жартыжылдықтан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14,5% -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Айта кету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алушының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етпей-ақ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режимде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жүргізіледі.Қорытындылай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кеңесіне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ҚР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ұжымға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қамсыздандыруды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қосқан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алғысымды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білдіргім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азаматтарымызға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бірлескен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жалғастыратын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боламыз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Сіздерді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МӘСҚ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есебімен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танысуға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шақырамыз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назар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аударғаныңыз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алғыс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айтамыз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049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6C420F-7AF0-4041-8E57-541FEADD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" y="200025"/>
            <a:ext cx="1492725" cy="1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559222" y="104310"/>
            <a:ext cx="588348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2023 год</a:t>
            </a:r>
            <a:endParaRPr lang="ru-KZ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0" y="847513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99ADF80-703A-4C2F-93F0-42C0E3C04FB8}"/>
              </a:ext>
            </a:extLst>
          </p:cNvPr>
          <p:cNvSpPr txBox="1"/>
          <p:nvPr/>
        </p:nvSpPr>
        <p:spPr>
          <a:xfrm>
            <a:off x="232301" y="109323"/>
            <a:ext cx="6537328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МӘСҚ-НЫҢ 2023 ЖЫЛҒА АРНАЛҒАН ДАМУ ЖОСПАРЫНЫ</a:t>
            </a:r>
            <a:r>
              <a:rPr lang="kk-KZ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Ң</a:t>
            </a:r>
            <a:endParaRPr lang="ru-RU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НЕГІЗГІ КӨРСЕТКІШТЕРІН ОРЫНДАУ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3511A9-CA85-4FA5-B865-3A47AC78948E}"/>
              </a:ext>
            </a:extLst>
          </p:cNvPr>
          <p:cNvCxnSpPr>
            <a:cxnSpLocks/>
          </p:cNvCxnSpPr>
          <p:nvPr/>
        </p:nvCxnSpPr>
        <p:spPr>
          <a:xfrm flipV="1">
            <a:off x="0" y="67281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 txBox="1">
            <a:spLocks/>
          </p:cNvSpPr>
          <p:nvPr/>
        </p:nvSpPr>
        <p:spPr>
          <a:xfrm>
            <a:off x="6426202" y="8798671"/>
            <a:ext cx="412750" cy="263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498AE01-33DC-40A1-BF32-B178CA54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28820"/>
              </p:ext>
            </p:extLst>
          </p:nvPr>
        </p:nvGraphicFramePr>
        <p:xfrm>
          <a:off x="388763" y="953388"/>
          <a:ext cx="6172058" cy="7224732"/>
        </p:xfrm>
        <a:graphic>
          <a:graphicData uri="http://schemas.openxmlformats.org/drawingml/2006/table">
            <a:tbl>
              <a:tblPr firstRow="1" firstCol="1" bandRow="1"/>
              <a:tblGrid>
                <a:gridCol w="417409">
                  <a:extLst>
                    <a:ext uri="{9D8B030D-6E8A-4147-A177-3AD203B41FA5}">
                      <a16:colId xmlns:a16="http://schemas.microsoft.com/office/drawing/2014/main" val="1700033711"/>
                    </a:ext>
                  </a:extLst>
                </a:gridCol>
                <a:gridCol w="2607015">
                  <a:extLst>
                    <a:ext uri="{9D8B030D-6E8A-4147-A177-3AD203B41FA5}">
                      <a16:colId xmlns:a16="http://schemas.microsoft.com/office/drawing/2014/main" val="975539595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3501998398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20550559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4384157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525117730"/>
                    </a:ext>
                  </a:extLst>
                </a:gridCol>
              </a:tblGrid>
              <a:tr h="4284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көрсеткіш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9348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жүйесіндегі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жұмыспен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қамтылған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халықтың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i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70,4 %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76,1%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108,1 %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061"/>
                  </a:ext>
                </a:extLst>
              </a:tr>
              <a:tr h="10002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Белгіленген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іс-шаралар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санына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мәселелері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өңірлерде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ақпараттық-түсіндіру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жұмысы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өткізілген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201,2%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7501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төлемдерді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тағайындау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уақтылы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көрсетудің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салмағы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63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Электрондық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нысандағы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төлемдерді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тағайындау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59,6%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119,2 %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493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Қордан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еңбекке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қабілеттілігінен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айырылған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жағдайда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табысын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алмастыру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коэффициенті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26,8%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34,0%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126,9 %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767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жүйесіне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қатысушыларға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қамсыздандыру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40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Директорлар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Кеңесіндегі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әйелдердің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кезең-кезеңмен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60,0%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200%</a:t>
                      </a: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5049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Ұйымның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құрылымдық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бөлімшелеріндегі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басшы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әйелдердің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үлесін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кезең-кезеңмен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53,3%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177,7%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6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2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86083" y="146384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 ҚАМТЫЛҒАН ХАЛЫҚТЫ МІНДЕТТІ ӘЛЕУМЕТТІК САҚТАНДЫРУ ЖҮЙЕСІМЕН ҚАМТУ КӨРСЕТКІШІ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236" y="8806256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96524-4307-4D37-8C38-020EFC7CBCC2}"/>
              </a:ext>
            </a:extLst>
          </p:cNvPr>
          <p:cNvSpPr/>
          <p:nvPr/>
        </p:nvSpPr>
        <p:spPr>
          <a:xfrm>
            <a:off x="86083" y="927023"/>
            <a:ext cx="2051061" cy="8131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6 908 027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қатысушы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өтілі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тенге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8F978-26CC-461E-95BB-FBDE0CB8951A}"/>
              </a:ext>
            </a:extLst>
          </p:cNvPr>
          <p:cNvSpPr/>
          <p:nvPr/>
        </p:nvSpPr>
        <p:spPr>
          <a:xfrm>
            <a:off x="2330404" y="927023"/>
            <a:ext cx="4272415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Республикасының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 кодексіне сәйкес </a:t>
            </a:r>
            <a:b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жылы Қазақстан Республикасының азаматтары, қандастар, Қазақстан Республикасы аумағында тұрақты тұратын шетелдіктер мен азаматтығы жоқ адамдар қатарынан мынадай санаттар міндетті әлеуметтік сақтандыруға жатады:</a:t>
            </a:r>
          </a:p>
          <a:p>
            <a:pPr indent="265113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қызметкерлер, оның ішінде Қазақстан Республикасындағы халықаралық ұйымдардың өкілдіктерінде, Қазақстан Республикасында аккредиттелген шет мемлекеттердің дипломатиялық өкілдіктерінде және консулдық мекемелерінде еңбек қызметін жүзеге асыратын қызметкерлер;</a:t>
            </a:r>
          </a:p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дара кәсіпкерлер, оның ішінде шаруа немесе фермер қожалықтарының басшылары, сондай-ақ он сегіз жасқа толған олардың мүшелері;</a:t>
            </a:r>
          </a:p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жеке практикамен айналысатын адамдар;</a:t>
            </a:r>
          </a:p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бірыңғай жиынтық төлемді төлеушілер болып табылатын жеке тұлғалар;</a:t>
            </a:r>
          </a:p>
          <a:p>
            <a:pPr indent="266700" algn="just">
              <a:lnSpc>
                <a:spcPts val="1250"/>
              </a:lnSpc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жүріп-тұруы қиын бірінші топтағы мүгедектігі бар адамды алып жүру және объектілерге барған кезде көмек көрсету бойынша қызметтер көрсететін жеке көмекшілер.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41383-BE10-4254-BB3F-A8AD0D62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036" y="4392860"/>
            <a:ext cx="42427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KZ" sz="1050" b="1" dirty="0">
                <a:ea typeface="Times New Roman" panose="02020603050405020304" pitchFamily="18" charset="0"/>
              </a:rPr>
              <a:t>2023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жылы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жұмыспен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қамту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санаттары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бөлінісінде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</a:p>
          <a:p>
            <a:pPr lvl="0" indent="0" algn="ctr"/>
            <a:r>
              <a:rPr lang="ru-RU" altLang="ru-KZ" sz="1050" b="1" dirty="0" err="1">
                <a:ea typeface="Times New Roman" panose="02020603050405020304" pitchFamily="18" charset="0"/>
              </a:rPr>
              <a:t>міндетті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әлеуметтік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сақтандыру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жүйесіне</a:t>
            </a:r>
            <a:r>
              <a:rPr lang="ru-RU" altLang="ru-KZ" sz="1050" b="1" dirty="0">
                <a:ea typeface="Times New Roman" panose="02020603050405020304" pitchFamily="18" charset="0"/>
              </a:rPr>
              <a:t> </a:t>
            </a:r>
            <a:r>
              <a:rPr lang="ru-RU" altLang="ru-KZ" sz="1050" b="1" dirty="0" err="1">
                <a:ea typeface="Times New Roman" panose="02020603050405020304" pitchFamily="18" charset="0"/>
              </a:rPr>
              <a:t>қатысушылар</a:t>
            </a:r>
            <a:endParaRPr kumimoji="0" lang="ru-RU" altLang="ru-K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B8911FEA-4E37-4560-80AB-7A2664909A6C}"/>
              </a:ext>
            </a:extLst>
          </p:cNvPr>
          <p:cNvGraphicFramePr/>
          <p:nvPr>
            <p:extLst/>
          </p:nvPr>
        </p:nvGraphicFramePr>
        <p:xfrm>
          <a:off x="2275036" y="4892761"/>
          <a:ext cx="4411514" cy="223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AFB3043-F8B2-4BE2-B089-924B5A55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04" y="7421502"/>
            <a:ext cx="44115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algn="just" fontAlgn="base">
              <a:lnSpc>
                <a:spcPts val="1250"/>
              </a:lnSpc>
              <a:spcBef>
                <a:spcPct val="0"/>
              </a:spcBef>
            </a:pP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Қатысушылардың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құрылымында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жалдамалы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қызметкерлерге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тиесілі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2023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олардың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үлесі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80% </a:t>
            </a:r>
            <a:r>
              <a:rPr lang="ru-RU" altLang="ru-K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FE55B1-47E2-4A5D-A969-CC9BD9675582}"/>
              </a:ext>
            </a:extLst>
          </p:cNvPr>
          <p:cNvSpPr/>
          <p:nvPr/>
        </p:nvSpPr>
        <p:spPr>
          <a:xfrm>
            <a:off x="120531" y="6788577"/>
            <a:ext cx="1875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қатысушылар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өсуде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2023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олардың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6 908 </a:t>
            </a:r>
            <a:r>
              <a:rPr lang="ru-RU" sz="1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мың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құрады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2,3%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көрсеткіштен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4,9%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6" name="Freeform 3447">
            <a:extLst>
              <a:ext uri="{FF2B5EF4-FFF2-40B4-BE49-F238E27FC236}">
                <a16:creationId xmlns:a16="http://schemas.microsoft.com/office/drawing/2014/main" id="{A62CF502-CA08-4099-A60A-5229807009A5}"/>
              </a:ext>
            </a:extLst>
          </p:cNvPr>
          <p:cNvSpPr>
            <a:spLocks noEditPoints="1"/>
          </p:cNvSpPr>
          <p:nvPr/>
        </p:nvSpPr>
        <p:spPr bwMode="auto">
          <a:xfrm>
            <a:off x="703501" y="1298992"/>
            <a:ext cx="816223" cy="783132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9D0541-AFDD-49C4-A65F-3C5C43A33CA8}"/>
              </a:ext>
            </a:extLst>
          </p:cNvPr>
          <p:cNvCxnSpPr>
            <a:cxnSpLocks/>
          </p:cNvCxnSpPr>
          <p:nvPr/>
        </p:nvCxnSpPr>
        <p:spPr>
          <a:xfrm flipV="1">
            <a:off x="10875" y="76966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5A700D-8190-4720-BDF0-80250BA227C3}"/>
              </a:ext>
            </a:extLst>
          </p:cNvPr>
          <p:cNvCxnSpPr/>
          <p:nvPr/>
        </p:nvCxnSpPr>
        <p:spPr>
          <a:xfrm>
            <a:off x="403150" y="3251822"/>
            <a:ext cx="1309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5DB7E-A6BB-4705-80C6-CEA99EC258F5}"/>
              </a:ext>
            </a:extLst>
          </p:cNvPr>
          <p:cNvCxnSpPr/>
          <p:nvPr/>
        </p:nvCxnSpPr>
        <p:spPr>
          <a:xfrm>
            <a:off x="456694" y="3868864"/>
            <a:ext cx="1309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3A56F7-58AD-408F-B53A-26F666BED257}"/>
              </a:ext>
            </a:extLst>
          </p:cNvPr>
          <p:cNvCxnSpPr/>
          <p:nvPr/>
        </p:nvCxnSpPr>
        <p:spPr>
          <a:xfrm>
            <a:off x="406123" y="4637333"/>
            <a:ext cx="1309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01108-3467-4FC7-B769-65DE19C1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68613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2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6405" y="87029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ЖҰМЫСПЕН ҚАМТЫЛҒАН ХАЛЫҚТЫ МІНДЕТТІ ӘЛЕУМЕТТІК САҚТАНДЫРУ ЖҮЙЕСІМЕН ҚАМТУ КӨРСЕТКІШІ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429B5F9-0496-4CC1-8E5C-62DBA3CE9415}"/>
              </a:ext>
            </a:extLst>
          </p:cNvPr>
          <p:cNvSpPr/>
          <p:nvPr/>
        </p:nvSpPr>
        <p:spPr>
          <a:xfrm>
            <a:off x="135670" y="7589561"/>
            <a:ext cx="6434220" cy="1015663"/>
          </a:xfrm>
          <a:prstGeom prst="rect">
            <a:avLst/>
          </a:prstGeom>
          <a:ln>
            <a:solidFill>
              <a:srgbClr val="0D5369"/>
            </a:solidFill>
            <a:prstDash val="dash"/>
          </a:ln>
        </p:spPr>
        <p:txBody>
          <a:bodyPr wrap="square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жылдан бастап бірыңғай төлем енгізілді, оның аясында арнайы салық режимін қолданатын микро және шағын бизнес субъектілері жеке табыс салығы мен әлеуметтік төлемдерді бір төлеммен төлейді;</a:t>
            </a: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 әлеуметтік сақтандыруға жататын адамдардың санаттары кеңейтілді, олардың қатарына бірінші топтағы мүгедектерге әлеуметтік қызметтер көрсететін жеке көмекшілер кірді; </a:t>
            </a: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 ұжымдары мен халық арасында ақпараттық-түсіндіру жұмыстары күшейтілді.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8388A-16E8-4E41-9789-976DC3F8272D}"/>
              </a:ext>
            </a:extLst>
          </p:cNvPr>
          <p:cNvSpPr/>
          <p:nvPr/>
        </p:nvSpPr>
        <p:spPr>
          <a:xfrm>
            <a:off x="710145" y="4010965"/>
            <a:ext cx="57732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Міндетті әлеуметтік сақтандыру жүйесіне қатысушыларды әлеуметтік аударымдарды төлеу жиілігі бойынша бөлу </a:t>
            </a:r>
            <a:r>
              <a:rPr lang="kk-KZ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жыл)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2D4C80A-9822-40B4-BBC3-41C27AE53809}"/>
              </a:ext>
            </a:extLst>
          </p:cNvPr>
          <p:cNvSpPr/>
          <p:nvPr/>
        </p:nvSpPr>
        <p:spPr>
          <a:xfrm>
            <a:off x="230181" y="7197798"/>
            <a:ext cx="6434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87313" algn="just"/>
            <a:r>
              <a:rPr lang="kk-KZ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Жүйеге қатысушылардың 49%-ы үшін 2023 жылы әлеуметтік аударымдар барлық 12 ай үшін төленді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60AD343A-F95A-4FC0-B51F-07C3E6252758}"/>
              </a:ext>
            </a:extLst>
          </p:cNvPr>
          <p:cNvCxnSpPr>
            <a:cxnSpLocks/>
          </p:cNvCxnSpPr>
          <p:nvPr/>
        </p:nvCxnSpPr>
        <p:spPr>
          <a:xfrm flipV="1">
            <a:off x="0" y="67281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81772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3352" y="881772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ee4pHeader1">
            <a:extLst>
              <a:ext uri="{FF2B5EF4-FFF2-40B4-BE49-F238E27FC236}">
                <a16:creationId xmlns:a16="http://schemas.microsoft.com/office/drawing/2014/main" id="{EB470A54-76E6-4131-ACD6-6A81E8467AC5}"/>
              </a:ext>
            </a:extLst>
          </p:cNvPr>
          <p:cNvSpPr txBox="1"/>
          <p:nvPr/>
        </p:nvSpPr>
        <p:spPr>
          <a:xfrm>
            <a:off x="1043672" y="907410"/>
            <a:ext cx="4305861" cy="38534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Жұмыспен қамтылған халықты міндетті әлеуметтік сақтандыру жүйесімен қамту динамикасы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4186F6B3-81E1-453A-8269-C6F3456AC50D}"/>
              </a:ext>
            </a:extLst>
          </p:cNvPr>
          <p:cNvGraphicFramePr/>
          <p:nvPr>
            <p:extLst/>
          </p:nvPr>
        </p:nvGraphicFramePr>
        <p:xfrm>
          <a:off x="900857" y="1371600"/>
          <a:ext cx="4903846" cy="24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CF8E20F-F62B-4EB2-8E8C-17BAD77886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00276" y="4436985"/>
          <a:ext cx="4563314" cy="279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346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9304</Words>
  <Application>Microsoft Office PowerPoint</Application>
  <PresentationFormat>Экран (4:3)</PresentationFormat>
  <Paragraphs>1147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ТИТУЛЫ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Алдабергенова Акботи Нуркетаевна</cp:lastModifiedBy>
  <cp:revision>638</cp:revision>
  <cp:lastPrinted>2024-06-18T12:41:08Z</cp:lastPrinted>
  <dcterms:created xsi:type="dcterms:W3CDTF">2018-04-24T06:31:58Z</dcterms:created>
  <dcterms:modified xsi:type="dcterms:W3CDTF">2024-12-04T07:22:27Z</dcterms:modified>
</cp:coreProperties>
</file>