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3.xml" ContentType="application/vnd.openxmlformats-officedocument.drawingml.chartshapes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0.xml" ContentType="application/vnd.openxmlformats-officedocument.drawingml.chart+xml"/>
  <Override PartName="/ppt/drawings/drawing4.xml" ContentType="application/vnd.openxmlformats-officedocument.drawingml.chartshapes+xml"/>
  <Override PartName="/ppt/charts/chart3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6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.xml" ContentType="application/vnd.openxmlformats-officedocument.presentationml.notesSlide+xml"/>
  <Override PartName="/ppt/charts/chart37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8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9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0.xml" ContentType="application/vnd.openxmlformats-officedocument.drawingml.chart+xml"/>
  <Override PartName="/ppt/theme/themeOverride2.xml" ContentType="application/vnd.openxmlformats-officedocument.themeOverride+xml"/>
  <Override PartName="/ppt/charts/chart41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2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3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0" r:id="rId1"/>
    <p:sldMasterId id="2147483719" r:id="rId2"/>
  </p:sldMasterIdLst>
  <p:notesMasterIdLst>
    <p:notesMasterId r:id="rId46"/>
  </p:notesMasterIdLst>
  <p:sldIdLst>
    <p:sldId id="256" r:id="rId3"/>
    <p:sldId id="2145706289" r:id="rId4"/>
    <p:sldId id="2145706272" r:id="rId5"/>
    <p:sldId id="276" r:id="rId6"/>
    <p:sldId id="278" r:id="rId7"/>
    <p:sldId id="280" r:id="rId8"/>
    <p:sldId id="263" r:id="rId9"/>
    <p:sldId id="2145706182" r:id="rId10"/>
    <p:sldId id="2145706252" r:id="rId11"/>
    <p:sldId id="2145706199" r:id="rId12"/>
    <p:sldId id="2145706201" r:id="rId13"/>
    <p:sldId id="2145706254" r:id="rId14"/>
    <p:sldId id="2145706205" r:id="rId15"/>
    <p:sldId id="2145706209" r:id="rId16"/>
    <p:sldId id="2145706269" r:id="rId17"/>
    <p:sldId id="2145706211" r:id="rId18"/>
    <p:sldId id="2145706212" r:id="rId19"/>
    <p:sldId id="2145706214" r:id="rId20"/>
    <p:sldId id="2145706216" r:id="rId21"/>
    <p:sldId id="2145706218" r:id="rId22"/>
    <p:sldId id="2145706220" r:id="rId23"/>
    <p:sldId id="2145706222" r:id="rId24"/>
    <p:sldId id="2145706224" r:id="rId25"/>
    <p:sldId id="2145706226" r:id="rId26"/>
    <p:sldId id="2145706228" r:id="rId27"/>
    <p:sldId id="2145706271" r:id="rId28"/>
    <p:sldId id="2145706232" r:id="rId29"/>
    <p:sldId id="2145706234" r:id="rId30"/>
    <p:sldId id="2145706230" r:id="rId31"/>
    <p:sldId id="2145706274" r:id="rId32"/>
    <p:sldId id="2145706287" r:id="rId33"/>
    <p:sldId id="2145706282" r:id="rId34"/>
    <p:sldId id="2145706277" r:id="rId35"/>
    <p:sldId id="2145706276" r:id="rId36"/>
    <p:sldId id="2145706278" r:id="rId37"/>
    <p:sldId id="2145706279" r:id="rId38"/>
    <p:sldId id="2145706281" r:id="rId39"/>
    <p:sldId id="2145706207" r:id="rId40"/>
    <p:sldId id="2145706280" r:id="rId41"/>
    <p:sldId id="2145706286" r:id="rId42"/>
    <p:sldId id="2145706288" r:id="rId43"/>
    <p:sldId id="2145706285" r:id="rId44"/>
    <p:sldId id="2145706283" r:id="rId45"/>
  </p:sldIdLst>
  <p:sldSz cx="6858000" cy="9144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832" userDrawn="1">
          <p15:clr>
            <a:srgbClr val="A4A3A4"/>
          </p15:clr>
        </p15:guide>
        <p15:guide id="4" orient="horz" pos="52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уаров Аният Ануарович" initials="ААА" lastIdx="0" clrIdx="0">
    <p:extLst>
      <p:ext uri="{19B8F6BF-5375-455C-9EA6-DF929625EA0E}">
        <p15:presenceInfo xmlns:p15="http://schemas.microsoft.com/office/powerpoint/2012/main" userId="S-1-5-21-3362095421-3691220758-490843655-9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B8"/>
    <a:srgbClr val="0D5369"/>
    <a:srgbClr val="CC0000"/>
    <a:srgbClr val="FF6600"/>
    <a:srgbClr val="7F6000"/>
    <a:srgbClr val="9DC3E6"/>
    <a:srgbClr val="3366CC"/>
    <a:srgbClr val="339966"/>
    <a:srgbClr val="99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30" y="126"/>
      </p:cViewPr>
      <p:guideLst>
        <p:guide orient="horz" pos="3040"/>
        <p:guide pos="2160"/>
        <p:guide orient="horz" pos="832"/>
        <p:guide orient="horz" pos="5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8;&#1077;&#1084;&#1080;&#1088;&#1093;&#1072;&#1085;&#1086;&#1074;&#1072;_&#1043;\Downloads\&#1063;&#1072;&#1089;&#1090;&#1086;&#1090;&#1072;%20&#1074;&#1079;&#1085;&#1086;&#1089;&#1086;&#1074;%20&#1079;&#1072;%202023%20&#1075;&#1086;&#1076;%20(1)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5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60073291160691E-2"/>
          <c:y val="7.2058633134901295E-2"/>
          <c:w val="0.87843896953054668"/>
          <c:h val="0.797937173331187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Лист2!$D$13</c:f>
              <c:strCache>
                <c:ptCount val="1"/>
                <c:pt idx="0">
                  <c:v>наемные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Лист2!$C$14:$C$18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Лист2!$D$14:$D$18</c:f>
              <c:numCache>
                <c:formatCode>0%</c:formatCode>
                <c:ptCount val="3"/>
                <c:pt idx="0">
                  <c:v>0.79568087964913858</c:v>
                </c:pt>
                <c:pt idx="1">
                  <c:v>0.81793684841481351</c:v>
                </c:pt>
                <c:pt idx="2">
                  <c:v>0.8836212513673436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1-4824-9C23-44340CCDC736}"/>
            </c:ext>
          </c:extLst>
        </c:ser>
        <c:ser>
          <c:idx val="1"/>
          <c:order val="1"/>
          <c:tx>
            <c:strRef>
              <c:f>Лист2!$E$13</c:f>
              <c:strCache>
                <c:ptCount val="1"/>
                <c:pt idx="0">
                  <c:v>смешанные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666666666666676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61-4824-9C23-44340CCDC7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Лист2!$C$14:$C$18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Лист2!$E$14:$E$18</c:f>
              <c:numCache>
                <c:formatCode>0%</c:formatCode>
                <c:ptCount val="3"/>
                <c:pt idx="0">
                  <c:v>8.4607515286202556E-2</c:v>
                </c:pt>
                <c:pt idx="1">
                  <c:v>6.5840921926312593E-2</c:v>
                </c:pt>
                <c:pt idx="2">
                  <c:v>5.5948312969115429E-3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61-4824-9C23-44340CCDC736}"/>
            </c:ext>
          </c:extLst>
        </c:ser>
        <c:ser>
          <c:idx val="2"/>
          <c:order val="2"/>
          <c:tx>
            <c:strRef>
              <c:f>Лист2!$F$13</c:f>
              <c:strCache>
                <c:ptCount val="1"/>
                <c:pt idx="0">
                  <c:v>ИП</c:v>
                </c:pt>
              </c:strCache>
            </c:strRef>
          </c:tx>
          <c:spPr>
            <a:solidFill>
              <a:srgbClr val="DAE3F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Лист2!$C$14:$C$18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Лист2!$F$14:$F$18</c:f>
              <c:numCache>
                <c:formatCode>0%</c:formatCode>
                <c:ptCount val="3"/>
                <c:pt idx="0">
                  <c:v>9.1632965534153246E-2</c:v>
                </c:pt>
                <c:pt idx="1">
                  <c:v>7.7238248700124287E-2</c:v>
                </c:pt>
                <c:pt idx="2">
                  <c:v>6.4180169485295563E-2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61-4824-9C23-44340CCDC736}"/>
            </c:ext>
          </c:extLst>
        </c:ser>
        <c:ser>
          <c:idx val="3"/>
          <c:order val="3"/>
          <c:tx>
            <c:strRef>
              <c:f>Лист2!$G$13</c:f>
              <c:strCache>
                <c:ptCount val="1"/>
                <c:pt idx="0">
                  <c:v>ЕСП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5555555555555558E-3"/>
                  <c:y val="7.55001887504717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61-4824-9C23-44340CCDC7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Лист2!$C$14:$C$18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Лист2!$G$14:$G$18</c:f>
              <c:numCache>
                <c:formatCode>0%</c:formatCode>
                <c:ptCount val="3"/>
                <c:pt idx="0">
                  <c:v>2.80786395305056E-2</c:v>
                </c:pt>
                <c:pt idx="1">
                  <c:v>3.8983980958749581E-2</c:v>
                </c:pt>
                <c:pt idx="2">
                  <c:v>4.6603747850449288E-2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61-4824-9C23-44340CCDC7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91716016"/>
        <c:axId val="790947712"/>
      </c:barChart>
      <c:catAx>
        <c:axId val="791716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790947712"/>
        <c:crosses val="autoZero"/>
        <c:auto val="1"/>
        <c:lblAlgn val="ctr"/>
        <c:lblOffset val="100"/>
        <c:noMultiLvlLbl val="0"/>
      </c:catAx>
      <c:valAx>
        <c:axId val="7909477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9171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67185348416866"/>
          <c:y val="0.84319540470889398"/>
          <c:w val="0.47439268116464106"/>
          <c:h val="0.111671425787624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37911085080189"/>
          <c:y val="0.1507695871740217"/>
          <c:w val="0.48253078291901996"/>
          <c:h val="0.738933007040032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D536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7F-4E7E-9FE5-60F117DB46E3}"/>
              </c:ext>
            </c:extLst>
          </c:dPt>
          <c:dPt>
            <c:idx val="1"/>
            <c:bubble3D val="0"/>
            <c:spPr>
              <a:solidFill>
                <a:srgbClr val="0088B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7F-4E7E-9FE5-60F117DB46E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7F-4E7E-9FE5-60F117DB46E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37F-4E7E-9FE5-60F117DB46E3}"/>
              </c:ext>
            </c:extLst>
          </c:dPt>
          <c:dPt>
            <c:idx val="4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37F-4E7E-9FE5-60F117DB46E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00DBFB6-2AD1-425D-87A0-C07EBCCB8304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7F-4E7E-9FE5-60F117DB46E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32D6367-5645-4DEB-AF71-F9D9B6F37C84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7F-4E7E-9FE5-60F117DB46E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47E4168-A09D-45A6-BF76-27C3E1BF700D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37F-4E7E-9FE5-60F117DB46E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FBADCEF-E378-4E16-AD3D-1A0AA2AE03AA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37F-4E7E-9FE5-60F117DB46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ошибочно уплачены на счет ГФСС плательщиком или банком два и более раз за один и тот же период</c:v>
                </c:pt>
                <c:pt idx="1">
                  <c:v>в списочной части платежного поручения допущены ошибки в суммах СО за работников</c:v>
                </c:pt>
                <c:pt idx="2">
                  <c:v>ошибки в периоде платежа</c:v>
                </c:pt>
                <c:pt idx="3">
                  <c:v>неверно указан код назначения платежа</c:v>
                </c:pt>
                <c:pt idx="4">
                  <c:v>прочее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0.41099999999999998</c:v>
                </c:pt>
                <c:pt idx="1">
                  <c:v>0.35699999999999998</c:v>
                </c:pt>
                <c:pt idx="2">
                  <c:v>0.13100000000000001</c:v>
                </c:pt>
                <c:pt idx="3">
                  <c:v>6.0999999999999999E-2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7F-4E7E-9FE5-60F117DB46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900"/>
          </a:pPr>
          <a:endParaRPr lang="ru-K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53299164004177E-2"/>
          <c:y val="1.812102458702692E-2"/>
          <c:w val="0.93184088310778979"/>
          <c:h val="0.69840634960955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получателей (тыс.чел.)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Лист1!$B$2:$B$20</c:f>
              <c:numCache>
                <c:formatCode>0</c:formatCode>
                <c:ptCount val="3"/>
                <c:pt idx="0" formatCode="0.0">
                  <c:v>1146.3030000000001</c:v>
                </c:pt>
                <c:pt idx="1">
                  <c:v>1163.5</c:v>
                </c:pt>
                <c:pt idx="2">
                  <c:v>1251.9000000000001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9-4C02-95A7-EF25A1280B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новых назначений (тыс.чел.)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Лист1!$C$2:$C$20</c:f>
              <c:numCache>
                <c:formatCode>0.0</c:formatCode>
                <c:ptCount val="3"/>
                <c:pt idx="0">
                  <c:v>691.13900000000001</c:v>
                </c:pt>
                <c:pt idx="1">
                  <c:v>696.3</c:v>
                </c:pt>
                <c:pt idx="2">
                  <c:v>811.5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89-4C02-95A7-EF25A1280B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8548368"/>
        <c:axId val="73933217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 выплат (млрд.тенге)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236604155445658E-2"/>
                  <c:y val="-4.7462063770303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89-4C02-95A7-EF25A1280B49}"/>
                </c:ext>
              </c:extLst>
            </c:dLbl>
            <c:dLbl>
              <c:idx val="1"/>
              <c:layout>
                <c:manualLayout>
                  <c:x val="-3.9236604155445658E-2"/>
                  <c:y val="-6.6711531567990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89-4C02-95A7-EF25A1280B49}"/>
                </c:ext>
              </c:extLst>
            </c:dLbl>
            <c:dLbl>
              <c:idx val="2"/>
              <c:layout>
                <c:manualLayout>
                  <c:x val="-4.1174778436077066E-2"/>
                  <c:y val="-4.7462063770303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89-4C02-95A7-EF25A1280B49}"/>
                </c:ext>
              </c:extLst>
            </c:dLbl>
            <c:numFmt formatCode="#,##0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Лист1!$D$2:$D$20</c:f>
              <c:numCache>
                <c:formatCode>0</c:formatCode>
                <c:ptCount val="3"/>
                <c:pt idx="0">
                  <c:v>338.84043863507998</c:v>
                </c:pt>
                <c:pt idx="1">
                  <c:v>440.6</c:v>
                </c:pt>
                <c:pt idx="2">
                  <c:v>750.7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389-4C02-95A7-EF25A1280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088831"/>
        <c:axId val="1077236335"/>
      </c:lineChart>
      <c:catAx>
        <c:axId val="82854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KZ"/>
          </a:p>
        </c:txPr>
        <c:crossAx val="739332176"/>
        <c:crosses val="autoZero"/>
        <c:auto val="1"/>
        <c:lblAlgn val="ctr"/>
        <c:lblOffset val="100"/>
        <c:noMultiLvlLbl val="0"/>
      </c:catAx>
      <c:valAx>
        <c:axId val="73933217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828548368"/>
        <c:crosses val="autoZero"/>
        <c:crossBetween val="between"/>
      </c:valAx>
      <c:valAx>
        <c:axId val="1077236335"/>
        <c:scaling>
          <c:orientation val="minMax"/>
          <c:max val="85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518088831"/>
        <c:crosses val="max"/>
        <c:crossBetween val="between"/>
      </c:valAx>
      <c:catAx>
        <c:axId val="5180888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72363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566678492271727E-2"/>
          <c:y val="0.825344766836831"/>
          <c:w val="0.95865661126639068"/>
          <c:h val="0.14262858594383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K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68007568763792"/>
          <c:y val="0.20700862754688068"/>
          <c:w val="0.34359134517507134"/>
          <c:h val="0.888526470776518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7F-4E7E-9FE5-60F117DB46E3}"/>
              </c:ext>
            </c:extLst>
          </c:dPt>
          <c:dPt>
            <c:idx val="1"/>
            <c:bubble3D val="0"/>
            <c:spPr>
              <a:solidFill>
                <a:srgbClr val="00669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7F-4E7E-9FE5-60F117DB46E3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7F-4E7E-9FE5-60F117DB46E3}"/>
              </c:ext>
            </c:extLst>
          </c:dPt>
          <c:dPt>
            <c:idx val="3"/>
            <c:bubble3D val="0"/>
            <c:spPr>
              <a:solidFill>
                <a:srgbClr val="0088B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37F-4E7E-9FE5-60F117DB46E3}"/>
              </c:ext>
            </c:extLst>
          </c:dPt>
          <c:dPt>
            <c:idx val="4"/>
            <c:bubble3D val="0"/>
            <c:spPr>
              <a:solidFill>
                <a:srgbClr val="0D536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37F-4E7E-9FE5-60F117DB46E3}"/>
              </c:ext>
            </c:extLst>
          </c:dPt>
          <c:dLbls>
            <c:dLbl>
              <c:idx val="0"/>
              <c:layout>
                <c:manualLayout>
                  <c:x val="2.0044191919191918E-3"/>
                  <c:y val="-5.13522420105817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>
                        <a:solidFill>
                          <a:schemeClr val="tx1"/>
                        </a:solidFill>
                      </a:rPr>
                      <a:t>5,2%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7F-4E7E-9FE5-60F117DB46E3}"/>
                </c:ext>
              </c:extLst>
            </c:dLbl>
            <c:dLbl>
              <c:idx val="1"/>
              <c:layout>
                <c:manualLayout>
                  <c:x val="2.0044191919191918E-3"/>
                  <c:y val="-1.71174140035273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>
                        <a:solidFill>
                          <a:schemeClr val="tx1"/>
                        </a:solidFill>
                      </a:rPr>
                      <a:t>3,6%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7F-4E7E-9FE5-60F117DB46E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6,7%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7F-4E7E-9FE5-60F117DB46E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46,4%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7F-4E7E-9FE5-60F117DB46E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38,2%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7F-4E7E-9FE5-60F117DB4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социальная выплата по случаю утраты трудоспособности</c:v>
                </c:pt>
                <c:pt idx="1">
                  <c:v>социальная выплата по случаю потери кормильца</c:v>
                </c:pt>
                <c:pt idx="2">
                  <c:v>социальная выплата по случаю потери работы</c:v>
                </c:pt>
                <c:pt idx="3">
                  <c:v>социальная выплата по беременности и родам</c:v>
                </c:pt>
                <c:pt idx="4">
                  <c:v>социальная выплата по уходу за ребенком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5.1999999999999998E-2</c:v>
                </c:pt>
                <c:pt idx="1">
                  <c:v>3.5999999999999997E-2</c:v>
                </c:pt>
                <c:pt idx="2">
                  <c:v>6.7000000000000004E-2</c:v>
                </c:pt>
                <c:pt idx="3">
                  <c:v>0.46400000000000002</c:v>
                </c:pt>
                <c:pt idx="4">
                  <c:v>0.38200000000000001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7F-4E7E-9FE5-60F117DB46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62689393939399"/>
          <c:y val="7.7269961162339806E-2"/>
          <c:w val="0.33934659090909092"/>
          <c:h val="0.9227300388376602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533017443616"/>
          <c:y val="2.831402257541674E-2"/>
          <c:w val="0.62475311824959934"/>
          <c:h val="0.884491353886570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'СВ регионы,12.23'!$B$3</c:f>
              <c:strCache>
                <c:ptCount val="1"/>
                <c:pt idx="0">
                  <c:v>число получателей (человек)*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регионы,12.23'!$B$4:$B$23</c:f>
            </c:numRef>
          </c:val>
          <c:extLst>
            <c:ext xmlns:c16="http://schemas.microsoft.com/office/drawing/2014/chart" uri="{C3380CC4-5D6E-409C-BE32-E72D297353CC}">
              <c16:uniqueId val="{00000000-E0C1-4A76-A521-9E96AD8CEF47}"/>
            </c:ext>
          </c:extLst>
        </c:ser>
        <c:ser>
          <c:idx val="1"/>
          <c:order val="1"/>
          <c:tx>
            <c:strRef>
              <c:f>'СВ регионы,12.23'!$C$3</c:f>
              <c:strCache>
                <c:ptCount val="1"/>
                <c:pt idx="0">
                  <c:v>сумма выплаченных СВ (тенге)**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регионы,12.23'!$C$4:$C$23</c:f>
            </c:numRef>
          </c:val>
          <c:extLst>
            <c:ext xmlns:c16="http://schemas.microsoft.com/office/drawing/2014/chart" uri="{C3380CC4-5D6E-409C-BE32-E72D297353CC}">
              <c16:uniqueId val="{00000001-E0C1-4A76-A521-9E96AD8CEF47}"/>
            </c:ext>
          </c:extLst>
        </c:ser>
        <c:ser>
          <c:idx val="2"/>
          <c:order val="2"/>
          <c:tx>
            <c:strRef>
              <c:f>'СВ регионы,12.23'!$D$3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регионы,12.23'!$D$4:$D$23</c:f>
            </c:numRef>
          </c:val>
          <c:extLst>
            <c:ext xmlns:c16="http://schemas.microsoft.com/office/drawing/2014/chart" uri="{C3380CC4-5D6E-409C-BE32-E72D297353CC}">
              <c16:uniqueId val="{00000002-E0C1-4A76-A521-9E96AD8CEF47}"/>
            </c:ext>
          </c:extLst>
        </c:ser>
        <c:ser>
          <c:idx val="3"/>
          <c:order val="3"/>
          <c:tx>
            <c:strRef>
              <c:f>'СВ регионы,12.23'!$E$3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регионы,12.23'!$E$4:$E$23</c:f>
            </c:numRef>
          </c:val>
          <c:extLst>
            <c:ext xmlns:c16="http://schemas.microsoft.com/office/drawing/2014/chart" uri="{C3380CC4-5D6E-409C-BE32-E72D297353CC}">
              <c16:uniqueId val="{00000003-E0C1-4A76-A521-9E96AD8CEF47}"/>
            </c:ext>
          </c:extLst>
        </c:ser>
        <c:ser>
          <c:idx val="4"/>
          <c:order val="4"/>
          <c:tx>
            <c:strRef>
              <c:f>'СВ регионы,12.23'!$F$3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регионы,12.23'!$F$4:$F$23</c:f>
            </c:numRef>
          </c:val>
          <c:extLst>
            <c:ext xmlns:c16="http://schemas.microsoft.com/office/drawing/2014/chart" uri="{C3380CC4-5D6E-409C-BE32-E72D297353CC}">
              <c16:uniqueId val="{00000004-E0C1-4A76-A521-9E96AD8CEF47}"/>
            </c:ext>
          </c:extLst>
        </c:ser>
        <c:ser>
          <c:idx val="5"/>
          <c:order val="5"/>
          <c:tx>
            <c:strRef>
              <c:f>'СВ регионы,12.23'!$G$3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регионы,12.23'!$G$4:$G$23</c:f>
            </c:numRef>
          </c:val>
          <c:extLst>
            <c:ext xmlns:c16="http://schemas.microsoft.com/office/drawing/2014/chart" uri="{C3380CC4-5D6E-409C-BE32-E72D297353CC}">
              <c16:uniqueId val="{00000005-E0C1-4A76-A521-9E96AD8CEF47}"/>
            </c:ext>
          </c:extLst>
        </c:ser>
        <c:ser>
          <c:idx val="6"/>
          <c:order val="6"/>
          <c:tx>
            <c:strRef>
              <c:f>'СВ регионы,12.23'!$H$3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регионы,12.23'!$H$4:$H$23</c:f>
            </c:numRef>
          </c:val>
          <c:extLst>
            <c:ext xmlns:c16="http://schemas.microsoft.com/office/drawing/2014/chart" uri="{C3380CC4-5D6E-409C-BE32-E72D297353CC}">
              <c16:uniqueId val="{00000006-E0C1-4A76-A521-9E96AD8CEF47}"/>
            </c:ext>
          </c:extLst>
        </c:ser>
        <c:ser>
          <c:idx val="7"/>
          <c:order val="7"/>
          <c:tx>
            <c:strRef>
              <c:f>'СВ регионы,12.23'!$I$3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регионы,12.23'!$I$4:$I$23</c:f>
            </c:numRef>
          </c:val>
          <c:extLst>
            <c:ext xmlns:c16="http://schemas.microsoft.com/office/drawing/2014/chart" uri="{C3380CC4-5D6E-409C-BE32-E72D297353CC}">
              <c16:uniqueId val="{00000007-E0C1-4A76-A521-9E96AD8CEF47}"/>
            </c:ext>
          </c:extLst>
        </c:ser>
        <c:ser>
          <c:idx val="8"/>
          <c:order val="8"/>
          <c:tx>
            <c:strRef>
              <c:f>'СВ регионы,12.23'!$J$3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регионы,12.23'!$J$4:$J$23</c:f>
            </c:numRef>
          </c:val>
          <c:extLst>
            <c:ext xmlns:c16="http://schemas.microsoft.com/office/drawing/2014/chart" uri="{C3380CC4-5D6E-409C-BE32-E72D297353CC}">
              <c16:uniqueId val="{00000008-E0C1-4A76-A521-9E96AD8CEF47}"/>
            </c:ext>
          </c:extLst>
        </c:ser>
        <c:ser>
          <c:idx val="9"/>
          <c:order val="9"/>
          <c:tx>
            <c:strRef>
              <c:f>'СВ регионы,12.23'!$K$3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регионы,12.23'!$K$4:$K$23</c:f>
            </c:numRef>
          </c:val>
          <c:extLst>
            <c:ext xmlns:c16="http://schemas.microsoft.com/office/drawing/2014/chart" uri="{C3380CC4-5D6E-409C-BE32-E72D297353CC}">
              <c16:uniqueId val="{00000009-E0C1-4A76-A521-9E96AD8CEF47}"/>
            </c:ext>
          </c:extLst>
        </c:ser>
        <c:ser>
          <c:idx val="10"/>
          <c:order val="10"/>
          <c:tx>
            <c:strRef>
              <c:f>'СВ регионы,12.23'!$L$3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регионы,12.23'!$L$4:$L$23</c:f>
            </c:numRef>
          </c:val>
          <c:extLst>
            <c:ext xmlns:c16="http://schemas.microsoft.com/office/drawing/2014/chart" uri="{C3380CC4-5D6E-409C-BE32-E72D297353CC}">
              <c16:uniqueId val="{0000000A-E0C1-4A76-A521-9E96AD8CEF47}"/>
            </c:ext>
          </c:extLst>
        </c:ser>
        <c:ser>
          <c:idx val="11"/>
          <c:order val="11"/>
          <c:tx>
            <c:strRef>
              <c:f>'СВ регионы,12.23'!$M$3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регионы,12.23'!$M$4:$M$23</c:f>
            </c:numRef>
          </c:val>
          <c:extLst>
            <c:ext xmlns:c16="http://schemas.microsoft.com/office/drawing/2014/chart" uri="{C3380CC4-5D6E-409C-BE32-E72D297353CC}">
              <c16:uniqueId val="{0000000B-E0C1-4A76-A521-9E96AD8CEF47}"/>
            </c:ext>
          </c:extLst>
        </c:ser>
        <c:ser>
          <c:idx val="12"/>
          <c:order val="12"/>
          <c:tx>
            <c:strRef>
              <c:f>'СВ регионы,12.23'!$N$3</c:f>
              <c:strCache>
                <c:ptCount val="1"/>
                <c:pt idx="0">
                  <c:v>число получателей (человек)*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регионы,12.23'!$N$4:$N$23</c:f>
            </c:numRef>
          </c:val>
          <c:extLst>
            <c:ext xmlns:c16="http://schemas.microsoft.com/office/drawing/2014/chart" uri="{C3380CC4-5D6E-409C-BE32-E72D297353CC}">
              <c16:uniqueId val="{0000000C-E0C1-4A76-A521-9E96AD8CEF47}"/>
            </c:ext>
          </c:extLst>
        </c:ser>
        <c:ser>
          <c:idx val="13"/>
          <c:order val="13"/>
          <c:tx>
            <c:strRef>
              <c:f>'СВ регионы,12.23'!$O$3</c:f>
              <c:strCache>
                <c:ptCount val="1"/>
                <c:pt idx="0">
                  <c:v>сумма выплаченных СВ (тенге)**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регионы,12.23'!$O$4:$O$23</c:f>
            </c:numRef>
          </c:val>
          <c:extLst>
            <c:ext xmlns:c16="http://schemas.microsoft.com/office/drawing/2014/chart" uri="{C3380CC4-5D6E-409C-BE32-E72D297353CC}">
              <c16:uniqueId val="{0000000D-E0C1-4A76-A521-9E96AD8CEF47}"/>
            </c:ext>
          </c:extLst>
        </c:ser>
        <c:ser>
          <c:idx val="14"/>
          <c:order val="14"/>
          <c:tx>
            <c:strRef>
              <c:f>'СВ регионы,12.23'!$P$3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регионы,12.23'!$P$4:$P$23</c:f>
            </c:numRef>
          </c:val>
          <c:extLst>
            <c:ext xmlns:c16="http://schemas.microsoft.com/office/drawing/2014/chart" uri="{C3380CC4-5D6E-409C-BE32-E72D297353CC}">
              <c16:uniqueId val="{0000000E-E0C1-4A76-A521-9E96AD8CEF47}"/>
            </c:ext>
          </c:extLst>
        </c:ser>
        <c:ser>
          <c:idx val="15"/>
          <c:order val="15"/>
          <c:tx>
            <c:strRef>
              <c:f>'СВ регионы,12.23'!$Q$3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регионы,12.23'!$Q$4:$Q$23</c:f>
            </c:numRef>
          </c:val>
          <c:extLst>
            <c:ext xmlns:c16="http://schemas.microsoft.com/office/drawing/2014/chart" uri="{C3380CC4-5D6E-409C-BE32-E72D297353CC}">
              <c16:uniqueId val="{0000000F-E0C1-4A76-A521-9E96AD8CEF47}"/>
            </c:ext>
          </c:extLst>
        </c:ser>
        <c:ser>
          <c:idx val="16"/>
          <c:order val="16"/>
          <c:tx>
            <c:strRef>
              <c:f>'СВ регионы,12.23'!$R$3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регионы,12.23'!$R$4:$R$23</c:f>
            </c:numRef>
          </c:val>
          <c:extLst>
            <c:ext xmlns:c16="http://schemas.microsoft.com/office/drawing/2014/chart" uri="{C3380CC4-5D6E-409C-BE32-E72D297353CC}">
              <c16:uniqueId val="{00000010-E0C1-4A76-A521-9E96AD8CEF47}"/>
            </c:ext>
          </c:extLst>
        </c:ser>
        <c:ser>
          <c:idx val="17"/>
          <c:order val="17"/>
          <c:tx>
            <c:strRef>
              <c:f>'СВ регионы,12.23'!$S$3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регионы,12.23'!$S$4:$S$23</c:f>
            </c:numRef>
          </c:val>
          <c:extLst>
            <c:ext xmlns:c16="http://schemas.microsoft.com/office/drawing/2014/chart" uri="{C3380CC4-5D6E-409C-BE32-E72D297353CC}">
              <c16:uniqueId val="{00000011-E0C1-4A76-A521-9E96AD8CEF47}"/>
            </c:ext>
          </c:extLst>
        </c:ser>
        <c:ser>
          <c:idx val="18"/>
          <c:order val="18"/>
          <c:tx>
            <c:strRef>
              <c:f>'СВ регионы,12.23'!$T$3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регионы,12.23'!$T$4:$T$23</c:f>
            </c:numRef>
          </c:val>
          <c:extLst>
            <c:ext xmlns:c16="http://schemas.microsoft.com/office/drawing/2014/chart" uri="{C3380CC4-5D6E-409C-BE32-E72D297353CC}">
              <c16:uniqueId val="{00000012-E0C1-4A76-A521-9E96AD8CEF47}"/>
            </c:ext>
          </c:extLst>
        </c:ser>
        <c:ser>
          <c:idx val="19"/>
          <c:order val="19"/>
          <c:tx>
            <c:strRef>
              <c:f>'СВ регионы,12.23'!$U$3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регионы,12.23'!$U$4:$U$23</c:f>
            </c:numRef>
          </c:val>
          <c:extLst>
            <c:ext xmlns:c16="http://schemas.microsoft.com/office/drawing/2014/chart" uri="{C3380CC4-5D6E-409C-BE32-E72D297353CC}">
              <c16:uniqueId val="{00000013-E0C1-4A76-A521-9E96AD8CEF47}"/>
            </c:ext>
          </c:extLst>
        </c:ser>
        <c:ser>
          <c:idx val="20"/>
          <c:order val="20"/>
          <c:tx>
            <c:strRef>
              <c:f>'СВ регионы,12.23'!$V$3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регионы,12.23'!$V$4:$V$23</c:f>
            </c:numRef>
          </c:val>
          <c:extLst>
            <c:ext xmlns:c16="http://schemas.microsoft.com/office/drawing/2014/chart" uri="{C3380CC4-5D6E-409C-BE32-E72D297353CC}">
              <c16:uniqueId val="{00000014-E0C1-4A76-A521-9E96AD8CEF47}"/>
            </c:ext>
          </c:extLst>
        </c:ser>
        <c:ser>
          <c:idx val="21"/>
          <c:order val="21"/>
          <c:tx>
            <c:strRef>
              <c:f>'СВ регионы,12.23'!$W$3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регионы,12.23'!$W$4:$W$23</c:f>
            </c:numRef>
          </c:val>
          <c:extLst>
            <c:ext xmlns:c16="http://schemas.microsoft.com/office/drawing/2014/chart" uri="{C3380CC4-5D6E-409C-BE32-E72D297353CC}">
              <c16:uniqueId val="{00000015-E0C1-4A76-A521-9E96AD8CEF47}"/>
            </c:ext>
          </c:extLst>
        </c:ser>
        <c:ser>
          <c:idx val="22"/>
          <c:order val="22"/>
          <c:tx>
            <c:strRef>
              <c:f>'СВ регионы,12.23'!$X$3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регионы,12.23'!$X$4:$X$23</c:f>
            </c:numRef>
          </c:val>
          <c:extLst>
            <c:ext xmlns:c16="http://schemas.microsoft.com/office/drawing/2014/chart" uri="{C3380CC4-5D6E-409C-BE32-E72D297353CC}">
              <c16:uniqueId val="{00000016-E0C1-4A76-A521-9E96AD8CEF47}"/>
            </c:ext>
          </c:extLst>
        </c:ser>
        <c:ser>
          <c:idx val="23"/>
          <c:order val="23"/>
          <c:tx>
            <c:strRef>
              <c:f>'СВ регионы,12.23'!$Y$3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регионы,12.23'!$Y$4:$Y$23</c:f>
            </c:numRef>
          </c:val>
          <c:extLst>
            <c:ext xmlns:c16="http://schemas.microsoft.com/office/drawing/2014/chart" uri="{C3380CC4-5D6E-409C-BE32-E72D297353CC}">
              <c16:uniqueId val="{00000017-E0C1-4A76-A521-9E96AD8CEF47}"/>
            </c:ext>
          </c:extLst>
        </c:ser>
        <c:ser>
          <c:idx val="24"/>
          <c:order val="24"/>
          <c:tx>
            <c:strRef>
              <c:f>'СВ регионы,12.23'!$Z$3</c:f>
              <c:strCache>
                <c:ptCount val="1"/>
                <c:pt idx="0">
                  <c:v>число получателей (человек)*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регионы,12.23'!$Z$4:$Z$23</c:f>
            </c:numRef>
          </c:val>
          <c:extLst>
            <c:ext xmlns:c16="http://schemas.microsoft.com/office/drawing/2014/chart" uri="{C3380CC4-5D6E-409C-BE32-E72D297353CC}">
              <c16:uniqueId val="{00000018-E0C1-4A76-A521-9E96AD8CEF47}"/>
            </c:ext>
          </c:extLst>
        </c:ser>
        <c:ser>
          <c:idx val="25"/>
          <c:order val="25"/>
          <c:tx>
            <c:strRef>
              <c:f>'СВ регионы,12.23'!$AA$3</c:f>
              <c:strCache>
                <c:ptCount val="1"/>
                <c:pt idx="0">
                  <c:v>сумма выплаченных СВ (тенге)**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регионы,12.23'!$AA$4:$AA$23</c:f>
            </c:numRef>
          </c:val>
          <c:extLst>
            <c:ext xmlns:c16="http://schemas.microsoft.com/office/drawing/2014/chart" uri="{C3380CC4-5D6E-409C-BE32-E72D297353CC}">
              <c16:uniqueId val="{00000019-E0C1-4A76-A521-9E96AD8CEF47}"/>
            </c:ext>
          </c:extLst>
        </c:ser>
        <c:ser>
          <c:idx val="26"/>
          <c:order val="26"/>
          <c:tx>
            <c:strRef>
              <c:f>'СВ регионы,12.23'!$AB$3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регионы,12.23'!$AB$4:$AB$23</c:f>
            </c:numRef>
          </c:val>
          <c:extLst>
            <c:ext xmlns:c16="http://schemas.microsoft.com/office/drawing/2014/chart" uri="{C3380CC4-5D6E-409C-BE32-E72D297353CC}">
              <c16:uniqueId val="{0000001A-E0C1-4A76-A521-9E96AD8CEF47}"/>
            </c:ext>
          </c:extLst>
        </c:ser>
        <c:ser>
          <c:idx val="27"/>
          <c:order val="27"/>
          <c:tx>
            <c:strRef>
              <c:f>'СВ регионы,12.23'!$AC$3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регионы,12.23'!$AC$4:$AC$23</c:f>
            </c:numRef>
          </c:val>
          <c:extLst>
            <c:ext xmlns:c16="http://schemas.microsoft.com/office/drawing/2014/chart" uri="{C3380CC4-5D6E-409C-BE32-E72D297353CC}">
              <c16:uniqueId val="{0000001B-E0C1-4A76-A521-9E96AD8CEF47}"/>
            </c:ext>
          </c:extLst>
        </c:ser>
        <c:ser>
          <c:idx val="28"/>
          <c:order val="28"/>
          <c:tx>
            <c:strRef>
              <c:f>'СВ регионы,12.23'!$AD$3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регионы,12.23'!$AD$4:$AD$23</c:f>
            </c:numRef>
          </c:val>
          <c:extLst>
            <c:ext xmlns:c16="http://schemas.microsoft.com/office/drawing/2014/chart" uri="{C3380CC4-5D6E-409C-BE32-E72D297353CC}">
              <c16:uniqueId val="{0000001C-E0C1-4A76-A521-9E96AD8CEF47}"/>
            </c:ext>
          </c:extLst>
        </c:ser>
        <c:ser>
          <c:idx val="29"/>
          <c:order val="29"/>
          <c:tx>
            <c:strRef>
              <c:f>'СВ регионы,12.23'!$AE$3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регионы,12.23'!$AE$4:$AE$23</c:f>
            </c:numRef>
          </c:val>
          <c:extLst>
            <c:ext xmlns:c16="http://schemas.microsoft.com/office/drawing/2014/chart" uri="{C3380CC4-5D6E-409C-BE32-E72D297353CC}">
              <c16:uniqueId val="{0000001D-E0C1-4A76-A521-9E96AD8CEF47}"/>
            </c:ext>
          </c:extLst>
        </c:ser>
        <c:ser>
          <c:idx val="30"/>
          <c:order val="30"/>
          <c:tx>
            <c:strRef>
              <c:f>'СВ регионы,12.23'!$AF$3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регионы,12.23'!$AF$4:$AF$23</c:f>
            </c:numRef>
          </c:val>
          <c:extLst>
            <c:ext xmlns:c16="http://schemas.microsoft.com/office/drawing/2014/chart" uri="{C3380CC4-5D6E-409C-BE32-E72D297353CC}">
              <c16:uniqueId val="{0000001E-E0C1-4A76-A521-9E96AD8CEF47}"/>
            </c:ext>
          </c:extLst>
        </c:ser>
        <c:ser>
          <c:idx val="31"/>
          <c:order val="31"/>
          <c:tx>
            <c:strRef>
              <c:f>'СВ регионы,12.23'!$AG$3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регионы,12.23'!$AG$4:$AG$23</c:f>
            </c:numRef>
          </c:val>
          <c:extLst>
            <c:ext xmlns:c16="http://schemas.microsoft.com/office/drawing/2014/chart" uri="{C3380CC4-5D6E-409C-BE32-E72D297353CC}">
              <c16:uniqueId val="{0000001F-E0C1-4A76-A521-9E96AD8CEF47}"/>
            </c:ext>
          </c:extLst>
        </c:ser>
        <c:ser>
          <c:idx val="32"/>
          <c:order val="32"/>
          <c:tx>
            <c:strRef>
              <c:f>'СВ регионы,12.23'!$AH$3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регионы,12.23'!$AH$4:$AH$23</c:f>
            </c:numRef>
          </c:val>
          <c:extLst>
            <c:ext xmlns:c16="http://schemas.microsoft.com/office/drawing/2014/chart" uri="{C3380CC4-5D6E-409C-BE32-E72D297353CC}">
              <c16:uniqueId val="{00000020-E0C1-4A76-A521-9E96AD8CEF47}"/>
            </c:ext>
          </c:extLst>
        </c:ser>
        <c:ser>
          <c:idx val="33"/>
          <c:order val="33"/>
          <c:tx>
            <c:strRef>
              <c:f>'СВ регионы,12.23'!$AI$3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регионы,12.23'!$AI$4:$AI$23</c:f>
            </c:numRef>
          </c:val>
          <c:extLst>
            <c:ext xmlns:c16="http://schemas.microsoft.com/office/drawing/2014/chart" uri="{C3380CC4-5D6E-409C-BE32-E72D297353CC}">
              <c16:uniqueId val="{00000021-E0C1-4A76-A521-9E96AD8CEF47}"/>
            </c:ext>
          </c:extLst>
        </c:ser>
        <c:ser>
          <c:idx val="34"/>
          <c:order val="34"/>
          <c:tx>
            <c:strRef>
              <c:f>'СВ регионы,12.23'!$AJ$3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регионы,12.23'!$AJ$4:$AJ$23</c:f>
            </c:numRef>
          </c:val>
          <c:extLst>
            <c:ext xmlns:c16="http://schemas.microsoft.com/office/drawing/2014/chart" uri="{C3380CC4-5D6E-409C-BE32-E72D297353CC}">
              <c16:uniqueId val="{00000022-E0C1-4A76-A521-9E96AD8CEF47}"/>
            </c:ext>
          </c:extLst>
        </c:ser>
        <c:ser>
          <c:idx val="35"/>
          <c:order val="35"/>
          <c:tx>
            <c:strRef>
              <c:f>'СВ регионы,12.23'!$AK$3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регионы,12.23'!$AK$4:$AK$23</c:f>
            </c:numRef>
          </c:val>
          <c:extLst>
            <c:ext xmlns:c16="http://schemas.microsoft.com/office/drawing/2014/chart" uri="{C3380CC4-5D6E-409C-BE32-E72D297353CC}">
              <c16:uniqueId val="{00000023-E0C1-4A76-A521-9E96AD8CEF47}"/>
            </c:ext>
          </c:extLst>
        </c:ser>
        <c:ser>
          <c:idx val="36"/>
          <c:order val="36"/>
          <c:tx>
            <c:strRef>
              <c:f>'СВ регионы,12.23'!$AL$3</c:f>
              <c:strCache>
                <c:ptCount val="1"/>
                <c:pt idx="0">
                  <c:v>получатели СВ (тыс.чел)*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455817789958225E-2"/>
                  <c:y val="-1.867527238938991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0C1-4A76-A521-9E96AD8CEF4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регионы,12.23'!$AL$4:$AL$23</c:f>
              <c:numCache>
                <c:formatCode>_(* #\ ##0.0_);_(* \(#\ ##0.0\);_(* "-"??_);_(@_)</c:formatCode>
                <c:ptCount val="20"/>
                <c:pt idx="0">
                  <c:v>17.850999999999999</c:v>
                </c:pt>
                <c:pt idx="1">
                  <c:v>21.436</c:v>
                </c:pt>
                <c:pt idx="2">
                  <c:v>34.514000000000003</c:v>
                </c:pt>
                <c:pt idx="3">
                  <c:v>35.369</c:v>
                </c:pt>
                <c:pt idx="4">
                  <c:v>36.417000000000002</c:v>
                </c:pt>
                <c:pt idx="5">
                  <c:v>36.957999999999998</c:v>
                </c:pt>
                <c:pt idx="6">
                  <c:v>37.01</c:v>
                </c:pt>
                <c:pt idx="7">
                  <c:v>40.932000000000002</c:v>
                </c:pt>
                <c:pt idx="8">
                  <c:v>50.753999999999998</c:v>
                </c:pt>
                <c:pt idx="9">
                  <c:v>63.716000000000001</c:v>
                </c:pt>
                <c:pt idx="10">
                  <c:v>65.144000000000005</c:v>
                </c:pt>
                <c:pt idx="11">
                  <c:v>67.748000000000005</c:v>
                </c:pt>
                <c:pt idx="12">
                  <c:v>68.477999999999994</c:v>
                </c:pt>
                <c:pt idx="13">
                  <c:v>73.850999999999999</c:v>
                </c:pt>
                <c:pt idx="14">
                  <c:v>74.754999999999995</c:v>
                </c:pt>
                <c:pt idx="15">
                  <c:v>85.766999999999996</c:v>
                </c:pt>
                <c:pt idx="16">
                  <c:v>89.808000000000007</c:v>
                </c:pt>
                <c:pt idx="17">
                  <c:v>97.8</c:v>
                </c:pt>
                <c:pt idx="18">
                  <c:v>112.727</c:v>
                </c:pt>
                <c:pt idx="19">
                  <c:v>140.83699999999999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E0C1-4A76-A521-9E96AD8CEF47}"/>
            </c:ext>
          </c:extLst>
        </c:ser>
        <c:ser>
          <c:idx val="37"/>
          <c:order val="37"/>
          <c:tx>
            <c:strRef>
              <c:f>'СВ регионы,12.23'!$AM$3</c:f>
              <c:strCache>
                <c:ptCount val="1"/>
                <c:pt idx="0">
                  <c:v>новые назначения (тыс.чел)*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Абай</c:v>
                </c:pt>
                <c:pt idx="3">
                  <c:v>ВКО</c:v>
                </c:pt>
                <c:pt idx="4">
                  <c:v>Павлодарская</c:v>
                </c:pt>
                <c:pt idx="5">
                  <c:v>Костанайская</c:v>
                </c:pt>
                <c:pt idx="6">
                  <c:v>Акмолинская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Актюбинская</c:v>
                </c:pt>
                <c:pt idx="12">
                  <c:v>Атырауская</c:v>
                </c:pt>
                <c:pt idx="13">
                  <c:v>Мангистауская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регионы,12.23'!$AM$4:$AM$23</c:f>
              <c:numCache>
                <c:formatCode>_(* #\ ##0.0_);_(* \(#\ ##0.0\);_(* "-"??_);_(@_)</c:formatCode>
                <c:ptCount val="20"/>
                <c:pt idx="0">
                  <c:v>10.013</c:v>
                </c:pt>
                <c:pt idx="1">
                  <c:v>12.679</c:v>
                </c:pt>
                <c:pt idx="2">
                  <c:v>21.486999999999998</c:v>
                </c:pt>
                <c:pt idx="3">
                  <c:v>21.193000000000001</c:v>
                </c:pt>
                <c:pt idx="4">
                  <c:v>21.777999999999999</c:v>
                </c:pt>
                <c:pt idx="5">
                  <c:v>21.963999999999999</c:v>
                </c:pt>
                <c:pt idx="6">
                  <c:v>21.919</c:v>
                </c:pt>
                <c:pt idx="7">
                  <c:v>26.853000000000002</c:v>
                </c:pt>
                <c:pt idx="8">
                  <c:v>34.511000000000003</c:v>
                </c:pt>
                <c:pt idx="9">
                  <c:v>35.531999999999996</c:v>
                </c:pt>
                <c:pt idx="10">
                  <c:v>43.947000000000003</c:v>
                </c:pt>
                <c:pt idx="11">
                  <c:v>44.34</c:v>
                </c:pt>
                <c:pt idx="12">
                  <c:v>46.405999999999999</c:v>
                </c:pt>
                <c:pt idx="13">
                  <c:v>50.14</c:v>
                </c:pt>
                <c:pt idx="14">
                  <c:v>49.104999999999997</c:v>
                </c:pt>
                <c:pt idx="15">
                  <c:v>58.341999999999999</c:v>
                </c:pt>
                <c:pt idx="16">
                  <c:v>58.406999999999996</c:v>
                </c:pt>
                <c:pt idx="17">
                  <c:v>64.777000000000001</c:v>
                </c:pt>
                <c:pt idx="18">
                  <c:v>72.84</c:v>
                </c:pt>
                <c:pt idx="19">
                  <c:v>95.263999999999996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E0C1-4A76-A521-9E96AD8CEF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771871471"/>
        <c:axId val="918331279"/>
      </c:barChart>
      <c:catAx>
        <c:axId val="771871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KZ"/>
          </a:p>
        </c:txPr>
        <c:crossAx val="918331279"/>
        <c:crosses val="autoZero"/>
        <c:auto val="1"/>
        <c:lblAlgn val="ctr"/>
        <c:lblOffset val="100"/>
        <c:noMultiLvlLbl val="0"/>
      </c:catAx>
      <c:valAx>
        <c:axId val="918331279"/>
        <c:scaling>
          <c:orientation val="minMax"/>
          <c:max val="150"/>
          <c:min val="0"/>
        </c:scaling>
        <c:delete val="1"/>
        <c:axPos val="b"/>
        <c:numFmt formatCode="_(* #\ ##0.0_);_(* \(#\ ##0.0\);_(* &quot;-&quot;??_);_(@_)" sourceLinked="1"/>
        <c:majorTickMark val="none"/>
        <c:minorTickMark val="none"/>
        <c:tickLblPos val="nextTo"/>
        <c:crossAx val="771871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'Доля получателей УТ    (2)'!$B$11</c:f>
              <c:strCache>
                <c:ptCount val="1"/>
                <c:pt idx="0">
                  <c:v>кол-во получателей (человек)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получателей УТ    (2)'!$C$10:$E$10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получателей УТ    (2)'!$C$11:$E$11</c:f>
              <c:numCache>
                <c:formatCode>#,##0</c:formatCode>
                <c:ptCount val="3"/>
                <c:pt idx="0">
                  <c:v>94700</c:v>
                </c:pt>
                <c:pt idx="1">
                  <c:v>97645</c:v>
                </c:pt>
                <c:pt idx="2">
                  <c:v>100248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B-4DBA-A76D-A24836B7FEF2}"/>
            </c:ext>
          </c:extLst>
        </c:ser>
        <c:ser>
          <c:idx val="1"/>
          <c:order val="1"/>
          <c:tx>
            <c:strRef>
              <c:f>'Доля получателей УТ    (2)'!$B$12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получателей УТ    (2)'!$C$10:$E$10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получателей УТ    (2)'!$C$12:$E$12</c:f>
            </c:numRef>
          </c:val>
          <c:extLst>
            <c:ext xmlns:c16="http://schemas.microsoft.com/office/drawing/2014/chart" uri="{C3380CC4-5D6E-409C-BE32-E72D297353CC}">
              <c16:uniqueId val="{00000001-57BB-4DBA-A76D-A24836B7FEF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09859535"/>
        <c:axId val="917665151"/>
      </c:barChart>
      <c:lineChart>
        <c:grouping val="standard"/>
        <c:varyColors val="0"/>
        <c:ser>
          <c:idx val="2"/>
          <c:order val="2"/>
          <c:tx>
            <c:strRef>
              <c:f>'Доля получателей УТ    (2)'!$B$13</c:f>
              <c:strCache>
                <c:ptCount val="1"/>
                <c:pt idx="0">
                  <c:v>сумма выплат (млрд.тенге)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055555555555554E-2"/>
                  <c:y val="-5.8333333333333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BB-4DBA-A76D-A24836B7FEF2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получателей УТ    (2)'!$C$10:$E$10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получателей УТ    (2)'!$C$13:$E$13</c:f>
              <c:numCache>
                <c:formatCode>General</c:formatCode>
                <c:ptCount val="3"/>
                <c:pt idx="0">
                  <c:v>26.9</c:v>
                </c:pt>
                <c:pt idx="1">
                  <c:v>30.5</c:v>
                </c:pt>
                <c:pt idx="2">
                  <c:v>38.700000000000003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BB-4DBA-A76D-A24836B7FE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9872735"/>
        <c:axId val="498289759"/>
      </c:lineChart>
      <c:catAx>
        <c:axId val="1009859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917665151"/>
        <c:crosses val="autoZero"/>
        <c:auto val="1"/>
        <c:lblAlgn val="ctr"/>
        <c:lblOffset val="100"/>
        <c:noMultiLvlLbl val="0"/>
      </c:catAx>
      <c:valAx>
        <c:axId val="917665151"/>
        <c:scaling>
          <c:orientation val="minMax"/>
          <c:max val="130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009859535"/>
        <c:crosses val="autoZero"/>
        <c:crossBetween val="between"/>
      </c:valAx>
      <c:valAx>
        <c:axId val="498289759"/>
        <c:scaling>
          <c:orientation val="minMax"/>
          <c:max val="4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009872735"/>
        <c:crosses val="max"/>
        <c:crossBetween val="between"/>
      </c:valAx>
      <c:catAx>
        <c:axId val="10098727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82897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'СВут новые назначения'!$B$11</c:f>
              <c:strCache>
                <c:ptCount val="1"/>
                <c:pt idx="0">
                  <c:v>кол-во получателей (человек)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'СВут новые назначения'!$C$10:$E$10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'СВут новые назначения'!$C$11:$E$11</c:f>
            </c:numRef>
          </c:val>
          <c:extLst>
            <c:ext xmlns:c16="http://schemas.microsoft.com/office/drawing/2014/chart" uri="{C3380CC4-5D6E-409C-BE32-E72D297353CC}">
              <c16:uniqueId val="{00000000-BF24-447C-9DDD-F0399C343DB7}"/>
            </c:ext>
          </c:extLst>
        </c:ser>
        <c:ser>
          <c:idx val="1"/>
          <c:order val="1"/>
          <c:tx>
            <c:strRef>
              <c:f>'СВут новые назначения'!$B$12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'СВут новые назначения'!$C$10:$E$10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'СВут новые назначения'!$C$12:$E$12</c:f>
              <c:numCache>
                <c:formatCode>#,##0</c:formatCode>
                <c:ptCount val="3"/>
                <c:pt idx="0">
                  <c:v>15166</c:v>
                </c:pt>
                <c:pt idx="1">
                  <c:v>15622</c:v>
                </c:pt>
                <c:pt idx="2">
                  <c:v>15962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24-447C-9DDD-F0399C343D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42591"/>
        <c:axId val="94916063"/>
      </c:barChart>
      <c:catAx>
        <c:axId val="1604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KZ"/>
          </a:p>
        </c:txPr>
        <c:crossAx val="94916063"/>
        <c:crosses val="autoZero"/>
        <c:auto val="1"/>
        <c:lblAlgn val="ctr"/>
        <c:lblOffset val="100"/>
        <c:noMultiLvlLbl val="0"/>
      </c:catAx>
      <c:valAx>
        <c:axId val="9491606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042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5172103487065"/>
          <c:y val="5.2848319885940194E-2"/>
          <c:w val="0.86646433990895289"/>
          <c:h val="0.61095486530562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'Доля получателей УТ   '!$A$4:$B$4</c:f>
              <c:strCache>
                <c:ptCount val="2"/>
                <c:pt idx="0">
                  <c:v> степень утраты трудоспособности от 30% до 60%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D5369"/>
              </a:solidFill>
              <a:ln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C30-4F6D-B1EF-188E0C385F20}"/>
              </c:ext>
            </c:extLst>
          </c:dPt>
          <c:dPt>
            <c:idx val="1"/>
            <c:invertIfNegative val="0"/>
            <c:bubble3D val="0"/>
            <c:spPr>
              <a:solidFill>
                <a:srgbClr val="0D5369"/>
              </a:solidFill>
              <a:ln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C30-4F6D-B1EF-188E0C385F20}"/>
              </c:ext>
            </c:extLst>
          </c:dPt>
          <c:dPt>
            <c:idx val="2"/>
            <c:invertIfNegative val="0"/>
            <c:bubble3D val="0"/>
            <c:spPr>
              <a:solidFill>
                <a:srgbClr val="0D5369"/>
              </a:solidFill>
              <a:ln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4C30-4F6D-B1EF-188E0C385F20}"/>
              </c:ext>
            </c:extLst>
          </c:dPt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получателей УТ   '!$C$3:$E$3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получателей УТ   '!$C$4:$E$4</c:f>
              <c:numCache>
                <c:formatCode>0.0%</c:formatCode>
                <c:ptCount val="3"/>
                <c:pt idx="0">
                  <c:v>0.52510031678986269</c:v>
                </c:pt>
                <c:pt idx="1">
                  <c:v>0.54194275180500795</c:v>
                </c:pt>
                <c:pt idx="2">
                  <c:v>0.54208562764344426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30-4F6D-B1EF-188E0C385F20}"/>
            </c:ext>
          </c:extLst>
        </c:ser>
        <c:ser>
          <c:idx val="1"/>
          <c:order val="1"/>
          <c:tx>
            <c:strRef>
              <c:f>'Доля получателей УТ   '!$A$5:$B$5</c:f>
              <c:strCache>
                <c:ptCount val="2"/>
                <c:pt idx="0">
                  <c:v> степень утраты трудоспособности от 60% до 80%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получателей УТ   '!$C$3:$E$3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получателей УТ   '!$C$5:$E$5</c:f>
              <c:numCache>
                <c:formatCode>0.0%</c:formatCode>
                <c:ptCount val="3"/>
                <c:pt idx="0">
                  <c:v>0.38583949313621962</c:v>
                </c:pt>
                <c:pt idx="1">
                  <c:v>0.36950176660351275</c:v>
                </c:pt>
                <c:pt idx="2">
                  <c:v>0.36596241321522621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30-4F6D-B1EF-188E0C385F20}"/>
            </c:ext>
          </c:extLst>
        </c:ser>
        <c:ser>
          <c:idx val="2"/>
          <c:order val="2"/>
          <c:tx>
            <c:strRef>
              <c:f>'Доля получателей УТ   '!$A$6:$B$6</c:f>
              <c:strCache>
                <c:ptCount val="2"/>
                <c:pt idx="0">
                  <c:v> степень утраты трудоспособности от 80% до 100%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получателей УТ   '!$C$3:$E$3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получателей УТ   '!$C$6:$E$6</c:f>
              <c:numCache>
                <c:formatCode>0.0%</c:formatCode>
                <c:ptCount val="3"/>
                <c:pt idx="0">
                  <c:v>8.9060190073917633E-2</c:v>
                </c:pt>
                <c:pt idx="1">
                  <c:v>8.8555481591479343E-2</c:v>
                </c:pt>
                <c:pt idx="2">
                  <c:v>9.1951959141329503E-2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30-4F6D-B1EF-188E0C385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overlap val="100"/>
        <c:axId val="147017728"/>
        <c:axId val="147019264"/>
      </c:barChart>
      <c:catAx>
        <c:axId val="14701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 rtl="0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KZ"/>
          </a:p>
        </c:txPr>
        <c:crossAx val="147019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01926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470177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7682732076916495E-2"/>
          <c:y val="0.76462366362647982"/>
          <c:w val="0.85618954060684838"/>
          <c:h val="0.21124469603165016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 w="38100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rgbClr val="002060"/>
          </a:solidFill>
          <a:latin typeface="Times New Roman" pitchFamily="18" charset="0"/>
          <a:ea typeface="Arial Cyr"/>
          <a:cs typeface="Arial Cyr"/>
        </a:defRPr>
      </a:pPr>
      <a:endParaRPr lang="ru-K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703644382538487E-2"/>
          <c:y val="6.3461560349284182E-3"/>
          <c:w val="0.92995451828198239"/>
          <c:h val="0.71823954213848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'пол и возр получ. УТ'!$A$24</c:f>
              <c:strCache>
                <c:ptCount val="1"/>
                <c:pt idx="0">
                  <c:v>от 20 до 34 лет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6.04655850045349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1D-4389-8012-430A807AF401}"/>
                </c:ext>
              </c:extLst>
            </c:dLbl>
            <c:dLbl>
              <c:idx val="1"/>
              <c:layout>
                <c:manualLayout>
                  <c:x val="-1.4780305591090429E-16"/>
                  <c:y val="-7.1517968889683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1D-4389-8012-430A807AF401}"/>
                </c:ext>
              </c:extLst>
            </c:dLbl>
            <c:dLbl>
              <c:idx val="3"/>
              <c:layout>
                <c:manualLayout>
                  <c:x val="7.1301247771836003E-3"/>
                  <c:y val="-3.0441400304414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1D-4389-8012-430A807AF401}"/>
                </c:ext>
              </c:extLst>
            </c:dLbl>
            <c:dLbl>
              <c:idx val="4"/>
              <c:layout>
                <c:manualLayout>
                  <c:x val="5.70409982174688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1D-4389-8012-430A807AF401}"/>
                </c:ext>
              </c:extLst>
            </c:dLbl>
            <c:dLbl>
              <c:idx val="5"/>
              <c:layout>
                <c:manualLayout>
                  <c:x val="5.7040998217468804E-3"/>
                  <c:y val="-6.0882800608828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1D-4389-8012-430A807AF401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 получ. УТ'!$K$9:$Q$10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'пол и возр получ. УТ'!$K$24:$Q$24</c:f>
              <c:numCache>
                <c:formatCode>_-* #\ ##0_-;\-* #\ ##0_-;_-* "-"??_-;_-@_-</c:formatCode>
                <c:ptCount val="2"/>
                <c:pt idx="0">
                  <c:v>3539</c:v>
                </c:pt>
                <c:pt idx="1">
                  <c:v>2237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1D-4389-8012-430A807AF401}"/>
            </c:ext>
          </c:extLst>
        </c:ser>
        <c:ser>
          <c:idx val="1"/>
          <c:order val="1"/>
          <c:tx>
            <c:strRef>
              <c:f>'пол и возр получ. УТ'!$A$25</c:f>
              <c:strCache>
                <c:ptCount val="1"/>
                <c:pt idx="0">
                  <c:v>от 35 до 49 лет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091722801001148E-3"/>
                  <c:y val="-3.2692721920398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1D-4389-8012-430A807AF401}"/>
                </c:ext>
              </c:extLst>
            </c:dLbl>
            <c:dLbl>
              <c:idx val="2"/>
              <c:layout>
                <c:manualLayout>
                  <c:x val="4.31150743030592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1D-4389-8012-430A807AF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 получ. УТ'!$K$9:$Q$10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'пол и возр получ. УТ'!$K$25:$Q$25</c:f>
              <c:numCache>
                <c:formatCode>_-* #\ ##0_-;\-* #\ ##0_-;_-* "-"??_-;_-@_-</c:formatCode>
                <c:ptCount val="2"/>
                <c:pt idx="0">
                  <c:v>16283</c:v>
                </c:pt>
                <c:pt idx="1">
                  <c:v>13590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1D-4389-8012-430A807AF401}"/>
            </c:ext>
          </c:extLst>
        </c:ser>
        <c:ser>
          <c:idx val="2"/>
          <c:order val="2"/>
          <c:tx>
            <c:strRef>
              <c:f>'пол и возр получ. УТ'!$A$26</c:f>
              <c:strCache>
                <c:ptCount val="1"/>
                <c:pt idx="0">
                  <c:v>от 50 до 64 лет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672611454588882E-3"/>
                  <c:y val="-1.3073116935972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1D-4389-8012-430A807AF401}"/>
                </c:ext>
              </c:extLst>
            </c:dLbl>
            <c:dLbl>
              <c:idx val="2"/>
              <c:layout>
                <c:manualLayout>
                  <c:x val="-7.9235560395761401E-17"/>
                  <c:y val="-1.960784313725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1D-4389-8012-430A807AF4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 получ. УТ'!$K$9:$Q$10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'пол и возр получ. УТ'!$K$26:$Q$26</c:f>
              <c:numCache>
                <c:formatCode>_-* #\ ##0_-;\-* #\ ##0_-;_-* "-"??_-;_-@_-</c:formatCode>
                <c:ptCount val="2"/>
                <c:pt idx="0">
                  <c:v>39640</c:v>
                </c:pt>
                <c:pt idx="1">
                  <c:v>24959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1D-4389-8012-430A807AF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100"/>
        <c:axId val="277746432"/>
        <c:axId val="277747968"/>
      </c:barChart>
      <c:catAx>
        <c:axId val="277746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ru-KZ"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KZ"/>
          </a:p>
        </c:txPr>
        <c:crossAx val="277747968"/>
        <c:crosses val="autoZero"/>
        <c:auto val="1"/>
        <c:lblAlgn val="ctr"/>
        <c:lblOffset val="100"/>
        <c:noMultiLvlLbl val="0"/>
      </c:catAx>
      <c:valAx>
        <c:axId val="277747968"/>
        <c:scaling>
          <c:orientation val="minMax"/>
        </c:scaling>
        <c:delete val="1"/>
        <c:axPos val="l"/>
        <c:numFmt formatCode="_-* #\ ##0_-;\-* #\ ##0_-;_-* &quot;-&quot;??_-;_-@_-" sourceLinked="1"/>
        <c:majorTickMark val="out"/>
        <c:minorTickMark val="none"/>
        <c:tickLblPos val="nextTo"/>
        <c:crossAx val="27774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637376069536867E-2"/>
          <c:y val="0.83057662970234714"/>
          <c:w val="0.87913583666363326"/>
          <c:h val="0.13366466680804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lang="ru-KZ" sz="1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K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49725645461402E-2"/>
          <c:y val="3.7185883824238229E-2"/>
          <c:w val="0.9587554261467035"/>
          <c:h val="0.67496997264978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'Сред разм. назн СВут'!$A$4:$B$4</c:f>
              <c:strCache>
                <c:ptCount val="2"/>
                <c:pt idx="0">
                  <c:v> степень утраты трудоспособности от 80% до 100%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'Сред разм. назн СВут'!$N$3:$O$3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'Сред разм. назн СВут'!$N$4:$O$4</c:f>
              <c:numCache>
                <c:formatCode>#,##0</c:formatCode>
                <c:ptCount val="2"/>
                <c:pt idx="0">
                  <c:v>52837.63121</c:v>
                </c:pt>
                <c:pt idx="1">
                  <c:v>67743.47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1-4668-9266-D29806A9ED17}"/>
            </c:ext>
          </c:extLst>
        </c:ser>
        <c:ser>
          <c:idx val="1"/>
          <c:order val="1"/>
          <c:tx>
            <c:strRef>
              <c:f>'Сред разм. назн СВут'!$A$5:$B$5</c:f>
              <c:strCache>
                <c:ptCount val="2"/>
                <c:pt idx="0">
                  <c:v> степень утраты трудоспособности от 60% до 80%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'Сред разм. назн СВут'!$N$3:$O$3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'Сред разм. назн СВут'!$N$5:$O$5</c:f>
              <c:numCache>
                <c:formatCode>#,##0</c:formatCode>
                <c:ptCount val="2"/>
                <c:pt idx="0">
                  <c:v>41686.292170000001</c:v>
                </c:pt>
                <c:pt idx="1">
                  <c:v>52126.26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F1-4668-9266-D29806A9ED17}"/>
            </c:ext>
          </c:extLst>
        </c:ser>
        <c:ser>
          <c:idx val="2"/>
          <c:order val="2"/>
          <c:tx>
            <c:strRef>
              <c:f>'Сред разм. назн СВут'!$A$6:$B$6</c:f>
              <c:strCache>
                <c:ptCount val="2"/>
                <c:pt idx="0">
                  <c:v> степень утраты трудоспособности от 30% до 60%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'Сред разм. назн СВут'!$N$3:$O$3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'Сред разм. назн СВут'!$N$6:$O$6</c:f>
              <c:numCache>
                <c:formatCode>#,##0</c:formatCode>
                <c:ptCount val="2"/>
                <c:pt idx="0">
                  <c:v>30131.298569999999</c:v>
                </c:pt>
                <c:pt idx="1">
                  <c:v>36464.519999999997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F1-4668-9266-D29806A9ED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8080128"/>
        <c:axId val="148081664"/>
      </c:barChart>
      <c:catAx>
        <c:axId val="14808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2">
                <a:lumMod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 rtl="0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KZ"/>
          </a:p>
        </c:txPr>
        <c:crossAx val="148081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0816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80801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675966928726454E-2"/>
          <c:y val="0.80306757071206725"/>
          <c:w val="0.92618090818373899"/>
          <c:h val="0.17298759049661885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 w="38100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rgbClr val="002060"/>
          </a:solidFill>
          <a:latin typeface="Times New Roman" pitchFamily="18" charset="0"/>
          <a:ea typeface="Arial Cyr"/>
          <a:cs typeface="Arial Cyr"/>
        </a:defRPr>
      </a:pPr>
      <a:endParaRPr lang="ru-K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07655293088365E-2"/>
          <c:y val="8.0679405520169847E-2"/>
          <c:w val="0.90137401574803144"/>
          <c:h val="0.70676667500494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'СВпк получатели'!$E$9</c:f>
              <c:strCache>
                <c:ptCount val="1"/>
                <c:pt idx="0">
                  <c:v>кол-во получателей (человек)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'СВпк получатели'!$F$8:$H$8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'СВпк получатели'!$F$9:$H$9</c:f>
              <c:numCache>
                <c:formatCode>#,##0</c:formatCode>
                <c:ptCount val="3"/>
                <c:pt idx="0">
                  <c:v>57699</c:v>
                </c:pt>
                <c:pt idx="1">
                  <c:v>61442</c:v>
                </c:pt>
                <c:pt idx="2">
                  <c:v>64271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4F-4BE3-BE82-580CD6B51C64}"/>
            </c:ext>
          </c:extLst>
        </c:ser>
        <c:ser>
          <c:idx val="1"/>
          <c:order val="1"/>
          <c:tx>
            <c:strRef>
              <c:f>'СВпк получатели'!$E$10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'СВпк получатели'!$F$8:$H$8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'СВпк получатели'!$F$10:$H$10</c:f>
            </c:numRef>
          </c:val>
          <c:extLst>
            <c:ext xmlns:c16="http://schemas.microsoft.com/office/drawing/2014/chart" uri="{C3380CC4-5D6E-409C-BE32-E72D297353CC}">
              <c16:uniqueId val="{00000001-034F-4BE3-BE82-580CD6B51C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918882399"/>
        <c:axId val="1837228223"/>
      </c:barChart>
      <c:lineChart>
        <c:grouping val="standard"/>
        <c:varyColors val="0"/>
        <c:ser>
          <c:idx val="2"/>
          <c:order val="2"/>
          <c:tx>
            <c:strRef>
              <c:f>'СВпк получатели'!$E$11</c:f>
              <c:strCache>
                <c:ptCount val="1"/>
                <c:pt idx="0">
                  <c:v>сумма выплат (млрд.тенге)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0"/>
            <c:marker>
              <c:symbol val="diamond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34F-4BE3-BE82-580CD6B51C64}"/>
              </c:ext>
            </c:extLst>
          </c:dPt>
          <c:dPt>
            <c:idx val="1"/>
            <c:marker>
              <c:symbol val="diamond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34F-4BE3-BE82-580CD6B51C64}"/>
              </c:ext>
            </c:extLst>
          </c:dPt>
          <c:dPt>
            <c:idx val="2"/>
            <c:marker>
              <c:symbol val="diamond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34F-4BE3-BE82-580CD6B51C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'СВпк получатели'!$F$8:$H$8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'СВпк получатели'!$F$11:$H$11</c:f>
              <c:numCache>
                <c:formatCode>General</c:formatCode>
                <c:ptCount val="3"/>
                <c:pt idx="0">
                  <c:v>17.7</c:v>
                </c:pt>
                <c:pt idx="1">
                  <c:v>21.3</c:v>
                </c:pt>
                <c:pt idx="2">
                  <c:v>26.8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34F-4BE3-BE82-580CD6B51C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24018351"/>
        <c:axId val="1927264031"/>
      </c:lineChart>
      <c:catAx>
        <c:axId val="191888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837228223"/>
        <c:crosses val="autoZero"/>
        <c:auto val="1"/>
        <c:lblAlgn val="ctr"/>
        <c:lblOffset val="100"/>
        <c:noMultiLvlLbl val="0"/>
      </c:catAx>
      <c:valAx>
        <c:axId val="1837228223"/>
        <c:scaling>
          <c:orientation val="minMax"/>
          <c:max val="65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918882399"/>
        <c:crosses val="autoZero"/>
        <c:crossBetween val="between"/>
      </c:valAx>
      <c:valAx>
        <c:axId val="1927264031"/>
        <c:scaling>
          <c:orientation val="minMax"/>
          <c:max val="27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924018351"/>
        <c:crosses val="max"/>
        <c:crossBetween val="between"/>
      </c:valAx>
      <c:catAx>
        <c:axId val="19240183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72640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50957051443263"/>
          <c:y val="6.5453273203700521E-2"/>
          <c:w val="0.53758837007852012"/>
          <c:h val="0.8905423123523809"/>
        </c:manualLayout>
      </c:layout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'Частота СО, 2023'!$C$2:$N$2</c:f>
              <c:strCache>
                <c:ptCount val="12"/>
                <c:pt idx="0">
                  <c:v>1 мес</c:v>
                </c:pt>
                <c:pt idx="1">
                  <c:v>2 мес</c:v>
                </c:pt>
                <c:pt idx="2">
                  <c:v>3 мес</c:v>
                </c:pt>
                <c:pt idx="3">
                  <c:v>4 мес</c:v>
                </c:pt>
                <c:pt idx="4">
                  <c:v>5 мес</c:v>
                </c:pt>
                <c:pt idx="5">
                  <c:v>6 мес</c:v>
                </c:pt>
                <c:pt idx="6">
                  <c:v>7 мес</c:v>
                </c:pt>
                <c:pt idx="7">
                  <c:v>8 мес</c:v>
                </c:pt>
                <c:pt idx="8">
                  <c:v>9 мес</c:v>
                </c:pt>
                <c:pt idx="9">
                  <c:v>10 мес</c:v>
                </c:pt>
                <c:pt idx="10">
                  <c:v>11 мес</c:v>
                </c:pt>
                <c:pt idx="11">
                  <c:v>12 мес</c:v>
                </c:pt>
              </c:strCache>
            </c:strRef>
          </c:cat>
          <c:val>
            <c:numRef>
              <c:f>'Частота СО, 2023'!$C$3:$N$3</c:f>
            </c:numRef>
          </c:val>
          <c:extLst>
            <c:ext xmlns:c16="http://schemas.microsoft.com/office/drawing/2014/chart" uri="{C3380CC4-5D6E-409C-BE32-E72D297353CC}">
              <c16:uniqueId val="{00000018-51AF-489D-9E04-E325B914735D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rgbClr val="CC0000">
                  <a:alpha val="63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51AF-489D-9E04-E325B914735D}"/>
              </c:ext>
            </c:extLst>
          </c:dPt>
          <c:dPt>
            <c:idx val="1"/>
            <c:bubble3D val="0"/>
            <c:spPr>
              <a:solidFill>
                <a:srgbClr val="7F6000">
                  <a:alpha val="83137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51AF-489D-9E04-E325B914735D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51AF-489D-9E04-E325B914735D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51AF-489D-9E04-E325B914735D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51AF-489D-9E04-E325B914735D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51AF-489D-9E04-E325B914735D}"/>
              </c:ext>
            </c:extLst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51AF-489D-9E04-E325B914735D}"/>
              </c:ext>
            </c:extLst>
          </c:dPt>
          <c:dPt>
            <c:idx val="7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51AF-489D-9E04-E325B914735D}"/>
              </c:ext>
            </c:extLst>
          </c:dPt>
          <c:dPt>
            <c:idx val="8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51AF-489D-9E04-E325B914735D}"/>
              </c:ext>
            </c:extLst>
          </c:dPt>
          <c:dPt>
            <c:idx val="9"/>
            <c:bubble3D val="0"/>
            <c:spPr>
              <a:solidFill>
                <a:schemeClr val="accent1">
                  <a:shade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51AF-489D-9E04-E325B914735D}"/>
              </c:ext>
            </c:extLst>
          </c:dPt>
          <c:dPt>
            <c:idx val="10"/>
            <c:bubble3D val="0"/>
            <c:spPr>
              <a:solidFill>
                <a:srgbClr val="CC0000">
                  <a:alpha val="34902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51AF-489D-9E04-E325B914735D}"/>
              </c:ext>
            </c:extLst>
          </c:dPt>
          <c:dPt>
            <c:idx val="11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51AF-489D-9E04-E325B914735D}"/>
              </c:ext>
            </c:extLst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1AF-489D-9E04-E325B914735D}"/>
                </c:ext>
              </c:extLst>
            </c:dLbl>
            <c:dLbl>
              <c:idx val="1"/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51AF-489D-9E04-E325B914735D}"/>
                </c:ext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1AF-489D-9E04-E325B914735D}"/>
                </c:ext>
              </c:extLst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1AF-489D-9E04-E325B914735D}"/>
                </c:ext>
              </c:extLst>
            </c:dLbl>
            <c:dLbl>
              <c:idx val="4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1AF-489D-9E04-E325B914735D}"/>
                </c:ext>
              </c:extLst>
            </c:dLbl>
            <c:dLbl>
              <c:idx val="5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1AF-489D-9E04-E325B914735D}"/>
                </c:ext>
              </c:extLst>
            </c:dLbl>
            <c:dLbl>
              <c:idx val="6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1AF-489D-9E04-E325B914735D}"/>
                </c:ext>
              </c:extLst>
            </c:dLbl>
            <c:dLbl>
              <c:idx val="7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1AF-489D-9E04-E325B914735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A-51AF-489D-9E04-E325B914735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C-51AF-489D-9E04-E325B914735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E-51AF-489D-9E04-E325B914735D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0-51AF-489D-9E04-E325B914735D}"/>
                </c:ext>
              </c:extLst>
            </c:dLbl>
            <c:spPr>
              <a:noFill/>
              <a:ln w="63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DataLabelsRange val="1"/>
              </c:ext>
            </c:extLst>
          </c:dLbls>
          <c:cat>
            <c:strRef>
              <c:f>'Частота СО, 2023'!$C$2:$N$2</c:f>
              <c:strCache>
                <c:ptCount val="12"/>
                <c:pt idx="0">
                  <c:v>1 мес</c:v>
                </c:pt>
                <c:pt idx="1">
                  <c:v>2 мес</c:v>
                </c:pt>
                <c:pt idx="2">
                  <c:v>3 мес</c:v>
                </c:pt>
                <c:pt idx="3">
                  <c:v>4 мес</c:v>
                </c:pt>
                <c:pt idx="4">
                  <c:v>5 мес</c:v>
                </c:pt>
                <c:pt idx="5">
                  <c:v>6 мес</c:v>
                </c:pt>
                <c:pt idx="6">
                  <c:v>7 мес</c:v>
                </c:pt>
                <c:pt idx="7">
                  <c:v>8 мес</c:v>
                </c:pt>
                <c:pt idx="8">
                  <c:v>9 мес</c:v>
                </c:pt>
                <c:pt idx="9">
                  <c:v>10 мес</c:v>
                </c:pt>
                <c:pt idx="10">
                  <c:v>11 мес</c:v>
                </c:pt>
                <c:pt idx="11">
                  <c:v>12 мес</c:v>
                </c:pt>
              </c:strCache>
            </c:strRef>
          </c:cat>
          <c:val>
            <c:numRef>
              <c:f>'Частота СО, 2023'!$C$4:$N$4</c:f>
              <c:numCache>
                <c:formatCode>0.0%</c:formatCode>
                <c:ptCount val="12"/>
                <c:pt idx="0">
                  <c:v>4.2178468613397142E-2</c:v>
                </c:pt>
                <c:pt idx="1">
                  <c:v>3.7107990458056982E-2</c:v>
                </c:pt>
                <c:pt idx="2">
                  <c:v>3.7887084112439053E-2</c:v>
                </c:pt>
                <c:pt idx="3">
                  <c:v>3.665619720362992E-2</c:v>
                </c:pt>
                <c:pt idx="4">
                  <c:v>3.4117411527198722E-2</c:v>
                </c:pt>
                <c:pt idx="5">
                  <c:v>3.8029382340283267E-2</c:v>
                </c:pt>
                <c:pt idx="6">
                  <c:v>3.4410838290006684E-2</c:v>
                </c:pt>
                <c:pt idx="7">
                  <c:v>3.4653454597094076E-2</c:v>
                </c:pt>
                <c:pt idx="8">
                  <c:v>3.7947303911811579E-2</c:v>
                </c:pt>
                <c:pt idx="9">
                  <c:v>5.0431331550962383E-2</c:v>
                </c:pt>
                <c:pt idx="10">
                  <c:v>0.12450009242870649</c:v>
                </c:pt>
                <c:pt idx="11">
                  <c:v>0.49208044496641368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51AF-489D-9E04-E325B91473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530985894689368E-2"/>
          <c:y val="4.6788158626122366E-2"/>
          <c:w val="0.87033108946241799"/>
          <c:h val="0.7159553680735771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'Доля ПК'!$B$15</c:f>
              <c:strCache>
                <c:ptCount val="1"/>
                <c:pt idx="0">
                  <c:v>1 иждивенец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9540096726930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1B-444B-A1FD-F0CE26276577}"/>
                </c:ext>
              </c:extLst>
            </c:dLbl>
            <c:dLbl>
              <c:idx val="1"/>
              <c:layout>
                <c:manualLayout>
                  <c:x val="9.1954009672692658E-3"/>
                  <c:y val="-9.72901667771357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B-444B-A1FD-F0CE26276577}"/>
                </c:ext>
              </c:extLst>
            </c:dLbl>
            <c:dLbl>
              <c:idx val="2"/>
              <c:layout>
                <c:manualLayout>
                  <c:x val="5.5172405803615796E-3"/>
                  <c:y val="-2.6533988367666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1B-444B-A1FD-F0CE26276577}"/>
                </c:ext>
              </c:extLst>
            </c:dLbl>
            <c:dLbl>
              <c:idx val="3"/>
              <c:layout>
                <c:manualLayout>
                  <c:x val="5.5172405803615111E-3"/>
                  <c:y val="-9.72901667771357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1B-444B-A1FD-F0CE26276577}"/>
                </c:ext>
              </c:extLst>
            </c:dLbl>
            <c:dLbl>
              <c:idx val="4"/>
              <c:layout>
                <c:manualLayout>
                  <c:x val="5.51724058036157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1B-444B-A1FD-F0CE26276577}"/>
                </c:ext>
              </c:extLst>
            </c:dLbl>
            <c:dLbl>
              <c:idx val="5"/>
              <c:layout>
                <c:manualLayout>
                  <c:x val="1.2873561354177018E-2"/>
                  <c:y val="-9.72901667771357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1B-444B-A1FD-F0CE26276577}"/>
                </c:ext>
              </c:extLst>
            </c:dLbl>
            <c:dLbl>
              <c:idx val="6"/>
              <c:layout>
                <c:manualLayout>
                  <c:x val="5.5172405803615796E-3"/>
                  <c:y val="-2.6533988367666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1B-444B-A1FD-F0CE26276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ПК'!$T$13:$W$13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ПК'!$T$15:$W$15</c:f>
              <c:numCache>
                <c:formatCode>0.0%</c:formatCode>
                <c:ptCount val="3"/>
                <c:pt idx="0">
                  <c:v>0.54408221979583704</c:v>
                </c:pt>
                <c:pt idx="1">
                  <c:v>0.5424628104553888</c:v>
                </c:pt>
                <c:pt idx="2">
                  <c:v>0.53717850974778669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F1B-444B-A1FD-F0CE26276577}"/>
            </c:ext>
          </c:extLst>
        </c:ser>
        <c:ser>
          <c:idx val="2"/>
          <c:order val="1"/>
          <c:tx>
            <c:strRef>
              <c:f>'Доля ПК'!$B$16</c:f>
              <c:strCache>
                <c:ptCount val="1"/>
                <c:pt idx="0">
                  <c:v>2 иждивенца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73561354177018E-2"/>
                  <c:y val="-5.306797673533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1B-444B-A1FD-F0CE26276577}"/>
                </c:ext>
              </c:extLst>
            </c:dLbl>
            <c:dLbl>
              <c:idx val="1"/>
              <c:layout>
                <c:manualLayout>
                  <c:x val="1.1034481160723121E-2"/>
                  <c:y val="-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1B-444B-A1FD-F0CE26276577}"/>
                </c:ext>
              </c:extLst>
            </c:dLbl>
            <c:dLbl>
              <c:idx val="2"/>
              <c:layout>
                <c:manualLayout>
                  <c:x val="4.92714639762772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1B-444B-A1FD-F0CE26276577}"/>
                </c:ext>
              </c:extLst>
            </c:dLbl>
            <c:dLbl>
              <c:idx val="3"/>
              <c:layout>
                <c:manualLayout>
                  <c:x val="1.1034481160723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1B-444B-A1FD-F0CE26276577}"/>
                </c:ext>
              </c:extLst>
            </c:dLbl>
            <c:dLbl>
              <c:idx val="4"/>
              <c:layout>
                <c:manualLayout>
                  <c:x val="9.19540096726930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1B-444B-A1FD-F0CE26276577}"/>
                </c:ext>
              </c:extLst>
            </c:dLbl>
            <c:dLbl>
              <c:idx val="5"/>
              <c:layout>
                <c:manualLayout>
                  <c:x val="1.1034481160723159E-2"/>
                  <c:y val="-5.306797673533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1B-444B-A1FD-F0CE26276577}"/>
                </c:ext>
              </c:extLst>
            </c:dLbl>
            <c:dLbl>
              <c:idx val="6"/>
              <c:layout>
                <c:manualLayout>
                  <c:x val="1.2873561354177018E-2"/>
                  <c:y val="-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1B-444B-A1FD-F0CE26276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ПК'!$T$13:$W$13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ПК'!$T$16:$W$16</c:f>
              <c:numCache>
                <c:formatCode>0.0%</c:formatCode>
                <c:ptCount val="3"/>
                <c:pt idx="0">
                  <c:v>0.27464947399434997</c:v>
                </c:pt>
                <c:pt idx="1">
                  <c:v>0.27251717066501741</c:v>
                </c:pt>
                <c:pt idx="2">
                  <c:v>0.27244013629786373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F1B-444B-A1FD-F0CE26276577}"/>
            </c:ext>
          </c:extLst>
        </c:ser>
        <c:ser>
          <c:idx val="3"/>
          <c:order val="2"/>
          <c:tx>
            <c:strRef>
              <c:f>'Доля ПК'!$B$17</c:f>
              <c:strCache>
                <c:ptCount val="1"/>
                <c:pt idx="0">
                  <c:v>3 иждивенца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539458150033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F1B-444B-A1FD-F0CE26276577}"/>
                </c:ext>
              </c:extLst>
            </c:dLbl>
            <c:dLbl>
              <c:idx val="1"/>
              <c:layout>
                <c:manualLayout>
                  <c:x val="7.653945815003396E-3"/>
                  <c:y val="-3.3291714321440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F1B-444B-A1FD-F0CE26276577}"/>
                </c:ext>
              </c:extLst>
            </c:dLbl>
            <c:dLbl>
              <c:idx val="2"/>
              <c:layout>
                <c:manualLayout>
                  <c:x val="3.46149394782317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F1B-444B-A1FD-F0CE26276577}"/>
                </c:ext>
              </c:extLst>
            </c:dLbl>
            <c:dLbl>
              <c:idx val="3"/>
              <c:layout>
                <c:manualLayout>
                  <c:x val="9.19540096726923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F1B-444B-A1FD-F0CE26276577}"/>
                </c:ext>
              </c:extLst>
            </c:dLbl>
            <c:dLbl>
              <c:idx val="4"/>
              <c:layout>
                <c:manualLayout>
                  <c:x val="9.1954009672693005E-3"/>
                  <c:y val="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F1B-444B-A1FD-F0CE26276577}"/>
                </c:ext>
              </c:extLst>
            </c:dLbl>
            <c:dLbl>
              <c:idx val="5"/>
              <c:layout>
                <c:manualLayout>
                  <c:x val="7.35632077381543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F1B-444B-A1FD-F0CE26276577}"/>
                </c:ext>
              </c:extLst>
            </c:dLbl>
            <c:dLbl>
              <c:idx val="6"/>
              <c:layout>
                <c:manualLayout>
                  <c:x val="9.1954009672693005E-3"/>
                  <c:y val="2.6533988367666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F1B-444B-A1FD-F0CE26276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ПК'!$T$13:$W$13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ПК'!$T$17:$W$17</c:f>
              <c:numCache>
                <c:formatCode>0.0%</c:formatCode>
                <c:ptCount val="3"/>
                <c:pt idx="0">
                  <c:v>0.11170037608970693</c:v>
                </c:pt>
                <c:pt idx="1">
                  <c:v>0.112219654308128</c:v>
                </c:pt>
                <c:pt idx="2">
                  <c:v>0.11376826251341973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F1B-444B-A1FD-F0CE26276577}"/>
            </c:ext>
          </c:extLst>
        </c:ser>
        <c:ser>
          <c:idx val="4"/>
          <c:order val="3"/>
          <c:tx>
            <c:strRef>
              <c:f>'Доля ПК'!$B$18</c:f>
              <c:strCache>
                <c:ptCount val="1"/>
                <c:pt idx="0">
                  <c:v>4 и более иждивенцев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3563207738154383E-3"/>
                  <c:y val="-5.306797673533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F1B-444B-A1FD-F0CE26276577}"/>
                </c:ext>
              </c:extLst>
            </c:dLbl>
            <c:dLbl>
              <c:idx val="1"/>
              <c:layout>
                <c:manualLayout>
                  <c:x val="7.3561759643513873E-3"/>
                  <c:y val="-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F1B-444B-A1FD-F0CE26276577}"/>
                </c:ext>
              </c:extLst>
            </c:dLbl>
            <c:dLbl>
              <c:idx val="2"/>
              <c:layout>
                <c:manualLayout>
                  <c:x val="6.6611858515150469E-3"/>
                  <c:y val="-1.1150820309436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F1B-444B-A1FD-F0CE26276577}"/>
                </c:ext>
              </c:extLst>
            </c:dLbl>
            <c:dLbl>
              <c:idx val="3"/>
              <c:layout>
                <c:manualLayout>
                  <c:x val="9.1954009672692329E-3"/>
                  <c:y val="-5.306797673533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F1B-444B-A1FD-F0CE26276577}"/>
                </c:ext>
              </c:extLst>
            </c:dLbl>
            <c:dLbl>
              <c:idx val="4"/>
              <c:layout>
                <c:manualLayout>
                  <c:x val="7.35632077381543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F1B-444B-A1FD-F0CE26276577}"/>
                </c:ext>
              </c:extLst>
            </c:dLbl>
            <c:dLbl>
              <c:idx val="5"/>
              <c:layout>
                <c:manualLayout>
                  <c:x val="9.1954009672693005E-3"/>
                  <c:y val="-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F1B-444B-A1FD-F0CE26276577}"/>
                </c:ext>
              </c:extLst>
            </c:dLbl>
            <c:dLbl>
              <c:idx val="6"/>
              <c:layout>
                <c:manualLayout>
                  <c:x val="9.19540096726930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F1B-444B-A1FD-F0CE26276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ПК'!$T$13:$W$13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'Доля ПК'!$T$18:$W$18</c:f>
              <c:numCache>
                <c:formatCode>0.0%</c:formatCode>
                <c:ptCount val="3"/>
                <c:pt idx="0">
                  <c:v>6.9567930120106064E-2</c:v>
                </c:pt>
                <c:pt idx="1">
                  <c:v>7.280036457146577E-2</c:v>
                </c:pt>
                <c:pt idx="2">
                  <c:v>7.6613091440929815E-2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2F1B-444B-A1FD-F0CE26276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9565056"/>
        <c:axId val="109566592"/>
      </c:barChart>
      <c:catAx>
        <c:axId val="10956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09566592"/>
        <c:crosses val="autoZero"/>
        <c:auto val="1"/>
        <c:lblAlgn val="ctr"/>
        <c:lblOffset val="100"/>
        <c:noMultiLvlLbl val="0"/>
      </c:catAx>
      <c:valAx>
        <c:axId val="10956659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10956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86549107736587061"/>
          <c:w val="0.9"/>
          <c:h val="8.6869251780946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KZ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01131831005655E-2"/>
          <c:y val="8.3649518944026405E-2"/>
          <c:w val="0.92157282033005394"/>
          <c:h val="0.57736907601797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'СВ ПК средние   (2)'!$A$4</c:f>
              <c:strCache>
                <c:ptCount val="1"/>
                <c:pt idx="0">
                  <c:v>с 1 иждивенцем</c:v>
                </c:pt>
              </c:strCache>
            </c:strRef>
          </c:tx>
          <c:spPr>
            <a:solidFill>
              <a:srgbClr val="7F6000"/>
            </a:solidFill>
            <a:ln>
              <a:noFill/>
            </a:ln>
            <a:effectLst>
              <a:innerShdw>
                <a:schemeClr val="tx1">
                  <a:lumMod val="65000"/>
                  <a:lumOff val="3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 ПК средние   (2)'!$M$3:$N$3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'СВ ПК средние   (2)'!$M$4:$N$4</c:f>
              <c:numCache>
                <c:formatCode>#,##0</c:formatCode>
                <c:ptCount val="2"/>
                <c:pt idx="0">
                  <c:v>30949</c:v>
                </c:pt>
                <c:pt idx="1">
                  <c:v>39724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9-46D0-803D-A37EBA24320E}"/>
            </c:ext>
          </c:extLst>
        </c:ser>
        <c:ser>
          <c:idx val="1"/>
          <c:order val="1"/>
          <c:tx>
            <c:strRef>
              <c:f>'СВ ПК средние   (2)'!$A$5</c:f>
              <c:strCache>
                <c:ptCount val="1"/>
                <c:pt idx="0">
                  <c:v>с 2-мя иждивенцами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 blurRad="12700">
                <a:schemeClr val="tx1">
                  <a:lumMod val="65000"/>
                  <a:lumOff val="35000"/>
                </a:schemeClr>
              </a:inn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 ПК средние   (2)'!$M$3:$N$3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'СВ ПК средние   (2)'!$M$5:$N$5</c:f>
              <c:numCache>
                <c:formatCode>#,##0</c:formatCode>
                <c:ptCount val="2"/>
                <c:pt idx="0">
                  <c:v>42786</c:v>
                </c:pt>
                <c:pt idx="1">
                  <c:v>53686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9-46D0-803D-A37EBA24320E}"/>
            </c:ext>
          </c:extLst>
        </c:ser>
        <c:ser>
          <c:idx val="2"/>
          <c:order val="2"/>
          <c:tx>
            <c:strRef>
              <c:f>'СВ ПК средние   (2)'!$A$6</c:f>
              <c:strCache>
                <c:ptCount val="1"/>
                <c:pt idx="0">
                  <c:v>с 3-мя иждивенцами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 ПК средние   (2)'!$M$3:$N$3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'СВ ПК средние   (2)'!$M$6:$N$6</c:f>
              <c:numCache>
                <c:formatCode>#,##0</c:formatCode>
                <c:ptCount val="2"/>
                <c:pt idx="0">
                  <c:v>53518</c:v>
                </c:pt>
                <c:pt idx="1">
                  <c:v>68143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9-46D0-803D-A37EBA24320E}"/>
            </c:ext>
          </c:extLst>
        </c:ser>
        <c:ser>
          <c:idx val="3"/>
          <c:order val="3"/>
          <c:tx>
            <c:strRef>
              <c:f>'СВ ПК средние   (2)'!$A$7</c:f>
              <c:strCache>
                <c:ptCount val="1"/>
                <c:pt idx="0">
                  <c:v>с 4-мя иждивенцами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>
              <a:innerShdw>
                <a:schemeClr val="tx1">
                  <a:lumMod val="65000"/>
                  <a:lumOff val="35000"/>
                </a:schemeClr>
              </a:inn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 ПК средние   (2)'!$M$3:$N$3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'СВ ПК средние   (2)'!$M$7:$N$7</c:f>
              <c:numCache>
                <c:formatCode>#,##0</c:formatCode>
                <c:ptCount val="2"/>
                <c:pt idx="0">
                  <c:v>65601</c:v>
                </c:pt>
                <c:pt idx="1">
                  <c:v>80788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09-46D0-803D-A37EBA243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08259200"/>
        <c:axId val="108260736"/>
      </c:barChart>
      <c:catAx>
        <c:axId val="10825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KZ"/>
          </a:p>
        </c:txPr>
        <c:crossAx val="108260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260736"/>
        <c:scaling>
          <c:orientation val="minMax"/>
          <c:max val="80000"/>
        </c:scaling>
        <c:delete val="1"/>
        <c:axPos val="l"/>
        <c:numFmt formatCode="#,##0" sourceLinked="1"/>
        <c:majorTickMark val="out"/>
        <c:minorTickMark val="none"/>
        <c:tickLblPos val="nextTo"/>
        <c:crossAx val="1082592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6.3313996170953957E-2"/>
          <c:y val="0.80169714358951039"/>
          <c:w val="0.86949922155889869"/>
          <c:h val="0.14508696568917256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  <a:alpha val="0"/>
      </a:schemeClr>
    </a:solidFill>
    <a:ln w="38100" cap="flat" cmpd="sng" algn="ctr">
      <a:noFill/>
      <a:prstDash val="solid"/>
      <a:miter lim="800000"/>
    </a:ln>
    <a:effectLst/>
  </c:spPr>
  <c:txPr>
    <a:bodyPr/>
    <a:lstStyle/>
    <a:p>
      <a:pPr>
        <a:defRPr sz="1100" b="0" i="0" u="none" strike="noStrike" baseline="0">
          <a:solidFill>
            <a:srgbClr val="002060"/>
          </a:solidFill>
          <a:latin typeface="Arial" panose="020B0604020202020204" pitchFamily="34" charset="0"/>
          <a:ea typeface="Arial Cyr"/>
          <a:cs typeface="Arial" panose="020B0604020202020204" pitchFamily="34" charset="0"/>
        </a:defRPr>
      </a:pPr>
      <a:endParaRPr lang="ru-K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989983036378358E-2"/>
          <c:y val="9.5328926743759909E-2"/>
          <c:w val="0.93602003392724331"/>
          <c:h val="0.60737507671792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'получатели и суммы'!$F$17</c:f>
              <c:strCache>
                <c:ptCount val="1"/>
                <c:pt idx="0">
                  <c:v>кол-во получателей (человек)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556389584911429E-2"/>
                  <c:y val="0.169807515057433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71-4A2D-A95B-1A9399FA5025}"/>
                </c:ext>
              </c:extLst>
            </c:dLbl>
            <c:dLbl>
              <c:idx val="1"/>
              <c:layout>
                <c:manualLayout>
                  <c:x val="-1.2445111667929143E-2"/>
                  <c:y val="0.138008818715898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71-4A2D-A95B-1A9399FA5025}"/>
                </c:ext>
              </c:extLst>
            </c:dLbl>
            <c:dLbl>
              <c:idx val="2"/>
              <c:layout>
                <c:manualLayout>
                  <c:x val="-1.5556389584911543E-2"/>
                  <c:y val="0.259701906636675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71-4A2D-A95B-1A9399FA5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'получатели и суммы'!$G$16:$I$16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'получатели и суммы'!$G$17:$I$17</c:f>
              <c:numCache>
                <c:formatCode>#,##0</c:formatCode>
                <c:ptCount val="3"/>
                <c:pt idx="0">
                  <c:v>105654</c:v>
                </c:pt>
                <c:pt idx="1">
                  <c:v>110619</c:v>
                </c:pt>
                <c:pt idx="2">
                  <c:v>224145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F-489A-B9B0-5018BAB9757D}"/>
            </c:ext>
          </c:extLst>
        </c:ser>
        <c:ser>
          <c:idx val="1"/>
          <c:order val="1"/>
          <c:tx>
            <c:strRef>
              <c:f>'получатели и суммы'!$F$18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112779169822856E-3"/>
                  <c:y val="0.169032622099896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71-4A2D-A95B-1A9399FA5025}"/>
                </c:ext>
              </c:extLst>
            </c:dLbl>
            <c:dLbl>
              <c:idx val="1"/>
              <c:layout>
                <c:manualLayout>
                  <c:x val="-9.3338337509469137E-3"/>
                  <c:y val="0.202014296158045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71-4A2D-A95B-1A9399FA5025}"/>
                </c:ext>
              </c:extLst>
            </c:dLbl>
            <c:dLbl>
              <c:idx val="2"/>
              <c:layout>
                <c:manualLayout>
                  <c:x val="-1.244511166792903E-2"/>
                  <c:y val="0.305366974155766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71-4A2D-A95B-1A9399FA5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'получатели и суммы'!$G$16:$I$16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'получатели и суммы'!$G$18:$I$18</c:f>
              <c:numCache>
                <c:formatCode>#,##0</c:formatCode>
                <c:ptCount val="3"/>
                <c:pt idx="0">
                  <c:v>78323</c:v>
                </c:pt>
                <c:pt idx="1">
                  <c:v>109923</c:v>
                </c:pt>
                <c:pt idx="2">
                  <c:v>203902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F-489A-B9B0-5018BAB9757D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45"/>
        <c:axId val="1978877839"/>
        <c:axId val="1923827247"/>
      </c:barChart>
      <c:lineChart>
        <c:grouping val="standard"/>
        <c:varyColors val="0"/>
        <c:ser>
          <c:idx val="2"/>
          <c:order val="2"/>
          <c:tx>
            <c:strRef>
              <c:f>'получатели и суммы'!$F$19</c:f>
              <c:strCache>
                <c:ptCount val="1"/>
                <c:pt idx="0">
                  <c:v>сумма выплат (млрд.тенге)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777777777777805E-2"/>
                  <c:y val="-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2F-489A-B9B0-5018BAB9757D}"/>
                </c:ext>
              </c:extLst>
            </c:dLbl>
            <c:dLbl>
              <c:idx val="1"/>
              <c:layout>
                <c:manualLayout>
                  <c:x val="-5.2125811084609376E-2"/>
                  <c:y val="-7.4073975953620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2F-489A-B9B0-5018BAB9757D}"/>
                </c:ext>
              </c:extLst>
            </c:dLbl>
            <c:dLbl>
              <c:idx val="2"/>
              <c:layout>
                <c:manualLayout>
                  <c:x val="-4.6530884416550337E-2"/>
                  <c:y val="-3.3645503556621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2F-489A-B9B0-5018BAB97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'получатели и суммы'!$G$16:$I$16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'получатели и суммы'!$G$19:$I$19</c:f>
              <c:numCache>
                <c:formatCode>General</c:formatCode>
                <c:ptCount val="3"/>
                <c:pt idx="0">
                  <c:v>16.2</c:v>
                </c:pt>
                <c:pt idx="1">
                  <c:v>19.100000000000001</c:v>
                </c:pt>
                <c:pt idx="2">
                  <c:v>49.9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2F-489A-B9B0-5018BAB975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73699839"/>
        <c:axId val="1827390303"/>
      </c:lineChart>
      <c:catAx>
        <c:axId val="197887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923827247"/>
        <c:crosses val="autoZero"/>
        <c:auto val="1"/>
        <c:lblAlgn val="ctr"/>
        <c:lblOffset val="100"/>
        <c:noMultiLvlLbl val="0"/>
      </c:catAx>
      <c:valAx>
        <c:axId val="192382724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978877839"/>
        <c:crosses val="autoZero"/>
        <c:crossBetween val="between"/>
      </c:valAx>
      <c:valAx>
        <c:axId val="1827390303"/>
        <c:scaling>
          <c:orientation val="minMax"/>
          <c:max val="5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973699839"/>
        <c:crosses val="max"/>
        <c:crossBetween val="between"/>
      </c:valAx>
      <c:catAx>
        <c:axId val="19736998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739030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112779169822856E-3"/>
          <c:y val="0.83237971712364489"/>
          <c:w val="0.98595466255618669"/>
          <c:h val="0.146003382212037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KZ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78675132990583"/>
          <c:y val="0.1722209254558201"/>
          <c:w val="0.3858222149532945"/>
          <c:h val="0.6818819695314991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46-438F-9C5B-8EC2EF128BAC}"/>
              </c:ext>
            </c:extLst>
          </c:dPt>
          <c:dPt>
            <c:idx val="1"/>
            <c:bubble3D val="0"/>
            <c:spPr>
              <a:solidFill>
                <a:srgbClr val="0088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46-438F-9C5B-8EC2EF128B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46-438F-9C5B-8EC2EF128BA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46-438F-9C5B-8EC2EF128BAC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46-438F-9C5B-8EC2EF128BAC}"/>
              </c:ext>
            </c:extLst>
          </c:dPt>
          <c:dPt>
            <c:idx val="5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D46-438F-9C5B-8EC2EF128BAC}"/>
              </c:ext>
            </c:extLst>
          </c:dPt>
          <c:dLbls>
            <c:dLbl>
              <c:idx val="0"/>
              <c:layout>
                <c:manualLayout>
                  <c:x val="0.14476688246890865"/>
                  <c:y val="-0.15718842402137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E0A89B5-4218-4D9E-8AB3-F6A514D9BFB6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C6F65B0B-73B2-451E-A0EF-674376E086A6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4634"/>
                        <a:gd name="adj2" fmla="val 5095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0327541278115225"/>
                      <c:h val="0.187375544999023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D46-438F-9C5B-8EC2EF128BAC}"/>
                </c:ext>
              </c:extLst>
            </c:dLbl>
            <c:dLbl>
              <c:idx val="1"/>
              <c:layout>
                <c:manualLayout>
                  <c:x val="0.21990773348374049"/>
                  <c:y val="-4.563086783138793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9A40805-5719-4038-AF47-19E1424344CC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0DD81572-9430-46B2-9466-82C07493A266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469"/>
                        <a:gd name="adj2" fmla="val 1996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1754629436374491"/>
                      <c:h val="0.167218363502301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D46-438F-9C5B-8EC2EF128BAC}"/>
                </c:ext>
              </c:extLst>
            </c:dLbl>
            <c:dLbl>
              <c:idx val="2"/>
              <c:layout>
                <c:manualLayout>
                  <c:x val="0.22563027034015784"/>
                  <c:y val="-1.411005958741512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993FB33-E32D-438B-B8BA-63C75709333F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4B81E2AF-2D11-40A4-92EC-7A0DF0A1CAA8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266"/>
                        <a:gd name="adj2" fmla="val -1652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7268476857779392"/>
                      <c:h val="0.171249761643584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D46-438F-9C5B-8EC2EF128BAC}"/>
                </c:ext>
              </c:extLst>
            </c:dLbl>
            <c:dLbl>
              <c:idx val="3"/>
              <c:layout>
                <c:manualLayout>
                  <c:x val="0.22743799792507716"/>
                  <c:y val="1.921679408205251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E58EAF2-7F75-4473-9898-7BBD26FD1A22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3D143B29-4E58-455D-B2D2-DB9CA30AA055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266"/>
                        <a:gd name="adj2" fmla="val -185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7630022374763256"/>
                      <c:h val="0.17528115978486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D46-438F-9C5B-8EC2EF128BAC}"/>
                </c:ext>
              </c:extLst>
            </c:dLbl>
            <c:dLbl>
              <c:idx val="4"/>
              <c:layout>
                <c:manualLayout>
                  <c:x val="0.2214148679905418"/>
                  <c:y val="0.1483578885459068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93AB481-FFAF-44D2-8BF7-721D4F31ACD6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3F9E1514-A663-4D04-A13A-5AA96EDD2725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2904"/>
                        <a:gd name="adj2" fmla="val -5508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90703033811691"/>
                      <c:h val="0.171249899149374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D46-438F-9C5B-8EC2EF128BAC}"/>
                </c:ext>
              </c:extLst>
            </c:dLbl>
            <c:dLbl>
              <c:idx val="5"/>
              <c:layout>
                <c:manualLayout>
                  <c:x val="-0.17282269191705912"/>
                  <c:y val="-0.1063444092696992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BF02630-383A-495A-953E-7F347C46060F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53D85B3B-E2A1-4E94-B72A-AE63C8B91288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2604"/>
                        <a:gd name="adj2" fmla="val 5095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555605952176967"/>
                      <c:h val="0.315972376577791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D46-438F-9C5B-8EC2EF128BAC}"/>
                </c:ext>
              </c:extLst>
            </c:dLbl>
            <c:spPr>
              <a:solidFill>
                <a:sysClr val="window" lastClr="FFFFFF">
                  <a:alpha val="0"/>
                </a:sys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'структ СВпр'!$A$2:$F$2</c:f>
              <c:strCache>
                <c:ptCount val="6"/>
                <c:pt idx="0">
                  <c:v>от 6 до 12 месяцев 
(с правом выплаты 1 месяц)</c:v>
                </c:pt>
                <c:pt idx="1">
                  <c:v>от 12 до 24 месяцев 
(с правом выплаты 2 месяца)</c:v>
                </c:pt>
                <c:pt idx="2">
                  <c:v>от 24 до 36 месяцев 
(с правом выплаты 3 месяца)</c:v>
                </c:pt>
                <c:pt idx="3">
                  <c:v>от 36 до 48 месяцев 
(с правом выплаты 4 месяца)</c:v>
                </c:pt>
                <c:pt idx="4">
                  <c:v>от 48 до 60 месяцев 
(с правом выплаты 5 месяцев)</c:v>
                </c:pt>
                <c:pt idx="5">
                  <c:v>свыше 60 месяцев
(с правом выплаты 6 месяцев)</c:v>
                </c:pt>
              </c:strCache>
            </c:strRef>
          </c:cat>
          <c:val>
            <c:numRef>
              <c:f>'структ СВпр'!$A$3:$F$3</c:f>
              <c:numCache>
                <c:formatCode>#,##0</c:formatCode>
                <c:ptCount val="6"/>
                <c:pt idx="0">
                  <c:v>14765</c:v>
                </c:pt>
                <c:pt idx="1">
                  <c:v>25570</c:v>
                </c:pt>
                <c:pt idx="2">
                  <c:v>20599</c:v>
                </c:pt>
                <c:pt idx="3">
                  <c:v>17855</c:v>
                </c:pt>
                <c:pt idx="4">
                  <c:v>16360</c:v>
                </c:pt>
                <c:pt idx="5">
                  <c:v>108753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D46-438F-9C5B-8EC2EF128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86460459094723E-2"/>
          <c:y val="5.5503406901723493E-2"/>
          <c:w val="0.92007875397551708"/>
          <c:h val="0.689099700899199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'пол и возраст СВпр'!$A$12</c:f>
              <c:strCache>
                <c:ptCount val="1"/>
                <c:pt idx="0">
                  <c:v>от 20 до 34 лет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1301247771836003E-3"/>
                  <c:y val="-3.0441400304414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49-435D-828F-178378B7FC96}"/>
                </c:ext>
              </c:extLst>
            </c:dLbl>
            <c:dLbl>
              <c:idx val="4"/>
              <c:layout>
                <c:manualLayout>
                  <c:x val="5.70409982174688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49-435D-828F-178378B7FC96}"/>
                </c:ext>
              </c:extLst>
            </c:dLbl>
            <c:dLbl>
              <c:idx val="5"/>
              <c:layout>
                <c:manualLayout>
                  <c:x val="5.7040998217468804E-3"/>
                  <c:y val="-6.0882800608828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49-435D-828F-178378B7F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возраст СВпр'!$N$9:$Q$10</c:f>
              <c:strCache>
                <c:ptCount val="2"/>
                <c:pt idx="0">
                  <c:v>мужчин</c:v>
                </c:pt>
                <c:pt idx="1">
                  <c:v>женщин</c:v>
                </c:pt>
              </c:strCache>
            </c:strRef>
          </c:cat>
          <c:val>
            <c:numRef>
              <c:f>'пол и возраст СВпр'!$N$12:$Q$12</c:f>
              <c:numCache>
                <c:formatCode>#,##0</c:formatCode>
                <c:ptCount val="2"/>
                <c:pt idx="0">
                  <c:v>48031</c:v>
                </c:pt>
                <c:pt idx="1">
                  <c:v>34657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49-435D-828F-178378B7FC96}"/>
            </c:ext>
          </c:extLst>
        </c:ser>
        <c:ser>
          <c:idx val="1"/>
          <c:order val="1"/>
          <c:tx>
            <c:strRef>
              <c:f>'пол и возраст СВпр'!$A$13</c:f>
              <c:strCache>
                <c:ptCount val="1"/>
                <c:pt idx="0">
                  <c:v>от 35 до 49 лет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возраст СВпр'!$N$9:$Q$10</c:f>
              <c:strCache>
                <c:ptCount val="2"/>
                <c:pt idx="0">
                  <c:v>мужчин</c:v>
                </c:pt>
                <c:pt idx="1">
                  <c:v>женщин</c:v>
                </c:pt>
              </c:strCache>
            </c:strRef>
          </c:cat>
          <c:val>
            <c:numRef>
              <c:f>'пол и возраст СВпр'!$N$13:$Q$13</c:f>
              <c:numCache>
                <c:formatCode>#,##0</c:formatCode>
                <c:ptCount val="2"/>
                <c:pt idx="0">
                  <c:v>51174</c:v>
                </c:pt>
                <c:pt idx="1">
                  <c:v>43952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49-435D-828F-178378B7FC96}"/>
            </c:ext>
          </c:extLst>
        </c:ser>
        <c:ser>
          <c:idx val="2"/>
          <c:order val="2"/>
          <c:tx>
            <c:strRef>
              <c:f>'пол и возраст СВпр'!$A$14</c:f>
              <c:strCache>
                <c:ptCount val="1"/>
                <c:pt idx="0">
                  <c:v>от 50 до 64 лет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возраст СВпр'!$N$9:$Q$10</c:f>
              <c:strCache>
                <c:ptCount val="2"/>
                <c:pt idx="0">
                  <c:v>мужчин</c:v>
                </c:pt>
                <c:pt idx="1">
                  <c:v>женщин</c:v>
                </c:pt>
              </c:strCache>
            </c:strRef>
          </c:cat>
          <c:val>
            <c:numRef>
              <c:f>'пол и возраст СВпр'!$N$14:$Q$14</c:f>
              <c:numCache>
                <c:formatCode>#,##0</c:formatCode>
                <c:ptCount val="2"/>
                <c:pt idx="0">
                  <c:v>23384</c:v>
                </c:pt>
                <c:pt idx="1">
                  <c:v>22947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49-435D-828F-178378B7F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246016"/>
        <c:axId val="114247552"/>
      </c:barChart>
      <c:catAx>
        <c:axId val="11424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14247552"/>
        <c:crosses val="autoZero"/>
        <c:auto val="1"/>
        <c:lblAlgn val="ctr"/>
        <c:lblOffset val="100"/>
        <c:noMultiLvlLbl val="0"/>
      </c:catAx>
      <c:valAx>
        <c:axId val="1142475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1424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82678845965505"/>
          <c:y val="0.8211815335127558"/>
          <c:w val="0.62866743411841564"/>
          <c:h val="0.15324079605953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 baseline="0">
          <a:latin typeface="Arial" panose="020B0604020202020204" pitchFamily="34" charset="0"/>
          <a:cs typeface="Arial" panose="020B0604020202020204" pitchFamily="34" charset="0"/>
        </a:defRPr>
      </a:pPr>
      <a:endParaRPr lang="ru-KZ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4547262056502E-2"/>
          <c:y val="6.0080827420941244E-2"/>
          <c:w val="0.92914280033536711"/>
          <c:h val="0.8068579877610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'ср размер'!$B$9</c:f>
              <c:strCache>
                <c:ptCount val="1"/>
                <c:pt idx="0">
                  <c:v>средний размер назначенных выплат (тенге)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 размер'!$C$8:$E$8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'ср размер'!$C$9:$E$9</c:f>
              <c:numCache>
                <c:formatCode>#,##0</c:formatCode>
                <c:ptCount val="3"/>
                <c:pt idx="0">
                  <c:v>38394</c:v>
                </c:pt>
                <c:pt idx="1">
                  <c:v>44896</c:v>
                </c:pt>
                <c:pt idx="2">
                  <c:v>59797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2-4DFE-BDCC-A803C481E2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90603200"/>
        <c:axId val="1393709744"/>
      </c:barChart>
      <c:catAx>
        <c:axId val="139060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393709744"/>
        <c:crosses val="autoZero"/>
        <c:auto val="1"/>
        <c:lblAlgn val="ctr"/>
        <c:lblOffset val="100"/>
        <c:noMultiLvlLbl val="0"/>
      </c:catAx>
      <c:valAx>
        <c:axId val="13937097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9060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'свбр (2)'!$E$11</c:f>
              <c:strCache>
                <c:ptCount val="1"/>
                <c:pt idx="0">
                  <c:v>кол-во получателей (человек)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'свбр (2)'!$F$10:$H$10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'свбр (2)'!$F$11:$H$11</c:f>
              <c:numCache>
                <c:formatCode>#,##0</c:formatCode>
                <c:ptCount val="3"/>
                <c:pt idx="0">
                  <c:v>225489</c:v>
                </c:pt>
                <c:pt idx="1">
                  <c:v>251105</c:v>
                </c:pt>
                <c:pt idx="2">
                  <c:v>287513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B8-4CED-A92E-D6F03FD8B0E1}"/>
            </c:ext>
          </c:extLst>
        </c:ser>
        <c:ser>
          <c:idx val="1"/>
          <c:order val="1"/>
          <c:tx>
            <c:strRef>
              <c:f>'свбр (2)'!$E$12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'свбр (2)'!$F$10:$H$10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'свбр (2)'!$F$12:$H$12</c:f>
            </c:numRef>
          </c:val>
          <c:extLst>
            <c:ext xmlns:c16="http://schemas.microsoft.com/office/drawing/2014/chart" uri="{C3380CC4-5D6E-409C-BE32-E72D297353CC}">
              <c16:uniqueId val="{00000001-C6B8-4CED-A92E-D6F03FD8B0E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1613263"/>
        <c:axId val="1923832239"/>
      </c:barChart>
      <c:lineChart>
        <c:grouping val="standard"/>
        <c:varyColors val="0"/>
        <c:ser>
          <c:idx val="2"/>
          <c:order val="2"/>
          <c:tx>
            <c:strRef>
              <c:f>'свбр (2)'!$E$13</c:f>
              <c:strCache>
                <c:ptCount val="1"/>
                <c:pt idx="0">
                  <c:v>сумма выплат (млрд.тенге)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229177602799649"/>
                  <c:y val="-4.0742704191679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B8-4CED-A92E-D6F03FD8B0E1}"/>
                </c:ext>
              </c:extLst>
            </c:dLbl>
            <c:dLbl>
              <c:idx val="1"/>
              <c:layout>
                <c:manualLayout>
                  <c:x val="-0.12873915439995826"/>
                  <c:y val="-3.4142082605778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B8-4CED-A92E-D6F03FD8B0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'свбр (2)'!$F$10:$H$10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'свбр (2)'!$F$13:$H$13</c:f>
              <c:numCache>
                <c:formatCode>0.0</c:formatCode>
                <c:ptCount val="3"/>
                <c:pt idx="0" formatCode="General">
                  <c:v>123.6</c:v>
                </c:pt>
                <c:pt idx="1">
                  <c:v>197.9</c:v>
                </c:pt>
                <c:pt idx="2" formatCode="General">
                  <c:v>348.2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B8-4CED-A92E-D6F03FD8B0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1933999"/>
        <c:axId val="1927264863"/>
      </c:lineChart>
      <c:catAx>
        <c:axId val="28161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923832239"/>
        <c:crosses val="autoZero"/>
        <c:auto val="1"/>
        <c:lblAlgn val="ctr"/>
        <c:lblOffset val="100"/>
        <c:noMultiLvlLbl val="0"/>
      </c:catAx>
      <c:valAx>
        <c:axId val="192383223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81613263"/>
        <c:crosses val="autoZero"/>
        <c:crossBetween val="between"/>
      </c:valAx>
      <c:valAx>
        <c:axId val="1927264863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91933999"/>
        <c:crosses val="max"/>
        <c:crossBetween val="between"/>
      </c:valAx>
      <c:catAx>
        <c:axId val="291933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72648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'свбр (3)'!$E$11</c:f>
              <c:strCache>
                <c:ptCount val="1"/>
                <c:pt idx="0">
                  <c:v>кол-во получателей (человек)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'свбр (3)'!$F$10:$H$10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'свбр (3)'!$F$11:$H$11</c:f>
            </c:numRef>
          </c:val>
          <c:extLst>
            <c:ext xmlns:c16="http://schemas.microsoft.com/office/drawing/2014/chart" uri="{C3380CC4-5D6E-409C-BE32-E72D297353CC}">
              <c16:uniqueId val="{00000000-E7AE-40BA-BE93-81A25062E2D9}"/>
            </c:ext>
          </c:extLst>
        </c:ser>
        <c:ser>
          <c:idx val="1"/>
          <c:order val="1"/>
          <c:tx>
            <c:strRef>
              <c:f>'свбр (3)'!$E$12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'свбр (3)'!$F$10:$H$10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'свбр (3)'!$F$12:$H$12</c:f>
              <c:numCache>
                <c:formatCode>#,##0</c:formatCode>
                <c:ptCount val="3"/>
                <c:pt idx="0">
                  <c:v>205659</c:v>
                </c:pt>
                <c:pt idx="1">
                  <c:v>241569</c:v>
                </c:pt>
                <c:pt idx="2">
                  <c:v>272957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E-40BA-BE93-81A25062E2D9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1613263"/>
        <c:axId val="1923832239"/>
      </c:barChart>
      <c:lineChart>
        <c:grouping val="standard"/>
        <c:varyColors val="0"/>
        <c:ser>
          <c:idx val="2"/>
          <c:order val="2"/>
          <c:tx>
            <c:strRef>
              <c:f>'свбр (3)'!$E$13</c:f>
              <c:strCache>
                <c:ptCount val="1"/>
                <c:pt idx="0">
                  <c:v>сумма выплат (млрд.тенге)</c:v>
                </c:pt>
              </c:strCache>
            </c:strRef>
          </c:tx>
          <c:spPr>
            <a:ln w="28575" cap="rnd">
              <a:solidFill>
                <a:schemeClr val="accent5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65000"/>
                </a:schemeClr>
              </a:solidFill>
              <a:ln w="9525">
                <a:solidFill>
                  <a:schemeClr val="accent5">
                    <a:tint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5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AE-40BA-BE93-81A25062E2D9}"/>
                </c:ext>
              </c:extLst>
            </c:dLbl>
            <c:dLbl>
              <c:idx val="1"/>
              <c:layout>
                <c:manualLayout>
                  <c:x val="-3.055555555555565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AE-40BA-BE93-81A25062E2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'свбр (3)'!$F$10:$H$10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'свбр (3)'!$F$13:$H$13</c:f>
            </c:numRef>
          </c:val>
          <c:smooth val="0"/>
          <c:extLst>
            <c:ext xmlns:c16="http://schemas.microsoft.com/office/drawing/2014/chart" uri="{C3380CC4-5D6E-409C-BE32-E72D297353CC}">
              <c16:uniqueId val="{00000004-E7AE-40BA-BE93-81A25062E2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1933999"/>
        <c:axId val="1927264863"/>
      </c:lineChart>
      <c:catAx>
        <c:axId val="28161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923832239"/>
        <c:crosses val="autoZero"/>
        <c:auto val="1"/>
        <c:lblAlgn val="ctr"/>
        <c:lblOffset val="100"/>
        <c:noMultiLvlLbl val="0"/>
      </c:catAx>
      <c:valAx>
        <c:axId val="192383223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81613263"/>
        <c:crosses val="autoZero"/>
        <c:crossBetween val="between"/>
      </c:valAx>
      <c:valAx>
        <c:axId val="1927264863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91933999"/>
        <c:crosses val="max"/>
        <c:crossBetween val="between"/>
      </c:valAx>
      <c:catAx>
        <c:axId val="291933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72648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91104641359979E-2"/>
          <c:y val="2.2892878752464291E-2"/>
          <c:w val="0.91259892447252011"/>
          <c:h val="0.76144358527717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ср.размер!$D$11</c:f>
              <c:strCache>
                <c:ptCount val="1"/>
                <c:pt idx="0">
                  <c:v>средний размер назначенных выплат (тенге)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ср.размер!$E$10:$G$10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ср.размер!$E$11:$G$11</c:f>
              <c:numCache>
                <c:formatCode>#,##0</c:formatCode>
                <c:ptCount val="3"/>
                <c:pt idx="0">
                  <c:v>558108</c:v>
                </c:pt>
                <c:pt idx="1">
                  <c:v>810523</c:v>
                </c:pt>
                <c:pt idx="2">
                  <c:v>1244813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4-473D-B34D-115E61F9F9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522725280"/>
        <c:axId val="1667284800"/>
      </c:barChart>
      <c:catAx>
        <c:axId val="152272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667284800"/>
        <c:crosses val="autoZero"/>
        <c:auto val="1"/>
        <c:lblAlgn val="ctr"/>
        <c:lblOffset val="100"/>
        <c:noMultiLvlLbl val="0"/>
      </c:catAx>
      <c:valAx>
        <c:axId val="16672848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2272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KZ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77421940877182E-2"/>
          <c:y val="6.8287769319972116E-2"/>
          <c:w val="0.81128747418490554"/>
          <c:h val="0.53550023031439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получателей (тыс.чел.)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8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FE-444C-98A0-2B013DCB9D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Лист1!$B$2:$B$17</c:f>
              <c:numCache>
                <c:formatCode>0</c:formatCode>
                <c:ptCount val="3"/>
                <c:pt idx="0">
                  <c:v>662.76099999999997</c:v>
                </c:pt>
                <c:pt idx="1">
                  <c:v>642.6</c:v>
                </c:pt>
                <c:pt idx="2">
                  <c:v>575.70000000000005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6-4998-8826-42BCCA4C27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новых назначений (тыс.чел.)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Лист1!$C$2:$C$17</c:f>
              <c:numCache>
                <c:formatCode>0.0</c:formatCode>
                <c:ptCount val="3"/>
                <c:pt idx="0">
                  <c:v>385.34500000000003</c:v>
                </c:pt>
                <c:pt idx="1">
                  <c:v>323.3</c:v>
                </c:pt>
                <c:pt idx="2">
                  <c:v>312.7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66-4998-8826-42BCCA4C2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100"/>
        <c:axId val="748873136"/>
        <c:axId val="99548748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 выплат (млрд.тенге)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1478078453190481E-2"/>
                  <c:y val="-5.5432605676368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A6-43B7-A977-747E15ACEBBD}"/>
                </c:ext>
              </c:extLst>
            </c:dLbl>
            <c:dLbl>
              <c:idx val="1"/>
              <c:layout>
                <c:manualLayout>
                  <c:x val="-7.8534062021652196E-2"/>
                  <c:y val="-6.0127385759246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66-4998-8826-42BCCA4C2758}"/>
                </c:ext>
              </c:extLst>
            </c:dLbl>
            <c:dLbl>
              <c:idx val="2"/>
              <c:layout>
                <c:manualLayout>
                  <c:x val="-9.1177791700241345E-2"/>
                  <c:y val="-5.1866164424831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66-4998-8826-42BCCA4C2758}"/>
                </c:ext>
              </c:extLst>
            </c:dLbl>
            <c:numFmt formatCode="#,##0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Лист1!$D$2:$D$17</c:f>
              <c:numCache>
                <c:formatCode>0.0</c:formatCode>
                <c:ptCount val="3"/>
                <c:pt idx="0">
                  <c:v>154.45359469100001</c:v>
                </c:pt>
                <c:pt idx="1">
                  <c:v>171.9</c:v>
                </c:pt>
                <c:pt idx="2">
                  <c:v>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66-4998-8826-42BCCA4C2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502447"/>
        <c:axId val="726488319"/>
      </c:lineChart>
      <c:catAx>
        <c:axId val="7488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KZ"/>
          </a:p>
        </c:txPr>
        <c:crossAx val="995487488"/>
        <c:crosses val="autoZero"/>
        <c:auto val="1"/>
        <c:lblAlgn val="ctr"/>
        <c:lblOffset val="100"/>
        <c:noMultiLvlLbl val="0"/>
      </c:catAx>
      <c:valAx>
        <c:axId val="99548748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748873136"/>
        <c:crosses val="autoZero"/>
        <c:crossBetween val="between"/>
      </c:valAx>
      <c:valAx>
        <c:axId val="726488319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594502447"/>
        <c:crosses val="max"/>
        <c:crossBetween val="between"/>
      </c:valAx>
      <c:catAx>
        <c:axId val="594502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64883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149131413670904E-3"/>
          <c:y val="0.74940225797721227"/>
          <c:w val="0.98116991394536113"/>
          <c:h val="0.21645385736280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9775982601282E-2"/>
          <c:y val="6.0892128526414846E-2"/>
          <c:w val="0.93780448034797437"/>
          <c:h val="0.58595030670977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охват!$B$1</c:f>
              <c:strCache>
                <c:ptCount val="1"/>
                <c:pt idx="0">
                  <c:v>занятое население (тыс.чел.)</c:v>
                </c:pt>
              </c:strCache>
            </c:strRef>
          </c:tx>
          <c:spPr>
            <a:solidFill>
              <a:srgbClr val="1F4E79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охват!$A$2:$A$13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охват!$B$2:$B$13</c:f>
              <c:numCache>
                <c:formatCode>#\ ##0.0</c:formatCode>
                <c:ptCount val="3"/>
                <c:pt idx="0">
                  <c:v>8807.1</c:v>
                </c:pt>
                <c:pt idx="1">
                  <c:v>8966.9</c:v>
                </c:pt>
                <c:pt idx="2">
                  <c:v>9082.9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2-44E6-9531-D700554D99E8}"/>
            </c:ext>
          </c:extLst>
        </c:ser>
        <c:ser>
          <c:idx val="1"/>
          <c:order val="1"/>
          <c:tx>
            <c:strRef>
              <c:f>охват!$C$1</c:f>
              <c:strCache>
                <c:ptCount val="1"/>
                <c:pt idx="0">
                  <c:v>участники СОСС (тыс.чел.)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D92-44E6-9531-D700554D99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D92-44E6-9531-D700554D99E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охват!$A$2:$A$13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охват!$C$2:$C$13</c:f>
              <c:numCache>
                <c:formatCode>#\ ##0.0</c:formatCode>
                <c:ptCount val="3"/>
                <c:pt idx="0">
                  <c:v>6583.9</c:v>
                </c:pt>
                <c:pt idx="1">
                  <c:v>6753.3</c:v>
                </c:pt>
                <c:pt idx="2">
                  <c:v>6908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92-44E6-9531-D700554D99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558911135"/>
        <c:axId val="1516886111"/>
      </c:barChart>
      <c:lineChart>
        <c:grouping val="standard"/>
        <c:varyColors val="0"/>
        <c:ser>
          <c:idx val="2"/>
          <c:order val="2"/>
          <c:tx>
            <c:strRef>
              <c:f>охват!$D$1</c:f>
              <c:strCache>
                <c:ptCount val="1"/>
                <c:pt idx="0">
                  <c:v>охват занятого населения СОСС</c:v>
                </c:pt>
              </c:strCache>
            </c:strRef>
          </c:tx>
          <c:spPr>
            <a:ln w="12700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12700">
                <a:solidFill>
                  <a:srgbClr val="FFC000"/>
                </a:solidFill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охват!$A$2:$A$13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охват!$D$2:$D$13</c:f>
              <c:numCache>
                <c:formatCode>0.0%</c:formatCode>
                <c:ptCount val="3"/>
                <c:pt idx="0">
                  <c:v>0.748</c:v>
                </c:pt>
                <c:pt idx="1">
                  <c:v>0.753</c:v>
                </c:pt>
                <c:pt idx="2">
                  <c:v>0.76100000000000001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D92-44E6-9531-D700554D99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8951535"/>
        <c:axId val="1562703119"/>
      </c:lineChart>
      <c:catAx>
        <c:axId val="155891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KZ"/>
          </a:p>
        </c:txPr>
        <c:crossAx val="1516886111"/>
        <c:crosses val="autoZero"/>
        <c:auto val="1"/>
        <c:lblAlgn val="ctr"/>
        <c:lblOffset val="100"/>
        <c:noMultiLvlLbl val="0"/>
      </c:catAx>
      <c:valAx>
        <c:axId val="1516886111"/>
        <c:scaling>
          <c:orientation val="minMax"/>
          <c:max val="92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558911135"/>
        <c:crosses val="autoZero"/>
        <c:crossBetween val="between"/>
      </c:valAx>
      <c:valAx>
        <c:axId val="1562703119"/>
        <c:scaling>
          <c:orientation val="minMax"/>
          <c:max val="1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558951535"/>
        <c:crosses val="max"/>
        <c:crossBetween val="between"/>
      </c:valAx>
      <c:catAx>
        <c:axId val="15589515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27031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504827080771387E-3"/>
          <c:y val="0.79311197882625906"/>
          <c:w val="0.99664957559356893"/>
          <c:h val="0.14073151315351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41695851853221"/>
          <c:y val="5.2641817449437418E-2"/>
          <c:w val="0.78900380716523277"/>
          <c:h val="0.800305047726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'СВур работод '!$C$36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88B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'СВур работод '!$B$37:$B$40</c:f>
              <c:strCache>
                <c:ptCount val="4"/>
                <c:pt idx="0">
                  <c:v>1 работодатель</c:v>
                </c:pt>
                <c:pt idx="1">
                  <c:v>2 работодателя</c:v>
                </c:pt>
                <c:pt idx="2">
                  <c:v>3 работодателя</c:v>
                </c:pt>
                <c:pt idx="3">
                  <c:v>4 и более работодателя</c:v>
                </c:pt>
              </c:strCache>
            </c:strRef>
          </c:cat>
          <c:val>
            <c:numRef>
              <c:f>'СВур работод '!$C$37:$C$40</c:f>
              <c:numCache>
                <c:formatCode>0.0%</c:formatCode>
                <c:ptCount val="4"/>
                <c:pt idx="0">
                  <c:v>0.48075520933266813</c:v>
                </c:pt>
                <c:pt idx="1">
                  <c:v>0.35757319927856018</c:v>
                </c:pt>
                <c:pt idx="2">
                  <c:v>0.11761451577829797</c:v>
                </c:pt>
                <c:pt idx="3">
                  <c:v>4.4057075610473666E-2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B-4402-B1F6-B8E0EAFDC640}"/>
            </c:ext>
          </c:extLst>
        </c:ser>
        <c:ser>
          <c:idx val="1"/>
          <c:order val="1"/>
          <c:tx>
            <c:strRef>
              <c:f>'СВур работод '!$D$36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'СВур работод '!$B$37:$B$40</c:f>
              <c:strCache>
                <c:ptCount val="4"/>
                <c:pt idx="0">
                  <c:v>1 работодатель</c:v>
                </c:pt>
                <c:pt idx="1">
                  <c:v>2 работодателя</c:v>
                </c:pt>
                <c:pt idx="2">
                  <c:v>3 работодателя</c:v>
                </c:pt>
                <c:pt idx="3">
                  <c:v>4 и более работодателя</c:v>
                </c:pt>
              </c:strCache>
            </c:strRef>
          </c:cat>
          <c:val>
            <c:numRef>
              <c:f>'СВур работод '!$D$37:$D$40</c:f>
              <c:numCache>
                <c:formatCode>0.0%</c:formatCode>
                <c:ptCount val="4"/>
                <c:pt idx="0">
                  <c:v>0.54813385052244801</c:v>
                </c:pt>
                <c:pt idx="1">
                  <c:v>0.30518797597174019</c:v>
                </c:pt>
                <c:pt idx="2">
                  <c:v>0.10707237554363629</c:v>
                </c:pt>
                <c:pt idx="3">
                  <c:v>3.9605797962175907E-2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6B-4402-B1F6-B8E0EAFDC6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210624"/>
        <c:axId val="127212160"/>
      </c:barChart>
      <c:catAx>
        <c:axId val="127210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KZ"/>
          </a:p>
        </c:txPr>
        <c:crossAx val="127212160"/>
        <c:crosses val="autoZero"/>
        <c:auto val="1"/>
        <c:lblAlgn val="ctr"/>
        <c:lblOffset val="100"/>
        <c:noMultiLvlLbl val="0"/>
      </c:catAx>
      <c:valAx>
        <c:axId val="12721216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27210624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19267675134221054"/>
          <c:y val="0.89670537955077656"/>
          <c:w val="0.64622810230116579"/>
          <c:h val="7.0028485245314465E-2"/>
        </c:manualLayout>
      </c:layout>
      <c:overlay val="0"/>
      <c:txPr>
        <a:bodyPr/>
        <a:lstStyle/>
        <a:p>
          <a:pPr>
            <a:defRPr sz="800" b="0" i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i="1">
          <a:latin typeface="Times New Roman" pitchFamily="18" charset="0"/>
          <a:cs typeface="Times New Roman" pitchFamily="18" charset="0"/>
        </a:defRPr>
      </a:pPr>
      <a:endParaRPr lang="ru-KZ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617784475582208E-2"/>
          <c:y val="5.5290060564656171E-2"/>
          <c:w val="0.84896361650117491"/>
          <c:h val="0.7105782885828462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'СВур очередность'!$B$15</c:f>
              <c:strCache>
                <c:ptCount val="1"/>
                <c:pt idx="0">
                  <c:v>на 1 ребенка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'СВур очередность'!$U$13:$W$13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'СВур очередность'!$U$15:$W$15</c:f>
              <c:numCache>
                <c:formatCode>0.0%</c:formatCode>
                <c:ptCount val="2"/>
                <c:pt idx="0">
                  <c:v>0.25027153362815607</c:v>
                </c:pt>
                <c:pt idx="1">
                  <c:v>0.24170437471230427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5-4105-AEB0-813C81AAC781}"/>
            </c:ext>
          </c:extLst>
        </c:ser>
        <c:ser>
          <c:idx val="2"/>
          <c:order val="1"/>
          <c:tx>
            <c:strRef>
              <c:f>'СВур очередность'!$B$16</c:f>
              <c:strCache>
                <c:ptCount val="1"/>
                <c:pt idx="0">
                  <c:v>на 2 ребенка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'СВур очередность'!$U$13:$W$13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'СВур очередность'!$U$16:$W$16</c:f>
              <c:numCache>
                <c:formatCode>0.0%</c:formatCode>
                <c:ptCount val="2"/>
                <c:pt idx="0">
                  <c:v>0.24153110732814023</c:v>
                </c:pt>
                <c:pt idx="1">
                  <c:v>0.24388782254492397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65-4105-AEB0-813C81AAC781}"/>
            </c:ext>
          </c:extLst>
        </c:ser>
        <c:ser>
          <c:idx val="3"/>
          <c:order val="2"/>
          <c:tx>
            <c:strRef>
              <c:f>'СВур очередность'!$B$17</c:f>
              <c:strCache>
                <c:ptCount val="1"/>
                <c:pt idx="0">
                  <c:v>на 3 ребенка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'СВур очередность'!$U$13:$W$13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'СВур очередность'!$U$17:$W$17</c:f>
              <c:numCache>
                <c:formatCode>0.0%</c:formatCode>
                <c:ptCount val="2"/>
                <c:pt idx="0">
                  <c:v>0.22388842379786073</c:v>
                </c:pt>
                <c:pt idx="1">
                  <c:v>0.21924803932637943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65-4105-AEB0-813C81AAC781}"/>
            </c:ext>
          </c:extLst>
        </c:ser>
        <c:ser>
          <c:idx val="4"/>
          <c:order val="3"/>
          <c:tx>
            <c:strRef>
              <c:f>'СВур очередность'!$B$18</c:f>
              <c:strCache>
                <c:ptCount val="1"/>
                <c:pt idx="0">
                  <c:v>на 4 и более ребенка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'СВур очередность'!$U$13:$W$13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'СВур очередность'!$U$18:$W$18</c:f>
              <c:numCache>
                <c:formatCode>0.0%</c:formatCode>
                <c:ptCount val="2"/>
                <c:pt idx="0">
                  <c:v>0.28430893524584294</c:v>
                </c:pt>
                <c:pt idx="1">
                  <c:v>0.29515976341639238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65-4105-AEB0-813C81AAC7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9810048"/>
        <c:axId val="109811584"/>
      </c:barChart>
      <c:catAx>
        <c:axId val="10981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09811584"/>
        <c:crosses val="autoZero"/>
        <c:auto val="1"/>
        <c:lblAlgn val="ctr"/>
        <c:lblOffset val="100"/>
        <c:noMultiLvlLbl val="0"/>
      </c:catAx>
      <c:valAx>
        <c:axId val="10981158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981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292905115022005E-2"/>
          <c:y val="0.838885035833416"/>
          <c:w val="0.84685911048859708"/>
          <c:h val="0.139615346372816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KZ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99508852481527E-2"/>
          <c:y val="6.32365932405725E-2"/>
          <c:w val="0.94078423377045051"/>
          <c:h val="0.8352599609045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8B8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Лист1!$B$2:$B$16</c:f>
              <c:numCache>
                <c:formatCode>#,##0</c:formatCode>
                <c:ptCount val="3"/>
                <c:pt idx="0">
                  <c:v>34356.080000000002</c:v>
                </c:pt>
                <c:pt idx="1">
                  <c:v>45997</c:v>
                </c:pt>
                <c:pt idx="2">
                  <c:v>68957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D3-4E04-B0DD-A072734BA4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748890336"/>
        <c:axId val="1171503728"/>
      </c:barChart>
      <c:catAx>
        <c:axId val="7488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171503728"/>
        <c:crosses val="autoZero"/>
        <c:auto val="1"/>
        <c:lblAlgn val="ctr"/>
        <c:lblOffset val="100"/>
        <c:noMultiLvlLbl val="0"/>
      </c:catAx>
      <c:valAx>
        <c:axId val="1171503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4889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за 1 ребенком</c:v>
                </c:pt>
                <c:pt idx="1">
                  <c:v>за 2 ребенком</c:v>
                </c:pt>
                <c:pt idx="2">
                  <c:v>за 3 ребенком</c:v>
                </c:pt>
                <c:pt idx="3">
                  <c:v>за 4 и более ребенком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68114</c:v>
                </c:pt>
                <c:pt idx="1">
                  <c:v>65136</c:v>
                </c:pt>
                <c:pt idx="2">
                  <c:v>72398</c:v>
                </c:pt>
                <c:pt idx="3">
                  <c:v>70243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4-4236-8956-310D0457AE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251485088"/>
        <c:axId val="75430816"/>
      </c:barChart>
      <c:catAx>
        <c:axId val="25148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75430816"/>
        <c:crosses val="autoZero"/>
        <c:auto val="1"/>
        <c:lblAlgn val="ctr"/>
        <c:lblOffset val="100"/>
        <c:noMultiLvlLbl val="0"/>
      </c:catAx>
      <c:valAx>
        <c:axId val="754308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5148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67614070430008E-2"/>
          <c:y val="7.0089777127553363E-2"/>
          <c:w val="0.93764360684933523"/>
          <c:h val="0.5792270356890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потеря кормильца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0.01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3-4676-8F19-D94D976EED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утрата трудоспособности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0.03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93-4676-8F19-D94D976EED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потеря работы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Лист1!$D$2:$D$3</c:f>
              <c:numCache>
                <c:formatCode>0%</c:formatCode>
                <c:ptCount val="2"/>
                <c:pt idx="0">
                  <c:v>0.16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93-4676-8F19-D94D976EED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беременность и рода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Лист1!$E$2:$E$3</c:f>
              <c:numCache>
                <c:formatCode>0%</c:formatCode>
                <c:ptCount val="2"/>
                <c:pt idx="0">
                  <c:v>0.35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93-4676-8F19-D94D976EEDC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уход за ребенком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Лист1!$F$2:$F$3</c:f>
              <c:numCache>
                <c:formatCode>0%</c:formatCode>
                <c:ptCount val="2"/>
                <c:pt idx="0">
                  <c:v>0.45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93-4676-8F19-D94D976EED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3809071"/>
        <c:axId val="732924879"/>
      </c:barChart>
      <c:catAx>
        <c:axId val="823809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732924879"/>
        <c:crosses val="autoZero"/>
        <c:auto val="1"/>
        <c:lblAlgn val="ctr"/>
        <c:lblOffset val="100"/>
        <c:noMultiLvlLbl val="0"/>
      </c:catAx>
      <c:valAx>
        <c:axId val="73292487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2380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898374280445138E-2"/>
          <c:y val="0.77042060890305741"/>
          <c:w val="0.97329314044640391"/>
          <c:h val="0.21046399733488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88451399200548E-2"/>
          <c:y val="8.459466720546735E-2"/>
          <c:w val="0.94482309720159896"/>
          <c:h val="0.69021699309254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Лист1!$D$9</c:f>
              <c:strCache>
                <c:ptCount val="1"/>
                <c:pt idx="0">
                  <c:v>традиционно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Лист1!$E$8:$F$8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Лист1!$E$9:$F$9</c:f>
              <c:numCache>
                <c:formatCode>0.0%</c:formatCode>
                <c:ptCount val="2"/>
                <c:pt idx="0">
                  <c:v>0.48599999999999999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4-46F4-A564-9FDECEF5430E}"/>
            </c:ext>
          </c:extLst>
        </c:ser>
        <c:ser>
          <c:idx val="1"/>
          <c:order val="1"/>
          <c:tx>
            <c:strRef>
              <c:f>Лист1!$D$10</c:f>
              <c:strCache>
                <c:ptCount val="1"/>
                <c:pt idx="0">
                  <c:v>электронно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Лист1!$E$8:$F$8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Лист1!$E$10:$F$10</c:f>
              <c:numCache>
                <c:formatCode>0.0%</c:formatCode>
                <c:ptCount val="2"/>
                <c:pt idx="0">
                  <c:v>0.48899999999999999</c:v>
                </c:pt>
                <c:pt idx="1">
                  <c:v>0.59599999999999997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64-46F4-A564-9FDECEF5430E}"/>
            </c:ext>
          </c:extLst>
        </c:ser>
        <c:ser>
          <c:idx val="2"/>
          <c:order val="2"/>
          <c:tx>
            <c:strRef>
              <c:f>Лист1!$D$11</c:f>
              <c:strCache>
                <c:ptCount val="1"/>
                <c:pt idx="0">
                  <c:v>композитно</c:v>
                </c:pt>
              </c:strCache>
            </c:strRef>
          </c:tx>
          <c:spPr>
            <a:solidFill>
              <a:srgbClr val="0D5369"/>
            </a:solidFill>
            <a:ln>
              <a:solidFill>
                <a:srgbClr val="0D536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Лист1!$E$8:$F$8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Лист1!$E$11:$F$11</c:f>
              <c:numCache>
                <c:formatCode>0.0%</c:formatCode>
                <c:ptCount val="2"/>
                <c:pt idx="0">
                  <c:v>2.5000000000000001E-2</c:v>
                </c:pt>
                <c:pt idx="1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64-46F4-A564-9FDECEF543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8307088"/>
        <c:axId val="1968061008"/>
      </c:barChart>
      <c:catAx>
        <c:axId val="196830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968061008"/>
        <c:crosses val="autoZero"/>
        <c:auto val="1"/>
        <c:lblAlgn val="ctr"/>
        <c:lblOffset val="100"/>
        <c:noMultiLvlLbl val="0"/>
      </c:catAx>
      <c:valAx>
        <c:axId val="19680610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6830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45689477266979"/>
          <c:y val="0.87057282357460219"/>
          <c:w val="0.53508601297111424"/>
          <c:h val="8.9949665062846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Жамбылская</c:v>
                </c:pt>
                <c:pt idx="1">
                  <c:v>Костанайская</c:v>
                </c:pt>
                <c:pt idx="2">
                  <c:v>Кызылординская</c:v>
                </c:pt>
                <c:pt idx="3">
                  <c:v>Павлодарская</c:v>
                </c:pt>
                <c:pt idx="4">
                  <c:v>Мангистауская</c:v>
                </c:pt>
                <c:pt idx="5">
                  <c:v>ВКО</c:v>
                </c:pt>
                <c:pt idx="6">
                  <c:v>г.Алматы</c:v>
                </c:pt>
                <c:pt idx="7">
                  <c:v>СКО</c:v>
                </c:pt>
                <c:pt idx="8">
                  <c:v>Акмолинская</c:v>
                </c:pt>
                <c:pt idx="9">
                  <c:v>ЗКО</c:v>
                </c:pt>
                <c:pt idx="10">
                  <c:v>г.Шымкент</c:v>
                </c:pt>
                <c:pt idx="11">
                  <c:v>Карагандинская</c:v>
                </c:pt>
                <c:pt idx="12">
                  <c:v>Атырауская</c:v>
                </c:pt>
                <c:pt idx="13">
                  <c:v>г.Астана</c:v>
                </c:pt>
                <c:pt idx="14">
                  <c:v>Жетiсу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61</c:v>
                </c:pt>
                <c:pt idx="1">
                  <c:v>59</c:v>
                </c:pt>
                <c:pt idx="2">
                  <c:v>57</c:v>
                </c:pt>
                <c:pt idx="3">
                  <c:v>29</c:v>
                </c:pt>
                <c:pt idx="4">
                  <c:v>26</c:v>
                </c:pt>
                <c:pt idx="5">
                  <c:v>22</c:v>
                </c:pt>
                <c:pt idx="6">
                  <c:v>19</c:v>
                </c:pt>
                <c:pt idx="7">
                  <c:v>13</c:v>
                </c:pt>
                <c:pt idx="8">
                  <c:v>12</c:v>
                </c:pt>
                <c:pt idx="9">
                  <c:v>21</c:v>
                </c:pt>
                <c:pt idx="10">
                  <c:v>12</c:v>
                </c:pt>
                <c:pt idx="11">
                  <c:v>11</c:v>
                </c:pt>
                <c:pt idx="12">
                  <c:v>14</c:v>
                </c:pt>
                <c:pt idx="13">
                  <c:v>9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1-40D1-B1EE-86F5626E10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7"/>
        <c:axId val="628778575"/>
        <c:axId val="620118671"/>
      </c:barChart>
      <c:catAx>
        <c:axId val="62877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620118671"/>
        <c:crosses val="autoZero"/>
        <c:auto val="1"/>
        <c:lblAlgn val="ctr"/>
        <c:lblOffset val="100"/>
        <c:noMultiLvlLbl val="0"/>
      </c:catAx>
      <c:valAx>
        <c:axId val="6201186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877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2056371906615"/>
          <c:y val="0.11565604659129838"/>
          <c:w val="0.59914435811956901"/>
          <c:h val="0.803958672424414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1C-4902-88F7-CBC0698E17F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1C-4902-88F7-CBC0698E17F7}"/>
              </c:ext>
            </c:extLst>
          </c:dPt>
          <c:dPt>
            <c:idx val="2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1C-4902-88F7-CBC0698E17F7}"/>
              </c:ext>
            </c:extLst>
          </c:dPt>
          <c:dPt>
            <c:idx val="3"/>
            <c:bubble3D val="0"/>
            <c:spPr>
              <a:solidFill>
                <a:srgbClr val="FFCA2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1C-4902-88F7-CBC0698E17F7}"/>
              </c:ext>
            </c:extLst>
          </c:dPt>
          <c:dPt>
            <c:idx val="4"/>
            <c:bubble3D val="0"/>
            <c:spPr>
              <a:solidFill>
                <a:srgbClr val="F9D9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1C-4902-88F7-CBC0698E17F7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51C-4902-88F7-CBC0698E17F7}"/>
              </c:ext>
            </c:extLst>
          </c:dPt>
          <c:dPt>
            <c:idx val="6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51C-4902-88F7-CBC0698E17F7}"/>
              </c:ext>
            </c:extLst>
          </c:dPt>
          <c:dLbls>
            <c:dLbl>
              <c:idx val="0"/>
              <c:layout>
                <c:manualLayout>
                  <c:x val="0.20381475497926421"/>
                  <c:y val="-0.15673631542344296"/>
                </c:manualLayout>
              </c:layout>
              <c:tx>
                <c:rich>
                  <a:bodyPr/>
                  <a:lstStyle/>
                  <a:p>
                    <a:fld id="{33C42513-13CC-4758-801C-C576F609176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</a:p>
                  <a:p>
                    <a:fld id="{AD48FC35-8575-471B-9778-98813975ACB9}" type="VALUE">
                      <a:rPr lang="ru-RU" b="1" baseline="0" smtClean="0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48617920529883"/>
                      <c:h val="0.18267794103160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51C-4902-88F7-CBC0698E17F7}"/>
                </c:ext>
              </c:extLst>
            </c:dLbl>
            <c:dLbl>
              <c:idx val="1"/>
              <c:layout>
                <c:manualLayout>
                  <c:x val="0.16020530357234136"/>
                  <c:y val="8.2018632966030375E-2"/>
                </c:manualLayout>
              </c:layout>
              <c:tx>
                <c:rich>
                  <a:bodyPr/>
                  <a:lstStyle/>
                  <a:p>
                    <a:fld id="{E133B5D0-0553-45EC-8C37-3EA38812BA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</a:p>
                  <a:p>
                    <a:fld id="{AA2B8658-06CF-45E9-8888-515B81EC5C6B}" type="VALUE">
                      <a:rPr lang="ru-RU" b="1" baseline="0" smtClean="0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1C-4902-88F7-CBC0698E17F7}"/>
                </c:ext>
              </c:extLst>
            </c:dLbl>
            <c:dLbl>
              <c:idx val="2"/>
              <c:layout>
                <c:manualLayout>
                  <c:x val="0.14850877197338477"/>
                  <c:y val="0.210228603508065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1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5B67C57-1172-4EA7-B6FD-DACED7E0A4C5}" type="CATEGORYNAME">
                      <a:rPr lang="ru-RU"/>
                      <a:pPr>
                        <a:defRPr sz="8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</a:p>
                  <a:p>
                    <a:pPr>
                      <a:defRPr sz="800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DBA2EF7E-7A53-4ABC-9BF3-F4B84AB89515}" type="VALUE">
                      <a:rPr lang="ru-RU" b="1" baseline="0" smtClean="0"/>
                      <a:pPr>
                        <a:defRPr sz="8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KZ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1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12181345881771"/>
                      <c:h val="0.139871233189217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51C-4902-88F7-CBC0698E17F7}"/>
                </c:ext>
              </c:extLst>
            </c:dLbl>
            <c:dLbl>
              <c:idx val="3"/>
              <c:layout>
                <c:manualLayout>
                  <c:x val="-0.21370279126978964"/>
                  <c:y val="0.17192938730427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1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9EA52EF-FCF0-4245-B6B7-E4AAAF8845AF}" type="CATEGORYNAME">
                      <a:rPr lang="ru-RU" smtClean="0"/>
                      <a:pPr>
                        <a:defRPr sz="8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800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31666995-9958-468E-8485-5888311F1007}" type="VALUE">
                      <a:rPr lang="ru-RU" b="1" smtClean="0"/>
                      <a:pPr>
                        <a:defRPr sz="8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KZ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1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13053155243741"/>
                      <c:h val="0.165927413707929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51C-4902-88F7-CBC0698E17F7}"/>
                </c:ext>
              </c:extLst>
            </c:dLbl>
            <c:dLbl>
              <c:idx val="4"/>
              <c:layout>
                <c:manualLayout>
                  <c:x val="-0.21125560709584093"/>
                  <c:y val="1.77668322966743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1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23EA71F-E53F-435A-B269-086119C5E736}" type="CATEGORYNAME">
                      <a:rPr lang="ru-RU"/>
                      <a:pPr>
                        <a:defRPr sz="8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EA5C7560-582B-4024-9E6D-589275DC3EF6}" type="VALUE">
                      <a:rPr lang="ru-RU" b="1" baseline="0"/>
                      <a:pPr>
                        <a:defRPr sz="8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1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68806744455475"/>
                      <c:h val="0.15781788925859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51C-4902-88F7-CBC0698E17F7}"/>
                </c:ext>
              </c:extLst>
            </c:dLbl>
            <c:dLbl>
              <c:idx val="5"/>
              <c:layout>
                <c:manualLayout>
                  <c:x val="-0.20330332978286877"/>
                  <c:y val="-0.118200007442445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1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F60FF62-AB17-4AA7-B3A6-C9773E580452}" type="CATEGORYNAME">
                      <a:rPr lang="ru-RU"/>
                      <a:pPr>
                        <a:defRPr sz="8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A1C135D5-3EE3-4F22-B3DC-9AB0E5FE0337}" type="VALUE">
                      <a:rPr lang="ru-RU" b="1" baseline="0"/>
                      <a:pPr>
                        <a:defRPr sz="8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1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41614148379413"/>
                      <c:h val="0.150181670721158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51C-4902-88F7-CBC0698E17F7}"/>
                </c:ext>
              </c:extLst>
            </c:dLbl>
            <c:dLbl>
              <c:idx val="6"/>
              <c:layout>
                <c:manualLayout>
                  <c:x val="-6.1559742231257909E-2"/>
                  <c:y val="-0.16371635255688702"/>
                </c:manualLayout>
              </c:layout>
              <c:tx>
                <c:rich>
                  <a:bodyPr/>
                  <a:lstStyle/>
                  <a:p>
                    <a:fld id="{E08F1D1F-8C6E-4820-A6C1-C1953E87FDE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</a:p>
                  <a:p>
                    <a:fld id="{E241735B-2412-4D8B-834C-EECF3A64D768}" type="VALUE">
                      <a:rPr lang="ru-RU" b="1" baseline="0" smtClean="0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51C-4902-88F7-CBC0698E17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1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по беременности и родам</c:v>
                </c:pt>
                <c:pt idx="1">
                  <c:v>по потере работы</c:v>
                </c:pt>
                <c:pt idx="2">
                  <c:v>по уходу за ребенком</c:v>
                </c:pt>
                <c:pt idx="3">
                  <c:v>социальные отчисления</c:v>
                </c:pt>
                <c:pt idx="4">
                  <c:v>по утрате трудоспособности</c:v>
                </c:pt>
                <c:pt idx="5">
                  <c:v>по потере кормильца</c:v>
                </c:pt>
                <c:pt idx="6">
                  <c:v>прочее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7"/>
                <c:pt idx="0">
                  <c:v>0.23300000000000001</c:v>
                </c:pt>
                <c:pt idx="1">
                  <c:v>9.9000000000000005E-2</c:v>
                </c:pt>
                <c:pt idx="2">
                  <c:v>7.0000000000000007E-2</c:v>
                </c:pt>
                <c:pt idx="3">
                  <c:v>0.44</c:v>
                </c:pt>
                <c:pt idx="4">
                  <c:v>1.2E-2</c:v>
                </c:pt>
                <c:pt idx="5">
                  <c:v>8.9999999999999993E-3</c:v>
                </c:pt>
                <c:pt idx="6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51C-4902-88F7-CBC0698E17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6177967495061"/>
          <c:y val="0.10027098735171967"/>
          <c:w val="0.4653193279016245"/>
          <c:h val="0.707491397639226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88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CB-4EB4-8F86-2B5DC90DC5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AC-4D9C-A59E-36CE19825C2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CB-4EB4-8F86-2B5DC90DC5F8}"/>
              </c:ext>
            </c:extLst>
          </c:dPt>
          <c:dPt>
            <c:idx val="3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AC-4D9C-A59E-36CE19825C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BAC-4D9C-A59E-36CE19825C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CB-4EB4-8F86-2B5DC90DC5F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CB-4EB4-8F86-2B5DC90DC5F8}"/>
              </c:ext>
            </c:extLst>
          </c:dPt>
          <c:dPt>
            <c:idx val="7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4CB-4EB4-8F86-2B5DC90DC5F8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BAC-4D9C-A59E-36CE19825C2D}"/>
                </c:ext>
              </c:extLst>
            </c:dLbl>
            <c:dLbl>
              <c:idx val="3"/>
              <c:layout>
                <c:manualLayout>
                  <c:x val="-1.6065457605349987E-2"/>
                  <c:y val="-7.00686047041964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AC-4D9C-A59E-36CE19825C2D}"/>
                </c:ext>
              </c:extLst>
            </c:dLbl>
            <c:dLbl>
              <c:idx val="4"/>
              <c:layout>
                <c:manualLayout>
                  <c:x val="2.8122854801922097E-2"/>
                  <c:y val="2.80274418816785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AC-4D9C-A59E-36CE19825C2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54CB-4EB4-8F86-2B5DC90DC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решения вынесены в пользу ГФСС</c:v>
                </c:pt>
                <c:pt idx="1">
                  <c:v>решения вынесены не в пользу ГФСС</c:v>
                </c:pt>
                <c:pt idx="2">
                  <c:v>заключены медиативные соглашения</c:v>
                </c:pt>
                <c:pt idx="3">
                  <c:v>заключено мировое соглашение </c:v>
                </c:pt>
                <c:pt idx="4">
                  <c:v>прекращено производство по делу в связи с погашением сумм переплаты</c:v>
                </c:pt>
                <c:pt idx="5">
                  <c:v>оставлены судом без рассмотрения в связи с погашением сумм переплаты </c:v>
                </c:pt>
                <c:pt idx="6">
                  <c:v>возвращены в связи с полным погашением сумм переплаты</c:v>
                </c:pt>
                <c:pt idx="7">
                  <c:v>на рассмотрении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118</c:v>
                </c:pt>
                <c:pt idx="1">
                  <c:v>1</c:v>
                </c:pt>
                <c:pt idx="2">
                  <c:v>100</c:v>
                </c:pt>
                <c:pt idx="3">
                  <c:v>2</c:v>
                </c:pt>
                <c:pt idx="4">
                  <c:v>3</c:v>
                </c:pt>
                <c:pt idx="5">
                  <c:v>15</c:v>
                </c:pt>
                <c:pt idx="6">
                  <c:v>4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C-4D9C-A59E-36CE19825C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41230614790699"/>
          <c:y val="5.1866951305813966E-2"/>
          <c:w val="0.35749555275065137"/>
          <c:h val="0.882252376447532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13781725807693E-2"/>
          <c:y val="6.6018173191612434E-2"/>
          <c:w val="0.86455593663997898"/>
          <c:h val="0.59776617117277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'ИУ с переоценкой'!$B$5</c:f>
              <c:strCache>
                <c:ptCount val="1"/>
                <c:pt idx="0">
                  <c:v>Активы ГФСС, размещенные в финансовые инструменты,  на конец периода (млрд.тг)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.314480533683289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20-420D-A2CC-5257004EFB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'ИУ с переоценкой'!$C$4:$J$4</c:f>
              <c:numCache>
                <c:formatCode>General</c:formatCode>
                <c:ptCount val="3"/>
                <c:pt idx="0" formatCode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'ИУ с переоценкой'!$C$5:$J$5</c:f>
              <c:numCache>
                <c:formatCode>_ * #\ ##0.0_)\ _₽_ ;_ * \(#\ ##0.0\)\ _₽_ ;_ * "-"??_)\ _₽_ ;_ @_ </c:formatCode>
                <c:ptCount val="3"/>
                <c:pt idx="0">
                  <c:v>1215.5957601077623</c:v>
                </c:pt>
                <c:pt idx="1">
                  <c:v>1314.1</c:v>
                </c:pt>
                <c:pt idx="2" formatCode="General">
                  <c:v>1150.3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0-420D-A2CC-5257004EFB36}"/>
            </c:ext>
          </c:extLst>
        </c:ser>
        <c:ser>
          <c:idx val="1"/>
          <c:order val="1"/>
          <c:tx>
            <c:strRef>
              <c:f>'ИУ с переоценкой'!$B$6</c:f>
              <c:strCache>
                <c:ptCount val="1"/>
                <c:pt idx="0">
                  <c:v>Инвестиционный доход за отчетный период (млрд.тг)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20-420D-A2CC-5257004EFB36}"/>
                </c:ext>
              </c:extLst>
            </c:dLbl>
            <c:dLbl>
              <c:idx val="1"/>
              <c:layout>
                <c:manualLayout>
                  <c:x val="0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20-420D-A2CC-5257004EFB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'ИУ с переоценкой'!$C$4:$J$4</c:f>
              <c:numCache>
                <c:formatCode>General</c:formatCode>
                <c:ptCount val="3"/>
                <c:pt idx="0" formatCode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'ИУ с переоценкой'!$C$6:$J$6</c:f>
              <c:numCache>
                <c:formatCode>_ * #\ ##0.0_)\ _₽_ ;_ * \(#\ ##0.0\)\ _₽_ ;_ * "-"??_)\ _₽_ ;_ @_ </c:formatCode>
                <c:ptCount val="3"/>
                <c:pt idx="0" formatCode="General">
                  <c:v>122.9</c:v>
                </c:pt>
                <c:pt idx="1">
                  <c:v>130.5</c:v>
                </c:pt>
                <c:pt idx="2" formatCode="General">
                  <c:v>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20-420D-A2CC-5257004EF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99266655"/>
        <c:axId val="1"/>
      </c:barChart>
      <c:lineChart>
        <c:grouping val="standard"/>
        <c:varyColors val="0"/>
        <c:ser>
          <c:idx val="2"/>
          <c:order val="2"/>
          <c:tx>
            <c:strRef>
              <c:f>'ИУ с переоценкой'!$B$7</c:f>
              <c:strCache>
                <c:ptCount val="1"/>
                <c:pt idx="0">
                  <c:v>Доходность активов за отчетный период, в %</c:v>
                </c:pt>
              </c:strCache>
            </c:strRef>
          </c:tx>
          <c:spPr>
            <a:ln w="19050" cap="rnd" cmpd="sng" algn="ctr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FFC000"/>
              </a:solidFill>
              <a:ln w="6350" cap="flat" cmpd="sng" algn="ctr">
                <a:solidFill>
                  <a:srgbClr val="FFC000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3888888888888888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20-420D-A2CC-5257004EFB36}"/>
                </c:ext>
              </c:extLst>
            </c:dLbl>
            <c:dLbl>
              <c:idx val="1"/>
              <c:layout>
                <c:manualLayout>
                  <c:x val="-1.1111111111111162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20-420D-A2CC-5257004EFB36}"/>
                </c:ext>
              </c:extLst>
            </c:dLbl>
            <c:dLbl>
              <c:idx val="2"/>
              <c:layout>
                <c:manualLayout>
                  <c:x val="-9.544764224194115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20-420D-A2CC-5257004EFB3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'ИУ с переоценкой'!$C$4:$J$4</c:f>
              <c:numCache>
                <c:formatCode>General</c:formatCode>
                <c:ptCount val="3"/>
                <c:pt idx="0" formatCode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'ИУ с переоценкой'!$C$7:$J$7</c:f>
              <c:numCache>
                <c:formatCode>_ * #\ ##0.00_)\ _₽_ ;_ * \(#\ ##0.00\)\ _₽_ ;_ * "-"??_)\ _₽_ ;_ @_ </c:formatCode>
                <c:ptCount val="3"/>
                <c:pt idx="0" formatCode="General">
                  <c:v>11.02</c:v>
                </c:pt>
                <c:pt idx="1">
                  <c:v>10.7</c:v>
                </c:pt>
                <c:pt idx="2" formatCode="General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E20-420D-A2CC-5257004EF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99266655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7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999266655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3"/>
        <c:crosses val="max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380714349629018"/>
          <c:w val="0.99876579646956543"/>
          <c:h val="0.24727870602016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Лист1!$E$8</c:f>
              <c:strCache>
                <c:ptCount val="1"/>
                <c:pt idx="0">
                  <c:v>СО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Лист1!$D$9:$D$11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Лист1!$E$9:$E$11</c:f>
              <c:numCache>
                <c:formatCode>General</c:formatCode>
                <c:ptCount val="3"/>
                <c:pt idx="0">
                  <c:v>323</c:v>
                </c:pt>
                <c:pt idx="1">
                  <c:v>432.3</c:v>
                </c:pt>
                <c:pt idx="2">
                  <c:v>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F-4FE7-927C-F9984E445A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3266895"/>
        <c:axId val="773019391"/>
      </c:barChart>
      <c:catAx>
        <c:axId val="793266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KZ"/>
          </a:p>
        </c:txPr>
        <c:crossAx val="773019391"/>
        <c:crosses val="autoZero"/>
        <c:auto val="1"/>
        <c:lblAlgn val="ctr"/>
        <c:lblOffset val="100"/>
        <c:noMultiLvlLbl val="0"/>
      </c:catAx>
      <c:valAx>
        <c:axId val="7730193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326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690540025056901E-2"/>
          <c:y val="5.0673639687803876E-2"/>
          <c:w val="0.89232719213300127"/>
          <c:h val="0.94932624477300709"/>
        </c:manualLayout>
      </c:layout>
      <c:pie3DChart>
        <c:varyColors val="1"/>
        <c:ser>
          <c:idx val="0"/>
          <c:order val="0"/>
          <c:tx>
            <c:strRef>
              <c:f>'диаграмма 3'!$AD$6</c:f>
              <c:strCache>
                <c:ptCount val="1"/>
                <c:pt idx="0">
                  <c:v>на 01.01.2022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352-4055-A333-ABE64EB9887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352-4055-A333-ABE64EB9887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352-4055-A333-ABE64EB9887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352-4055-A333-ABE64EB9887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352-4055-A333-ABE64EB9887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4352-4055-A333-ABE64EB9887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4352-4055-A333-ABE64EB9887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'диаграмма 3'!$A$7:$AC$13</c:f>
              <c:strCache>
                <c:ptCount val="7"/>
                <c:pt idx="0">
                  <c:v>Ноты НБ РК</c:v>
                </c:pt>
                <c:pt idx="1">
                  <c:v>ГЦБ (МФ РК)</c:v>
                </c:pt>
                <c:pt idx="2">
                  <c:v>Агентские облигации</c:v>
                </c:pt>
                <c:pt idx="3">
                  <c:v>Облигации МФО</c:v>
                </c:pt>
                <c:pt idx="4">
                  <c:v>Депозиты НБРК</c:v>
                </c:pt>
                <c:pt idx="5">
                  <c:v>Наличные</c:v>
                </c:pt>
                <c:pt idx="6">
                  <c:v>Обратное репо</c:v>
                </c:pt>
              </c:strCache>
            </c:strRef>
          </c:cat>
          <c:val>
            <c:numRef>
              <c:f>'диаграмма 3'!$AD$7:$AD$13</c:f>
            </c:numRef>
          </c:val>
          <c:extLst>
            <c:ext xmlns:c16="http://schemas.microsoft.com/office/drawing/2014/chart" uri="{C3380CC4-5D6E-409C-BE32-E72D297353CC}">
              <c16:uniqueId val="{00000007-4352-4055-A333-ABE64EB98876}"/>
            </c:ext>
          </c:extLst>
        </c:ser>
        <c:ser>
          <c:idx val="1"/>
          <c:order val="1"/>
          <c:tx>
            <c:strRef>
              <c:f>'диаграмма 3'!$AE$6</c:f>
              <c:strCache>
                <c:ptCount val="1"/>
                <c:pt idx="0">
                  <c:v>на 01.04.2022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4352-4055-A333-ABE64EB9887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4352-4055-A333-ABE64EB9887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4352-4055-A333-ABE64EB9887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4352-4055-A333-ABE64EB9887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C-4352-4055-A333-ABE64EB9887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D-4352-4055-A333-ABE64EB9887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E-4352-4055-A333-ABE64EB9887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'диаграмма 3'!$A$7:$AC$13</c:f>
              <c:strCache>
                <c:ptCount val="7"/>
                <c:pt idx="0">
                  <c:v>Ноты НБ РК</c:v>
                </c:pt>
                <c:pt idx="1">
                  <c:v>ГЦБ (МФ РК)</c:v>
                </c:pt>
                <c:pt idx="2">
                  <c:v>Агентские облигации</c:v>
                </c:pt>
                <c:pt idx="3">
                  <c:v>Облигации МФО</c:v>
                </c:pt>
                <c:pt idx="4">
                  <c:v>Депозиты НБРК</c:v>
                </c:pt>
                <c:pt idx="5">
                  <c:v>Наличные</c:v>
                </c:pt>
                <c:pt idx="6">
                  <c:v>Обратное репо</c:v>
                </c:pt>
              </c:strCache>
            </c:strRef>
          </c:cat>
          <c:val>
            <c:numRef>
              <c:f>'диаграмма 3'!$AE$7:$AE$13</c:f>
            </c:numRef>
          </c:val>
          <c:extLst>
            <c:ext xmlns:c16="http://schemas.microsoft.com/office/drawing/2014/chart" uri="{C3380CC4-5D6E-409C-BE32-E72D297353CC}">
              <c16:uniqueId val="{0000000F-4352-4055-A333-ABE64EB98876}"/>
            </c:ext>
          </c:extLst>
        </c:ser>
        <c:ser>
          <c:idx val="2"/>
          <c:order val="2"/>
          <c:tx>
            <c:strRef>
              <c:f>'диаграмма 3'!$AF$6</c:f>
              <c:strCache>
                <c:ptCount val="1"/>
                <c:pt idx="0">
                  <c:v>на 01.01.2024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4352-4055-A333-ABE64EB98876}"/>
              </c:ext>
            </c:extLst>
          </c:dPt>
          <c:dPt>
            <c:idx val="1"/>
            <c:bubble3D val="0"/>
            <c:spPr>
              <a:solidFill>
                <a:srgbClr val="0088B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4352-4055-A333-ABE64EB9887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4352-4055-A333-ABE64EB98876}"/>
              </c:ext>
            </c:extLst>
          </c:dPt>
          <c:dPt>
            <c:idx val="3"/>
            <c:bubble3D val="0"/>
            <c:spPr>
              <a:solidFill>
                <a:srgbClr val="0D536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4352-4055-A333-ABE64EB98876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4352-4055-A333-ABE64EB9887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4352-4055-A333-ABE64EB9887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4352-4055-A333-ABE64EB98876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4352-4055-A333-ABE64EB98876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4352-4055-A333-ABE64EB98876}"/>
                </c:ext>
              </c:extLst>
            </c:dLbl>
            <c:dLbl>
              <c:idx val="4"/>
              <c:layout>
                <c:manualLayout>
                  <c:x val="2.0663809046879505E-2"/>
                  <c:y val="2.621838385630989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0,01%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76490804333797"/>
                      <c:h val="0.111958860654192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4352-4055-A333-ABE64EB9887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'диаграмма 3'!$A$7:$AC$13</c:f>
              <c:strCache>
                <c:ptCount val="7"/>
                <c:pt idx="0">
                  <c:v>Ноты НБ РК</c:v>
                </c:pt>
                <c:pt idx="1">
                  <c:v>ГЦБ (МФ РК)</c:v>
                </c:pt>
                <c:pt idx="2">
                  <c:v>Агентские облигации</c:v>
                </c:pt>
                <c:pt idx="3">
                  <c:v>Облигации МФО</c:v>
                </c:pt>
                <c:pt idx="4">
                  <c:v>Депозиты НБРК</c:v>
                </c:pt>
                <c:pt idx="5">
                  <c:v>Наличные</c:v>
                </c:pt>
                <c:pt idx="6">
                  <c:v>Обратное репо</c:v>
                </c:pt>
              </c:strCache>
            </c:strRef>
          </c:cat>
          <c:val>
            <c:numRef>
              <c:f>'диаграмма 3'!$AF$7:$AF$13</c:f>
              <c:numCache>
                <c:formatCode>0.0%</c:formatCode>
                <c:ptCount val="7"/>
                <c:pt idx="1">
                  <c:v>0.65200000000000002</c:v>
                </c:pt>
                <c:pt idx="2">
                  <c:v>0.216</c:v>
                </c:pt>
                <c:pt idx="3">
                  <c:v>0.13200000000000001</c:v>
                </c:pt>
                <c:pt idx="4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352-4055-A333-ABE64EB9887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2454453746385"/>
          <c:y val="0.1017929119376965"/>
          <c:w val="0.27182566827296001"/>
          <c:h val="0.692115338093310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государственной закупки по плану  (млн. тенге)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520-443B-A694-1B2BF55C8FB2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rgbClr val="FF66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20-443B-A694-1B2BF55C8FB2}"/>
              </c:ext>
            </c:extLst>
          </c:dPt>
          <c:dPt>
            <c:idx val="2"/>
            <c:bubble3D val="0"/>
            <c:spPr>
              <a:solidFill>
                <a:srgbClr val="0088B8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20-443B-A694-1B2BF55C8FB2}"/>
              </c:ext>
            </c:extLst>
          </c:dPt>
          <c:dLbls>
            <c:dLbl>
              <c:idx val="1"/>
              <c:layout>
                <c:manualLayout>
                  <c:x val="1.4291857740552142E-2"/>
                  <c:y val="0.12996268126724042"/>
                </c:manualLayout>
              </c:layout>
              <c:spPr>
                <a:solidFill>
                  <a:srgbClr val="FF66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20-443B-A694-1B2BF55C8FB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20-443B-A694-1B2BF55C8F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180</c:v>
                </c:pt>
                <c:pt idx="1">
                  <c:v>2</c:v>
                </c:pt>
                <c:pt idx="2">
                  <c:v>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0-443B-A694-1B2BF55C8F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0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33954817473364"/>
          <c:y val="0.90203106087615725"/>
          <c:w val="0.25123751572466069"/>
          <c:h val="7.7174910121084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ru-KZ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3528046185867"/>
          <c:y val="5.6303380095980231E-2"/>
          <c:w val="0.33188253718201549"/>
          <c:h val="0.756303996838771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закупок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CBD-4545-B7D2-D9EF84E3F4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BD-4545-B7D2-D9EF84E3F414}"/>
              </c:ext>
            </c:extLst>
          </c:dPt>
          <c:dPt>
            <c:idx val="2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CBD-4545-B7D2-D9EF84E3F41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BD-4545-B7D2-D9EF84E3F414}"/>
              </c:ext>
            </c:extLst>
          </c:dPt>
          <c:dPt>
            <c:idx val="4"/>
            <c:bubble3D val="0"/>
            <c:spPr>
              <a:solidFill>
                <a:srgbClr val="0088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BD-4545-B7D2-D9EF84E3F41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CBD-4545-B7D2-D9EF84E3F414}"/>
              </c:ext>
            </c:extLst>
          </c:dPt>
          <c:dPt>
            <c:idx val="6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BD-4545-B7D2-D9EF84E3F414}"/>
              </c:ext>
            </c:extLst>
          </c:dPt>
          <c:dLbls>
            <c:dLbl>
              <c:idx val="0"/>
              <c:layout>
                <c:manualLayout>
                  <c:x val="4.4488980132167304E-3"/>
                  <c:y val="-7.88900652142924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BD-4545-B7D2-D9EF84E3F41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DCBD-4545-B7D2-D9EF84E3F41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CBD-4545-B7D2-D9EF84E3F414}"/>
                </c:ext>
              </c:extLst>
            </c:dLbl>
            <c:dLbl>
              <c:idx val="5"/>
              <c:layout>
                <c:manualLayout>
                  <c:x val="-4.6461864960967887E-3"/>
                  <c:y val="-4.923436682859733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BD-4545-B7D2-D9EF84E3F414}"/>
                </c:ext>
              </c:extLst>
            </c:dLbl>
            <c:dLbl>
              <c:idx val="6"/>
              <c:layout>
                <c:manualLayout>
                  <c:x val="6.6733470198250952E-3"/>
                  <c:y val="7.965438800722228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BD-4545-B7D2-D9EF84E3F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аукцион </c:v>
                </c:pt>
                <c:pt idx="1">
                  <c:v>открытый конкурс</c:v>
                </c:pt>
                <c:pt idx="2">
                  <c:v>запрос ценовых предложений</c:v>
                </c:pt>
                <c:pt idx="3">
                  <c:v>из одного источника, путем прямого заключения договора</c:v>
                </c:pt>
                <c:pt idx="4">
                  <c:v>из одного источника  по несостоявшимся закупкам</c:v>
                </c:pt>
                <c:pt idx="5">
                  <c:v>электронный магазин</c:v>
                </c:pt>
                <c:pt idx="6">
                  <c:v>конкурс с предварительным квалификационым отбором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</c:v>
                </c:pt>
                <c:pt idx="1">
                  <c:v>49</c:v>
                </c:pt>
                <c:pt idx="2">
                  <c:v>79</c:v>
                </c:pt>
                <c:pt idx="3">
                  <c:v>23</c:v>
                </c:pt>
                <c:pt idx="4">
                  <c:v>52</c:v>
                </c:pt>
                <c:pt idx="5">
                  <c:v>10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D-4545-B7D2-D9EF84E3F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787479294671009"/>
          <c:y val="2.9585120094079639E-2"/>
          <c:w val="0.29536155105070583"/>
          <c:h val="0.81649421069750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ru-KZ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78837291740519"/>
          <c:y val="6.0188946127036442E-3"/>
          <c:w val="0.45540299604815743"/>
          <c:h val="0.7644652925103442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81-4D3F-ADAC-F0BD2CF20118}"/>
              </c:ext>
            </c:extLst>
          </c:dPt>
          <c:dPt>
            <c:idx val="1"/>
            <c:bubble3D val="0"/>
            <c:spPr>
              <a:solidFill>
                <a:srgbClr val="0088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81-4D3F-ADAC-F0BD2CF2011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81-4D3F-ADAC-F0BD2CF20118}"/>
              </c:ext>
            </c:extLst>
          </c:dPt>
          <c:dLbls>
            <c:dLbl>
              <c:idx val="0"/>
              <c:layout>
                <c:manualLayout>
                  <c:x val="6.6695550566518306E-3"/>
                  <c:y val="-1.119589331107084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81-4D3F-ADAC-F0BD2CF20118}"/>
                </c:ext>
              </c:extLst>
            </c:dLbl>
            <c:dLbl>
              <c:idx val="1"/>
              <c:layout>
                <c:manualLayout>
                  <c:x val="6.6695550566518306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81-4D3F-ADAC-F0BD2CF20118}"/>
                </c:ext>
              </c:extLst>
            </c:dLbl>
            <c:dLbl>
              <c:idx val="2"/>
              <c:layout>
                <c:manualLayout>
                  <c:x val="0"/>
                  <c:y val="1.119589331107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81-4D3F-ADAC-F0BD2CF201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от 25 до 35 лет</c:v>
                </c:pt>
                <c:pt idx="1">
                  <c:v>от 36 до 50 лет</c:v>
                </c:pt>
                <c:pt idx="2">
                  <c:v>от 51 и выше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0.32500000000000001</c:v>
                </c:pt>
                <c:pt idx="1">
                  <c:v>0.502</c:v>
                </c:pt>
                <c:pt idx="2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3-49BD-AC59-AFF86E5CC1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97320361836489"/>
          <c:y val="0.2288365659638672"/>
          <c:w val="0.29368333333333335"/>
          <c:h val="0.29601754280376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82585621726566E-2"/>
          <c:y val="6.9444444444444448E-2"/>
          <c:w val="0.93378812902675457"/>
          <c:h val="0.626258384368620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4963507036744789E-2"/>
                </c:manualLayout>
              </c:layout>
              <c:numFmt formatCode="#,##0" sourceLinked="0"/>
              <c:spPr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KZ" sz="9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EC-422C-A700-6AFB04B039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'СО и СВ '!$A$5:$A$24</c:f>
              <c:strCache>
                <c:ptCount val="20"/>
                <c:pt idx="0">
                  <c:v>Улытауская </c:v>
                </c:pt>
                <c:pt idx="1">
                  <c:v>Жетысуская </c:v>
                </c:pt>
                <c:pt idx="2">
                  <c:v>Абайская </c:v>
                </c:pt>
                <c:pt idx="3">
                  <c:v>СКО</c:v>
                </c:pt>
                <c:pt idx="4">
                  <c:v>Кызылординская</c:v>
                </c:pt>
                <c:pt idx="5">
                  <c:v>ЗКО</c:v>
                </c:pt>
                <c:pt idx="6">
                  <c:v>Акмолинская</c:v>
                </c:pt>
                <c:pt idx="7">
                  <c:v>Жамбылская</c:v>
                </c:pt>
                <c:pt idx="8">
                  <c:v>Алматинская</c:v>
                </c:pt>
                <c:pt idx="9">
                  <c:v>г. Шымкент</c:v>
                </c:pt>
                <c:pt idx="10">
                  <c:v>Костанайская</c:v>
                </c:pt>
                <c:pt idx="11">
                  <c:v>ВКО</c:v>
                </c:pt>
                <c:pt idx="12">
                  <c:v>Павлодарская</c:v>
                </c:pt>
                <c:pt idx="13">
                  <c:v>Мангистауская</c:v>
                </c:pt>
                <c:pt idx="14">
                  <c:v>Туркестанская </c:v>
                </c:pt>
                <c:pt idx="15">
                  <c:v>Актюбинская</c:v>
                </c:pt>
                <c:pt idx="16">
                  <c:v>Атырауская</c:v>
                </c:pt>
                <c:pt idx="17">
                  <c:v>Карагандинская</c:v>
                </c:pt>
                <c:pt idx="18">
                  <c:v>г. Астана</c:v>
                </c:pt>
                <c:pt idx="19">
                  <c:v>г. Алматы</c:v>
                </c:pt>
              </c:strCache>
            </c:strRef>
          </c:cat>
          <c:val>
            <c:numRef>
              <c:f>'СО и СВ '!$B$5:$B$24</c:f>
              <c:numCache>
                <c:formatCode>0.00</c:formatCode>
                <c:ptCount val="20"/>
                <c:pt idx="0">
                  <c:v>7.2939004650400001</c:v>
                </c:pt>
                <c:pt idx="1">
                  <c:v>10.391707352899999</c:v>
                </c:pt>
                <c:pt idx="2">
                  <c:v>11.194620315530001</c:v>
                </c:pt>
                <c:pt idx="3">
                  <c:v>11.40746318205</c:v>
                </c:pt>
                <c:pt idx="4">
                  <c:v>13.327540960259999</c:v>
                </c:pt>
                <c:pt idx="5">
                  <c:v>15.33148055285</c:v>
                </c:pt>
                <c:pt idx="6">
                  <c:v>17.0252016572</c:v>
                </c:pt>
                <c:pt idx="7">
                  <c:v>18.202525943169999</c:v>
                </c:pt>
                <c:pt idx="8">
                  <c:v>18.526846258700001</c:v>
                </c:pt>
                <c:pt idx="9">
                  <c:v>18.80413544376</c:v>
                </c:pt>
                <c:pt idx="10">
                  <c:v>19.100018289859999</c:v>
                </c:pt>
                <c:pt idx="11">
                  <c:v>20.35380320838</c:v>
                </c:pt>
                <c:pt idx="12">
                  <c:v>21.440293994600001</c:v>
                </c:pt>
                <c:pt idx="13">
                  <c:v>21.915173915159997</c:v>
                </c:pt>
                <c:pt idx="14">
                  <c:v>22.362585000279999</c:v>
                </c:pt>
                <c:pt idx="15">
                  <c:v>24.070227105119997</c:v>
                </c:pt>
                <c:pt idx="16">
                  <c:v>24.679754243090002</c:v>
                </c:pt>
                <c:pt idx="17">
                  <c:v>33.031944136140005</c:v>
                </c:pt>
                <c:pt idx="18">
                  <c:v>55.520465149569993</c:v>
                </c:pt>
                <c:pt idx="19">
                  <c:v>86.264142723259994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3-41C1-B67E-C7E12C83C9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9056975"/>
        <c:axId val="75435871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19"/>
              <c:layout>
                <c:manualLayout>
                  <c:x val="-4.952775562774614E-4"/>
                  <c:y val="-8.1121142984335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ru-KZ" sz="8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699267809693754E-2"/>
                      <c:h val="8.10184283501664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83-41C1-B67E-C7E12C83C9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 и СВ '!$A$5:$A$24</c:f>
              <c:strCache>
                <c:ptCount val="20"/>
                <c:pt idx="0">
                  <c:v>Улытауская </c:v>
                </c:pt>
                <c:pt idx="1">
                  <c:v>Жетысуская </c:v>
                </c:pt>
                <c:pt idx="2">
                  <c:v>Абайская </c:v>
                </c:pt>
                <c:pt idx="3">
                  <c:v>СКО</c:v>
                </c:pt>
                <c:pt idx="4">
                  <c:v>Кызылординская</c:v>
                </c:pt>
                <c:pt idx="5">
                  <c:v>ЗКО</c:v>
                </c:pt>
                <c:pt idx="6">
                  <c:v>Акмолинская</c:v>
                </c:pt>
                <c:pt idx="7">
                  <c:v>Жамбылская</c:v>
                </c:pt>
                <c:pt idx="8">
                  <c:v>Алматинская</c:v>
                </c:pt>
                <c:pt idx="9">
                  <c:v>г. Шымкент</c:v>
                </c:pt>
                <c:pt idx="10">
                  <c:v>Костанайская</c:v>
                </c:pt>
                <c:pt idx="11">
                  <c:v>ВКО</c:v>
                </c:pt>
                <c:pt idx="12">
                  <c:v>Павлодарская</c:v>
                </c:pt>
                <c:pt idx="13">
                  <c:v>Мангистауская</c:v>
                </c:pt>
                <c:pt idx="14">
                  <c:v>Туркестанская </c:v>
                </c:pt>
                <c:pt idx="15">
                  <c:v>Актюбинская</c:v>
                </c:pt>
                <c:pt idx="16">
                  <c:v>Атырауская</c:v>
                </c:pt>
                <c:pt idx="17">
                  <c:v>Карагандинская</c:v>
                </c:pt>
                <c:pt idx="18">
                  <c:v>г. Астана</c:v>
                </c:pt>
                <c:pt idx="19">
                  <c:v>г. Алматы</c:v>
                </c:pt>
              </c:strCache>
            </c:strRef>
          </c:cat>
          <c:val>
            <c:numRef>
              <c:f>'СО и СВ '!$C$5:$C$24</c:f>
              <c:numCache>
                <c:formatCode>0%</c:formatCode>
                <c:ptCount val="20"/>
                <c:pt idx="0">
                  <c:v>1.3557075794271812E-2</c:v>
                </c:pt>
                <c:pt idx="1">
                  <c:v>1.9314928259633768E-2</c:v>
                </c:pt>
                <c:pt idx="2">
                  <c:v>2.0807291905498047E-2</c:v>
                </c:pt>
                <c:pt idx="3">
                  <c:v>2.1202900110944799E-2</c:v>
                </c:pt>
                <c:pt idx="4">
                  <c:v>2.4771723142580072E-2</c:v>
                </c:pt>
                <c:pt idx="5">
                  <c:v>2.8496419013342249E-2</c:v>
                </c:pt>
                <c:pt idx="6">
                  <c:v>3.164451590554529E-2</c:v>
                </c:pt>
                <c:pt idx="7">
                  <c:v>3.3832792898881615E-2</c:v>
                </c:pt>
                <c:pt idx="8">
                  <c:v>3.4435602756287355E-2</c:v>
                </c:pt>
                <c:pt idx="9">
                  <c:v>3.4950996476945925E-2</c:v>
                </c:pt>
                <c:pt idx="10">
                  <c:v>3.550094998810624E-2</c:v>
                </c:pt>
                <c:pt idx="11">
                  <c:v>3.7831343342328863E-2</c:v>
                </c:pt>
                <c:pt idx="12">
                  <c:v>3.9850789317656107E-2</c:v>
                </c:pt>
                <c:pt idx="13">
                  <c:v>4.073344231066954E-2</c:v>
                </c:pt>
                <c:pt idx="14">
                  <c:v>4.1565039344553113E-2</c:v>
                </c:pt>
                <c:pt idx="15">
                  <c:v>4.4739011015234358E-2</c:v>
                </c:pt>
                <c:pt idx="16">
                  <c:v>4.5871931000601829E-2</c:v>
                </c:pt>
                <c:pt idx="17">
                  <c:v>6.1396035280740086E-2</c:v>
                </c:pt>
                <c:pt idx="18">
                  <c:v>0.10319515021813767</c:v>
                </c:pt>
                <c:pt idx="19">
                  <c:v>0.1603380148704433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83-41C1-B67E-C7E12C83C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849215"/>
        <c:axId val="120145439"/>
      </c:lineChart>
      <c:catAx>
        <c:axId val="199056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KZ"/>
          </a:p>
        </c:txPr>
        <c:crossAx val="75435871"/>
        <c:crosses val="autoZero"/>
        <c:auto val="1"/>
        <c:lblAlgn val="ctr"/>
        <c:lblOffset val="100"/>
        <c:noMultiLvlLbl val="0"/>
      </c:catAx>
      <c:valAx>
        <c:axId val="75435871"/>
        <c:scaling>
          <c:orientation val="minMax"/>
          <c:max val="9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99056975"/>
        <c:crosses val="autoZero"/>
        <c:crossBetween val="between"/>
      </c:valAx>
      <c:valAx>
        <c:axId val="120145439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68849215"/>
        <c:crosses val="max"/>
        <c:crossBetween val="between"/>
      </c:valAx>
      <c:catAx>
        <c:axId val="2688492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1454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задолжников (тыс.плательщиков)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1.4378918860822581E-16"/>
                  <c:y val="5.53818689422992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C3-4C2D-B00B-F5360723FBB0}"/>
                </c:ext>
              </c:extLst>
            </c:dLbl>
            <c:numFmt formatCode="#,##0.0" sourceLinked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Ұлытау</c:v>
                </c:pt>
                <c:pt idx="1">
                  <c:v>ЗКО</c:v>
                </c:pt>
                <c:pt idx="2">
                  <c:v>Кызылординская</c:v>
                </c:pt>
                <c:pt idx="3">
                  <c:v>Костанайская</c:v>
                </c:pt>
                <c:pt idx="4">
                  <c:v>Атырауская</c:v>
                </c:pt>
                <c:pt idx="5">
                  <c:v>Павлодарская</c:v>
                </c:pt>
                <c:pt idx="6">
                  <c:v>ВКО</c:v>
                </c:pt>
                <c:pt idx="7">
                  <c:v>г.Шымкент</c:v>
                </c:pt>
                <c:pt idx="8">
                  <c:v>Жамбылская</c:v>
                </c:pt>
                <c:pt idx="9">
                  <c:v>Актюбинская</c:v>
                </c:pt>
                <c:pt idx="10">
                  <c:v>Жетісу</c:v>
                </c:pt>
                <c:pt idx="11">
                  <c:v>Мангистауская</c:v>
                </c:pt>
                <c:pt idx="12">
                  <c:v>СКО</c:v>
                </c:pt>
                <c:pt idx="13">
                  <c:v>Карагандинская</c:v>
                </c:pt>
                <c:pt idx="14">
                  <c:v>г.Алматы</c:v>
                </c:pt>
                <c:pt idx="15">
                  <c:v>Алматинская</c:v>
                </c:pt>
                <c:pt idx="16">
                  <c:v>г.Астана</c:v>
                </c:pt>
                <c:pt idx="17">
                  <c:v>Акмолинская</c:v>
                </c:pt>
                <c:pt idx="18">
                  <c:v>Туркестанская</c:v>
                </c:pt>
                <c:pt idx="19">
                  <c:v>Абай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0.4</c:v>
                </c:pt>
                <c:pt idx="1">
                  <c:v>0.8</c:v>
                </c:pt>
                <c:pt idx="2">
                  <c:v>2</c:v>
                </c:pt>
                <c:pt idx="3">
                  <c:v>1.1000000000000001</c:v>
                </c:pt>
                <c:pt idx="4">
                  <c:v>1.8</c:v>
                </c:pt>
                <c:pt idx="5">
                  <c:v>1.2</c:v>
                </c:pt>
                <c:pt idx="6">
                  <c:v>2</c:v>
                </c:pt>
                <c:pt idx="7">
                  <c:v>5.2</c:v>
                </c:pt>
                <c:pt idx="8">
                  <c:v>3.3</c:v>
                </c:pt>
                <c:pt idx="9">
                  <c:v>2.2999999999999998</c:v>
                </c:pt>
                <c:pt idx="10">
                  <c:v>1.7</c:v>
                </c:pt>
                <c:pt idx="11">
                  <c:v>2.9</c:v>
                </c:pt>
                <c:pt idx="12">
                  <c:v>0.9</c:v>
                </c:pt>
                <c:pt idx="13">
                  <c:v>2.6</c:v>
                </c:pt>
                <c:pt idx="14">
                  <c:v>7.9</c:v>
                </c:pt>
                <c:pt idx="15">
                  <c:v>3.7</c:v>
                </c:pt>
                <c:pt idx="16">
                  <c:v>7.2</c:v>
                </c:pt>
                <c:pt idx="17">
                  <c:v>1.9</c:v>
                </c:pt>
                <c:pt idx="18">
                  <c:v>10.8</c:v>
                </c:pt>
                <c:pt idx="19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3-4C2D-B00B-F5360723FBB0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"/>
        <c:axId val="1756677807"/>
        <c:axId val="1376728703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задолженности (млн.тенге)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numFmt formatCode="#,##0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Ұлытау</c:v>
                </c:pt>
                <c:pt idx="1">
                  <c:v>ЗКО</c:v>
                </c:pt>
                <c:pt idx="2">
                  <c:v>Кызылординская</c:v>
                </c:pt>
                <c:pt idx="3">
                  <c:v>Костанайская</c:v>
                </c:pt>
                <c:pt idx="4">
                  <c:v>Атырауская</c:v>
                </c:pt>
                <c:pt idx="5">
                  <c:v>Павлодарская</c:v>
                </c:pt>
                <c:pt idx="6">
                  <c:v>ВКО</c:v>
                </c:pt>
                <c:pt idx="7">
                  <c:v>г.Шымкент</c:v>
                </c:pt>
                <c:pt idx="8">
                  <c:v>Жамбылская</c:v>
                </c:pt>
                <c:pt idx="9">
                  <c:v>Актюбинская</c:v>
                </c:pt>
                <c:pt idx="10">
                  <c:v>Жетісу</c:v>
                </c:pt>
                <c:pt idx="11">
                  <c:v>Мангистауская</c:v>
                </c:pt>
                <c:pt idx="12">
                  <c:v>СКО</c:v>
                </c:pt>
                <c:pt idx="13">
                  <c:v>Карагандинская</c:v>
                </c:pt>
                <c:pt idx="14">
                  <c:v>г.Алматы</c:v>
                </c:pt>
                <c:pt idx="15">
                  <c:v>Алматинская</c:v>
                </c:pt>
                <c:pt idx="16">
                  <c:v>г.Астана</c:v>
                </c:pt>
                <c:pt idx="17">
                  <c:v>Акмолинская</c:v>
                </c:pt>
                <c:pt idx="18">
                  <c:v>Туркестанская</c:v>
                </c:pt>
                <c:pt idx="19">
                  <c:v>Абай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6.4</c:v>
                </c:pt>
                <c:pt idx="1">
                  <c:v>8.6</c:v>
                </c:pt>
                <c:pt idx="2">
                  <c:v>11</c:v>
                </c:pt>
                <c:pt idx="3">
                  <c:v>15.8</c:v>
                </c:pt>
                <c:pt idx="4">
                  <c:v>24.9</c:v>
                </c:pt>
                <c:pt idx="5">
                  <c:v>26.9</c:v>
                </c:pt>
                <c:pt idx="6">
                  <c:v>27.8</c:v>
                </c:pt>
                <c:pt idx="7">
                  <c:v>34.200000000000003</c:v>
                </c:pt>
                <c:pt idx="8">
                  <c:v>38.4</c:v>
                </c:pt>
                <c:pt idx="9">
                  <c:v>38.6</c:v>
                </c:pt>
                <c:pt idx="10">
                  <c:v>43.1</c:v>
                </c:pt>
                <c:pt idx="11">
                  <c:v>52.3</c:v>
                </c:pt>
                <c:pt idx="12">
                  <c:v>59.8</c:v>
                </c:pt>
                <c:pt idx="13">
                  <c:v>65.099999999999994</c:v>
                </c:pt>
                <c:pt idx="14">
                  <c:v>83.3</c:v>
                </c:pt>
                <c:pt idx="15">
                  <c:v>89.6</c:v>
                </c:pt>
                <c:pt idx="16">
                  <c:v>102.4</c:v>
                </c:pt>
                <c:pt idx="17">
                  <c:v>121.6</c:v>
                </c:pt>
                <c:pt idx="18">
                  <c:v>122.2</c:v>
                </c:pt>
                <c:pt idx="19">
                  <c:v>211.7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C3-4C2D-B00B-F5360723FB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94572863"/>
        <c:axId val="2003633567"/>
      </c:lineChart>
      <c:catAx>
        <c:axId val="175667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376728703"/>
        <c:crosses val="autoZero"/>
        <c:auto val="1"/>
        <c:lblAlgn val="ctr"/>
        <c:lblOffset val="100"/>
        <c:noMultiLvlLbl val="0"/>
      </c:catAx>
      <c:valAx>
        <c:axId val="1376728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756677807"/>
        <c:crosses val="autoZero"/>
        <c:crossBetween val="between"/>
      </c:valAx>
      <c:valAx>
        <c:axId val="200363356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594572863"/>
        <c:crosses val="max"/>
        <c:crossBetween val="between"/>
      </c:valAx>
      <c:catAx>
        <c:axId val="15945728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36335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6.5832505518243656E-2"/>
          <c:w val="0.93888888888888888"/>
          <c:h val="0.595678145493135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задолженность (млн.тенге)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1.01.2022</c:v>
                </c:pt>
                <c:pt idx="1">
                  <c:v>на 1.01.2023</c:v>
                </c:pt>
                <c:pt idx="2">
                  <c:v>на 1.01.2024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899.5</c:v>
                </c:pt>
                <c:pt idx="1">
                  <c:v>875</c:v>
                </c:pt>
                <c:pt idx="2">
                  <c:v>750.1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B-4D6A-ABFF-BAE94781F2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пеня (млн. тенге)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1.01.2022</c:v>
                </c:pt>
                <c:pt idx="1">
                  <c:v>на 1.01.2023</c:v>
                </c:pt>
                <c:pt idx="2">
                  <c:v>на 1.01.2024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380.8</c:v>
                </c:pt>
                <c:pt idx="1">
                  <c:v>404.4</c:v>
                </c:pt>
                <c:pt idx="2">
                  <c:v>433.6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7B-4D6A-ABFF-BAE94781F2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241054127"/>
        <c:axId val="1152801679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плательщиков 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1.01.2022</c:v>
                </c:pt>
                <c:pt idx="1">
                  <c:v>на 1.01.2023</c:v>
                </c:pt>
                <c:pt idx="2">
                  <c:v>на 1.01.2024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54073</c:v>
                </c:pt>
                <c:pt idx="1">
                  <c:v>56181</c:v>
                </c:pt>
                <c:pt idx="2">
                  <c:v>61023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7B-4D6A-ABFF-BAE94781F2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41066127"/>
        <c:axId val="1167932447"/>
      </c:lineChart>
      <c:catAx>
        <c:axId val="124105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152801679"/>
        <c:crosses val="autoZero"/>
        <c:auto val="1"/>
        <c:lblAlgn val="ctr"/>
        <c:lblOffset val="100"/>
        <c:noMultiLvlLbl val="0"/>
      </c:catAx>
      <c:valAx>
        <c:axId val="1152801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241054127"/>
        <c:crosses val="autoZero"/>
        <c:crossBetween val="between"/>
      </c:valAx>
      <c:valAx>
        <c:axId val="1167932447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241066127"/>
        <c:crosses val="max"/>
        <c:crossBetween val="between"/>
      </c:valAx>
      <c:catAx>
        <c:axId val="12410661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79324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631889763779529E-2"/>
          <c:y val="0.80228241343755957"/>
          <c:w val="0.94473622047244099"/>
          <c:h val="0.16180894718885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9002586646973"/>
          <c:y val="0.1023704550064788"/>
          <c:w val="0.35633911024940979"/>
          <c:h val="0.7879053659959172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D5369"/>
              </a:solidFill>
            </c:spPr>
            <c:extLst>
              <c:ext xmlns:c16="http://schemas.microsoft.com/office/drawing/2014/chart" uri="{C3380CC4-5D6E-409C-BE32-E72D297353CC}">
                <c16:uniqueId val="{00000000-34AA-4207-B385-F33CB5A2270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4AA-4207-B385-F33CB5A22704}"/>
              </c:ext>
            </c:extLst>
          </c:dPt>
          <c:dPt>
            <c:idx val="3"/>
            <c:bubble3D val="0"/>
            <c:spPr>
              <a:solidFill>
                <a:srgbClr val="0088B8"/>
              </a:solidFill>
            </c:spPr>
            <c:extLst>
              <c:ext xmlns:c16="http://schemas.microsoft.com/office/drawing/2014/chart" uri="{C3380CC4-5D6E-409C-BE32-E72D297353CC}">
                <c16:uniqueId val="{00000003-34AA-4207-B385-F33CB5A22704}"/>
              </c:ext>
            </c:extLst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34AA-4207-B385-F33CB5A2270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defRPr>
                    </a:pPr>
                    <a:r>
                      <a:rPr lang="en-US" sz="9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54,3%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AA-4207-B385-F33CB5A227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defRPr>
                    </a:pPr>
                    <a:r>
                      <a:rPr lang="en-US" sz="9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19,4%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AA-4207-B385-F33CB5A227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defRPr>
                    </a:pPr>
                    <a:r>
                      <a:rPr lang="en-US" sz="9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8,1%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AA-4207-B385-F33CB5A227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defRPr>
                    </a:pPr>
                    <a:r>
                      <a:rPr lang="en-US" sz="9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9,8%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AA-4207-B385-F33CB5A227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defRPr>
                    </a:pPr>
                    <a:r>
                      <a:rPr lang="en-US" sz="9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8,4%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AA-4207-B385-F33CB5A2270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диаграмма!$A$4:$A$8</c:f>
              <c:strCache>
                <c:ptCount val="5"/>
                <c:pt idx="0">
                  <c:v>уплата СО после 25-го числа месяца (просрочка)</c:v>
                </c:pt>
                <c:pt idx="1">
                  <c:v>испытывают финансовые затруднения и несвоевременное финансирование</c:v>
                </c:pt>
                <c:pt idx="2">
                  <c:v>в очередных трудовых отпусках (в сфере образования)</c:v>
                </c:pt>
                <c:pt idx="3">
                  <c:v>привлечение  работников на договорной основе и снижение объемов работ</c:v>
                </c:pt>
                <c:pt idx="4">
                  <c:v>другие</c:v>
                </c:pt>
              </c:strCache>
            </c:strRef>
          </c:cat>
          <c:val>
            <c:numRef>
              <c:f>диаграмма!$B$4:$B$8</c:f>
              <c:numCache>
                <c:formatCode>0.0</c:formatCode>
                <c:ptCount val="5"/>
                <c:pt idx="0">
                  <c:v>54.3</c:v>
                </c:pt>
                <c:pt idx="1">
                  <c:v>19.399999999999999</c:v>
                </c:pt>
                <c:pt idx="2">
                  <c:v>8.1</c:v>
                </c:pt>
                <c:pt idx="3">
                  <c:v>9.8000000000000007</c:v>
                </c:pt>
                <c:pt idx="4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AA-4207-B385-F33CB5A22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7"/>
        <c:holeSize val="50"/>
      </c:doughnut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KZ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KZ"/>
          </a:p>
        </c:txPr>
      </c:legendEntry>
      <c:legendEntry>
        <c:idx val="2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KZ"/>
          </a:p>
        </c:txPr>
      </c:legendEntry>
      <c:legendEntry>
        <c:idx val="3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KZ"/>
          </a:p>
        </c:txPr>
      </c:legendEntry>
      <c:legendEntry>
        <c:idx val="4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KZ"/>
          </a:p>
        </c:txPr>
      </c:legendEntry>
      <c:layout>
        <c:manualLayout>
          <c:xMode val="edge"/>
          <c:yMode val="edge"/>
          <c:x val="0.62309958448239977"/>
          <c:y val="0.15176376590204382"/>
          <c:w val="0.34057708559700595"/>
          <c:h val="0.84823623409795612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693383487109366E-2"/>
          <c:y val="4.1180030426648105E-2"/>
          <c:w val="0.91727504957935235"/>
          <c:h val="0.7512165422234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заявок на возврат (тыс.)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3"/>
                <c:pt idx="0">
                  <c:v>45.4</c:v>
                </c:pt>
                <c:pt idx="1">
                  <c:v>60.3</c:v>
                </c:pt>
                <c:pt idx="2">
                  <c:v>73.400000000000006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92-42A9-9CFA-42E65F4F71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участников (тыс.чел.)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3"/>
                <c:pt idx="0">
                  <c:v>75.8</c:v>
                </c:pt>
                <c:pt idx="1">
                  <c:v>87.231999999999999</c:v>
                </c:pt>
                <c:pt idx="2">
                  <c:v>120.6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92-42A9-9CFA-42E65F4F71C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5704608"/>
        <c:axId val="41570169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 возврата СО (млн.тенге)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3"/>
                <c:pt idx="0">
                  <c:v>410.6</c:v>
                </c:pt>
                <c:pt idx="1">
                  <c:v>576.79999999999995</c:v>
                </c:pt>
                <c:pt idx="2">
                  <c:v>859.2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8F-4AE2-8FEE-1F53B51B6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666959"/>
        <c:axId val="1036914959"/>
      </c:lineChart>
      <c:catAx>
        <c:axId val="41570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KZ"/>
          </a:p>
        </c:txPr>
        <c:crossAx val="415701696"/>
        <c:crosses val="autoZero"/>
        <c:auto val="1"/>
        <c:lblAlgn val="ctr"/>
        <c:lblOffset val="100"/>
        <c:noMultiLvlLbl val="0"/>
      </c:catAx>
      <c:valAx>
        <c:axId val="41570169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415704608"/>
        <c:crosses val="autoZero"/>
        <c:crossBetween val="between"/>
      </c:valAx>
      <c:valAx>
        <c:axId val="103691495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044666959"/>
        <c:crosses val="max"/>
        <c:crossBetween val="between"/>
      </c:valAx>
      <c:catAx>
        <c:axId val="10446669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69149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710932860087208E-2"/>
          <c:y val="0.86657692612241666"/>
          <c:w val="0.8303309498990088"/>
          <c:h val="0.13342324524258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91C36-09DE-4D4F-AC86-7467A30E8F8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44874697-1C83-4754-87AB-852F10FD0DA7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единственный акционер</a:t>
          </a:r>
          <a:endParaRPr lang="ru-KZ" sz="800" b="1" dirty="0"/>
        </a:p>
      </dgm:t>
    </dgm:pt>
    <dgm:pt modelId="{60422AAF-72D5-498A-A2E9-65F61C847FDF}" type="parTrans" cxnId="{5D96AE18-3571-4C45-8CE8-1ABF72C08FB2}">
      <dgm:prSet/>
      <dgm:spPr/>
      <dgm:t>
        <a:bodyPr/>
        <a:lstStyle/>
        <a:p>
          <a:endParaRPr lang="ru-KZ"/>
        </a:p>
      </dgm:t>
    </dgm:pt>
    <dgm:pt modelId="{1AA00A6D-8794-4C63-ADD9-C6DC4BCFEE38}" type="sibTrans" cxnId="{5D96AE18-3571-4C45-8CE8-1ABF72C08FB2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1AF5C639-7AA7-4AF3-8A01-12E166F12AA0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совет директоров</a:t>
          </a:r>
          <a:endParaRPr lang="ru-KZ" sz="800" dirty="0"/>
        </a:p>
      </dgm:t>
    </dgm:pt>
    <dgm:pt modelId="{730C1E40-F129-4358-B2A4-DC1FFA780148}" type="parTrans" cxnId="{4E7C22E2-FB0B-40A6-AF5C-B87925463355}">
      <dgm:prSet/>
      <dgm:spPr/>
      <dgm:t>
        <a:bodyPr/>
        <a:lstStyle/>
        <a:p>
          <a:endParaRPr lang="ru-KZ"/>
        </a:p>
      </dgm:t>
    </dgm:pt>
    <dgm:pt modelId="{C2DD9EE9-86DC-4442-810C-2EB980161A00}" type="sibTrans" cxnId="{4E7C22E2-FB0B-40A6-AF5C-B87925463355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4EFB69C8-2AA1-41B7-9D7B-BA707AA11463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исполнительный орган</a:t>
          </a:r>
          <a:endParaRPr lang="ru-KZ" sz="800" dirty="0"/>
        </a:p>
      </dgm:t>
    </dgm:pt>
    <dgm:pt modelId="{E1B22F5D-964D-40A9-8A4A-95D54369D0B4}" type="parTrans" cxnId="{67E063FD-6AE2-4CE2-91BD-B09841D5688C}">
      <dgm:prSet/>
      <dgm:spPr/>
      <dgm:t>
        <a:bodyPr/>
        <a:lstStyle/>
        <a:p>
          <a:endParaRPr lang="ru-KZ"/>
        </a:p>
      </dgm:t>
    </dgm:pt>
    <dgm:pt modelId="{70BC9043-73D1-45B1-B576-0DEE622C0A04}" type="sibTrans" cxnId="{67E063FD-6AE2-4CE2-91BD-B09841D5688C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0A52437E-8201-4654-AB51-D51A0161BFC1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заинтересованные стороны</a:t>
          </a:r>
          <a:endParaRPr lang="ru-KZ" sz="800" dirty="0"/>
        </a:p>
      </dgm:t>
    </dgm:pt>
    <dgm:pt modelId="{FBC68A9F-871C-4370-9D63-AEBC3E944E44}" type="parTrans" cxnId="{AF403422-8BA7-4900-9795-458835E4263F}">
      <dgm:prSet/>
      <dgm:spPr/>
      <dgm:t>
        <a:bodyPr/>
        <a:lstStyle/>
        <a:p>
          <a:endParaRPr lang="ru-KZ"/>
        </a:p>
      </dgm:t>
    </dgm:pt>
    <dgm:pt modelId="{8B190474-9CD2-4587-8E62-8427E89CCE3E}" type="sibTrans" cxnId="{AF403422-8BA7-4900-9795-458835E4263F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A6AC01A8-F8BC-4A61-8DC8-15BA3AB21600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иные органы, определяемые в соответствии с Уставом</a:t>
          </a:r>
          <a:endParaRPr lang="ru-KZ" sz="800" dirty="0"/>
        </a:p>
      </dgm:t>
    </dgm:pt>
    <dgm:pt modelId="{683F5B47-6D87-4184-9E31-CC324E5AF7DB}" type="parTrans" cxnId="{74F20EAC-6998-4FDA-BBA2-B1F73A2C1EC9}">
      <dgm:prSet/>
      <dgm:spPr/>
      <dgm:t>
        <a:bodyPr/>
        <a:lstStyle/>
        <a:p>
          <a:endParaRPr lang="ru-KZ"/>
        </a:p>
      </dgm:t>
    </dgm:pt>
    <dgm:pt modelId="{93CC51C4-909B-4C01-9F39-E304C3C1C9FE}" type="sibTrans" cxnId="{74F20EAC-6998-4FDA-BBA2-B1F73A2C1EC9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142D7F69-64D3-4491-BD2A-3812F6757FF6}" type="pres">
      <dgm:prSet presAssocID="{5AF91C36-09DE-4D4F-AC86-7467A30E8F8D}" presName="cycle" presStyleCnt="0">
        <dgm:presLayoutVars>
          <dgm:dir/>
          <dgm:resizeHandles val="exact"/>
        </dgm:presLayoutVars>
      </dgm:prSet>
      <dgm:spPr/>
    </dgm:pt>
    <dgm:pt modelId="{72ACA683-2825-43CF-83A9-B4DD68B4F5E9}" type="pres">
      <dgm:prSet presAssocID="{44874697-1C83-4754-87AB-852F10FD0DA7}" presName="node" presStyleLbl="node1" presStyleIdx="0" presStyleCnt="5" custScaleX="118071">
        <dgm:presLayoutVars>
          <dgm:bulletEnabled val="1"/>
        </dgm:presLayoutVars>
      </dgm:prSet>
      <dgm:spPr/>
    </dgm:pt>
    <dgm:pt modelId="{14E9F934-F8F3-415C-AE88-D590E7DDBC43}" type="pres">
      <dgm:prSet presAssocID="{44874697-1C83-4754-87AB-852F10FD0DA7}" presName="spNode" presStyleCnt="0"/>
      <dgm:spPr/>
    </dgm:pt>
    <dgm:pt modelId="{E6E9D93D-02DA-4A02-A307-73D0BA0BF541}" type="pres">
      <dgm:prSet presAssocID="{1AA00A6D-8794-4C63-ADD9-C6DC4BCFEE38}" presName="sibTrans" presStyleLbl="sibTrans1D1" presStyleIdx="0" presStyleCnt="5"/>
      <dgm:spPr/>
    </dgm:pt>
    <dgm:pt modelId="{91C25522-0ACC-4B61-A161-BAB399E8849C}" type="pres">
      <dgm:prSet presAssocID="{1AF5C639-7AA7-4AF3-8A01-12E166F12AA0}" presName="node" presStyleLbl="node1" presStyleIdx="1" presStyleCnt="5">
        <dgm:presLayoutVars>
          <dgm:bulletEnabled val="1"/>
        </dgm:presLayoutVars>
      </dgm:prSet>
      <dgm:spPr/>
    </dgm:pt>
    <dgm:pt modelId="{653AFBFB-D0DD-4FA7-A030-2652800BF6E2}" type="pres">
      <dgm:prSet presAssocID="{1AF5C639-7AA7-4AF3-8A01-12E166F12AA0}" presName="spNode" presStyleCnt="0"/>
      <dgm:spPr/>
    </dgm:pt>
    <dgm:pt modelId="{C4CD14AA-DB7A-45E7-A53A-589E6B9CDAE1}" type="pres">
      <dgm:prSet presAssocID="{C2DD9EE9-86DC-4442-810C-2EB980161A00}" presName="sibTrans" presStyleLbl="sibTrans1D1" presStyleIdx="1" presStyleCnt="5"/>
      <dgm:spPr/>
    </dgm:pt>
    <dgm:pt modelId="{EC3EBD17-CBE7-4791-BECA-AA47692B93B9}" type="pres">
      <dgm:prSet presAssocID="{4EFB69C8-2AA1-41B7-9D7B-BA707AA11463}" presName="node" presStyleLbl="node1" presStyleIdx="2" presStyleCnt="5" custScaleX="134651">
        <dgm:presLayoutVars>
          <dgm:bulletEnabled val="1"/>
        </dgm:presLayoutVars>
      </dgm:prSet>
      <dgm:spPr/>
    </dgm:pt>
    <dgm:pt modelId="{953C2ECD-02A8-4059-BA37-588271C1B8BD}" type="pres">
      <dgm:prSet presAssocID="{4EFB69C8-2AA1-41B7-9D7B-BA707AA11463}" presName="spNode" presStyleCnt="0"/>
      <dgm:spPr/>
    </dgm:pt>
    <dgm:pt modelId="{09650EC4-AE17-4140-AEA6-DC312E488824}" type="pres">
      <dgm:prSet presAssocID="{70BC9043-73D1-45B1-B576-0DEE622C0A04}" presName="sibTrans" presStyleLbl="sibTrans1D1" presStyleIdx="2" presStyleCnt="5"/>
      <dgm:spPr/>
    </dgm:pt>
    <dgm:pt modelId="{D4AAF7A1-2AA8-4153-9E8F-057D1E501BBE}" type="pres">
      <dgm:prSet presAssocID="{0A52437E-8201-4654-AB51-D51A0161BFC1}" presName="node" presStyleLbl="node1" presStyleIdx="3" presStyleCnt="5" custScaleX="130946">
        <dgm:presLayoutVars>
          <dgm:bulletEnabled val="1"/>
        </dgm:presLayoutVars>
      </dgm:prSet>
      <dgm:spPr/>
    </dgm:pt>
    <dgm:pt modelId="{182BB4B1-B2C1-46A9-81ED-CD05A2D38EE8}" type="pres">
      <dgm:prSet presAssocID="{0A52437E-8201-4654-AB51-D51A0161BFC1}" presName="spNode" presStyleCnt="0"/>
      <dgm:spPr/>
    </dgm:pt>
    <dgm:pt modelId="{142C839A-66CE-4F80-B7B8-67981B76B578}" type="pres">
      <dgm:prSet presAssocID="{8B190474-9CD2-4587-8E62-8427E89CCE3E}" presName="sibTrans" presStyleLbl="sibTrans1D1" presStyleIdx="3" presStyleCnt="5"/>
      <dgm:spPr/>
    </dgm:pt>
    <dgm:pt modelId="{62F08D00-AA2C-4727-816C-C93CCB87222D}" type="pres">
      <dgm:prSet presAssocID="{A6AC01A8-F8BC-4A61-8DC8-15BA3AB21600}" presName="node" presStyleLbl="node1" presStyleIdx="4" presStyleCnt="5" custScaleX="113603">
        <dgm:presLayoutVars>
          <dgm:bulletEnabled val="1"/>
        </dgm:presLayoutVars>
      </dgm:prSet>
      <dgm:spPr/>
    </dgm:pt>
    <dgm:pt modelId="{7C569E1C-8539-449A-8D07-099B331A86DE}" type="pres">
      <dgm:prSet presAssocID="{A6AC01A8-F8BC-4A61-8DC8-15BA3AB21600}" presName="spNode" presStyleCnt="0"/>
      <dgm:spPr/>
    </dgm:pt>
    <dgm:pt modelId="{877ECB67-FCD8-4955-9108-B691B1F88D59}" type="pres">
      <dgm:prSet presAssocID="{93CC51C4-909B-4C01-9F39-E304C3C1C9FE}" presName="sibTrans" presStyleLbl="sibTrans1D1" presStyleIdx="4" presStyleCnt="5"/>
      <dgm:spPr/>
    </dgm:pt>
  </dgm:ptLst>
  <dgm:cxnLst>
    <dgm:cxn modelId="{6109DC0D-184C-4A65-98F6-CA099AAC839F}" type="presOf" srcId="{8B190474-9CD2-4587-8E62-8427E89CCE3E}" destId="{142C839A-66CE-4F80-B7B8-67981B76B578}" srcOrd="0" destOrd="0" presId="urn:microsoft.com/office/officeart/2005/8/layout/cycle6"/>
    <dgm:cxn modelId="{5D96AE18-3571-4C45-8CE8-1ABF72C08FB2}" srcId="{5AF91C36-09DE-4D4F-AC86-7467A30E8F8D}" destId="{44874697-1C83-4754-87AB-852F10FD0DA7}" srcOrd="0" destOrd="0" parTransId="{60422AAF-72D5-498A-A2E9-65F61C847FDF}" sibTransId="{1AA00A6D-8794-4C63-ADD9-C6DC4BCFEE38}"/>
    <dgm:cxn modelId="{E6F28021-F445-4817-B15E-0BD58FAF29F0}" type="presOf" srcId="{1AF5C639-7AA7-4AF3-8A01-12E166F12AA0}" destId="{91C25522-0ACC-4B61-A161-BAB399E8849C}" srcOrd="0" destOrd="0" presId="urn:microsoft.com/office/officeart/2005/8/layout/cycle6"/>
    <dgm:cxn modelId="{AF403422-8BA7-4900-9795-458835E4263F}" srcId="{5AF91C36-09DE-4D4F-AC86-7467A30E8F8D}" destId="{0A52437E-8201-4654-AB51-D51A0161BFC1}" srcOrd="3" destOrd="0" parTransId="{FBC68A9F-871C-4370-9D63-AEBC3E944E44}" sibTransId="{8B190474-9CD2-4587-8E62-8427E89CCE3E}"/>
    <dgm:cxn modelId="{11C7D228-F3F8-44CE-B3E1-FA63C0102892}" type="presOf" srcId="{1AA00A6D-8794-4C63-ADD9-C6DC4BCFEE38}" destId="{E6E9D93D-02DA-4A02-A307-73D0BA0BF541}" srcOrd="0" destOrd="0" presId="urn:microsoft.com/office/officeart/2005/8/layout/cycle6"/>
    <dgm:cxn modelId="{C26CAF3B-8011-4D99-B3E5-4610BC067EA4}" type="presOf" srcId="{4EFB69C8-2AA1-41B7-9D7B-BA707AA11463}" destId="{EC3EBD17-CBE7-4791-BECA-AA47692B93B9}" srcOrd="0" destOrd="0" presId="urn:microsoft.com/office/officeart/2005/8/layout/cycle6"/>
    <dgm:cxn modelId="{4D8AFE3D-B52E-44BE-A849-B7C49FD69E08}" type="presOf" srcId="{44874697-1C83-4754-87AB-852F10FD0DA7}" destId="{72ACA683-2825-43CF-83A9-B4DD68B4F5E9}" srcOrd="0" destOrd="0" presId="urn:microsoft.com/office/officeart/2005/8/layout/cycle6"/>
    <dgm:cxn modelId="{27F60D69-8AFE-4F43-B9CF-95067DDCAE1F}" type="presOf" srcId="{93CC51C4-909B-4C01-9F39-E304C3C1C9FE}" destId="{877ECB67-FCD8-4955-9108-B691B1F88D59}" srcOrd="0" destOrd="0" presId="urn:microsoft.com/office/officeart/2005/8/layout/cycle6"/>
    <dgm:cxn modelId="{0CBA6050-6E21-43A6-B800-21ECCC63EE6C}" type="presOf" srcId="{5AF91C36-09DE-4D4F-AC86-7467A30E8F8D}" destId="{142D7F69-64D3-4491-BD2A-3812F6757FF6}" srcOrd="0" destOrd="0" presId="urn:microsoft.com/office/officeart/2005/8/layout/cycle6"/>
    <dgm:cxn modelId="{8F94E298-06B2-49EC-A98A-A53D9C2D470E}" type="presOf" srcId="{0A52437E-8201-4654-AB51-D51A0161BFC1}" destId="{D4AAF7A1-2AA8-4153-9E8F-057D1E501BBE}" srcOrd="0" destOrd="0" presId="urn:microsoft.com/office/officeart/2005/8/layout/cycle6"/>
    <dgm:cxn modelId="{74F20EAC-6998-4FDA-BBA2-B1F73A2C1EC9}" srcId="{5AF91C36-09DE-4D4F-AC86-7467A30E8F8D}" destId="{A6AC01A8-F8BC-4A61-8DC8-15BA3AB21600}" srcOrd="4" destOrd="0" parTransId="{683F5B47-6D87-4184-9E31-CC324E5AF7DB}" sibTransId="{93CC51C4-909B-4C01-9F39-E304C3C1C9FE}"/>
    <dgm:cxn modelId="{AA91B6BE-9425-4837-855D-BB048C468CEC}" type="presOf" srcId="{C2DD9EE9-86DC-4442-810C-2EB980161A00}" destId="{C4CD14AA-DB7A-45E7-A53A-589E6B9CDAE1}" srcOrd="0" destOrd="0" presId="urn:microsoft.com/office/officeart/2005/8/layout/cycle6"/>
    <dgm:cxn modelId="{E4F95CC4-AB95-46A5-8250-29329D0B9BC5}" type="presOf" srcId="{A6AC01A8-F8BC-4A61-8DC8-15BA3AB21600}" destId="{62F08D00-AA2C-4727-816C-C93CCB87222D}" srcOrd="0" destOrd="0" presId="urn:microsoft.com/office/officeart/2005/8/layout/cycle6"/>
    <dgm:cxn modelId="{77C680CA-7E2F-484A-8644-F96B5500CA82}" type="presOf" srcId="{70BC9043-73D1-45B1-B576-0DEE622C0A04}" destId="{09650EC4-AE17-4140-AEA6-DC312E488824}" srcOrd="0" destOrd="0" presId="urn:microsoft.com/office/officeart/2005/8/layout/cycle6"/>
    <dgm:cxn modelId="{4E7C22E2-FB0B-40A6-AF5C-B87925463355}" srcId="{5AF91C36-09DE-4D4F-AC86-7467A30E8F8D}" destId="{1AF5C639-7AA7-4AF3-8A01-12E166F12AA0}" srcOrd="1" destOrd="0" parTransId="{730C1E40-F129-4358-B2A4-DC1FFA780148}" sibTransId="{C2DD9EE9-86DC-4442-810C-2EB980161A00}"/>
    <dgm:cxn modelId="{67E063FD-6AE2-4CE2-91BD-B09841D5688C}" srcId="{5AF91C36-09DE-4D4F-AC86-7467A30E8F8D}" destId="{4EFB69C8-2AA1-41B7-9D7B-BA707AA11463}" srcOrd="2" destOrd="0" parTransId="{E1B22F5D-964D-40A9-8A4A-95D54369D0B4}" sibTransId="{70BC9043-73D1-45B1-B576-0DEE622C0A04}"/>
    <dgm:cxn modelId="{F869D2D5-EE13-4956-9EE0-39EA3B292AB9}" type="presParOf" srcId="{142D7F69-64D3-4491-BD2A-3812F6757FF6}" destId="{72ACA683-2825-43CF-83A9-B4DD68B4F5E9}" srcOrd="0" destOrd="0" presId="urn:microsoft.com/office/officeart/2005/8/layout/cycle6"/>
    <dgm:cxn modelId="{067CDE3B-1420-434E-B0BD-38D19ABCE73B}" type="presParOf" srcId="{142D7F69-64D3-4491-BD2A-3812F6757FF6}" destId="{14E9F934-F8F3-415C-AE88-D590E7DDBC43}" srcOrd="1" destOrd="0" presId="urn:microsoft.com/office/officeart/2005/8/layout/cycle6"/>
    <dgm:cxn modelId="{8A6BE0C5-2484-45E9-967E-FEA0B570FE37}" type="presParOf" srcId="{142D7F69-64D3-4491-BD2A-3812F6757FF6}" destId="{E6E9D93D-02DA-4A02-A307-73D0BA0BF541}" srcOrd="2" destOrd="0" presId="urn:microsoft.com/office/officeart/2005/8/layout/cycle6"/>
    <dgm:cxn modelId="{9FC8A89F-8726-4E2F-9BEE-2CDF9EF2FB91}" type="presParOf" srcId="{142D7F69-64D3-4491-BD2A-3812F6757FF6}" destId="{91C25522-0ACC-4B61-A161-BAB399E8849C}" srcOrd="3" destOrd="0" presId="urn:microsoft.com/office/officeart/2005/8/layout/cycle6"/>
    <dgm:cxn modelId="{CBCFFCB7-4322-4A76-BD8B-A9C76E850E7E}" type="presParOf" srcId="{142D7F69-64D3-4491-BD2A-3812F6757FF6}" destId="{653AFBFB-D0DD-4FA7-A030-2652800BF6E2}" srcOrd="4" destOrd="0" presId="urn:microsoft.com/office/officeart/2005/8/layout/cycle6"/>
    <dgm:cxn modelId="{BF86527B-CFC0-47E7-AFBA-761BBF50293F}" type="presParOf" srcId="{142D7F69-64D3-4491-BD2A-3812F6757FF6}" destId="{C4CD14AA-DB7A-45E7-A53A-589E6B9CDAE1}" srcOrd="5" destOrd="0" presId="urn:microsoft.com/office/officeart/2005/8/layout/cycle6"/>
    <dgm:cxn modelId="{F615CE3F-B05E-4A50-B4B4-06E5001B7104}" type="presParOf" srcId="{142D7F69-64D3-4491-BD2A-3812F6757FF6}" destId="{EC3EBD17-CBE7-4791-BECA-AA47692B93B9}" srcOrd="6" destOrd="0" presId="urn:microsoft.com/office/officeart/2005/8/layout/cycle6"/>
    <dgm:cxn modelId="{0EC977D8-DD71-4C60-8285-6DE74D9D6690}" type="presParOf" srcId="{142D7F69-64D3-4491-BD2A-3812F6757FF6}" destId="{953C2ECD-02A8-4059-BA37-588271C1B8BD}" srcOrd="7" destOrd="0" presId="urn:microsoft.com/office/officeart/2005/8/layout/cycle6"/>
    <dgm:cxn modelId="{EA0B5413-6F2B-484F-9357-5D0FB230D809}" type="presParOf" srcId="{142D7F69-64D3-4491-BD2A-3812F6757FF6}" destId="{09650EC4-AE17-4140-AEA6-DC312E488824}" srcOrd="8" destOrd="0" presId="urn:microsoft.com/office/officeart/2005/8/layout/cycle6"/>
    <dgm:cxn modelId="{8DA5C45F-6B30-4F90-88FD-F74D1D28F68E}" type="presParOf" srcId="{142D7F69-64D3-4491-BD2A-3812F6757FF6}" destId="{D4AAF7A1-2AA8-4153-9E8F-057D1E501BBE}" srcOrd="9" destOrd="0" presId="urn:microsoft.com/office/officeart/2005/8/layout/cycle6"/>
    <dgm:cxn modelId="{3061BA1E-2674-4CD4-A7A6-243979E2F6CE}" type="presParOf" srcId="{142D7F69-64D3-4491-BD2A-3812F6757FF6}" destId="{182BB4B1-B2C1-46A9-81ED-CD05A2D38EE8}" srcOrd="10" destOrd="0" presId="urn:microsoft.com/office/officeart/2005/8/layout/cycle6"/>
    <dgm:cxn modelId="{66853178-D7AA-4C17-888C-1B9D5CD8BAD8}" type="presParOf" srcId="{142D7F69-64D3-4491-BD2A-3812F6757FF6}" destId="{142C839A-66CE-4F80-B7B8-67981B76B578}" srcOrd="11" destOrd="0" presId="urn:microsoft.com/office/officeart/2005/8/layout/cycle6"/>
    <dgm:cxn modelId="{C6208A7A-B9BD-4DDF-84C1-81FA28B3D76A}" type="presParOf" srcId="{142D7F69-64D3-4491-BD2A-3812F6757FF6}" destId="{62F08D00-AA2C-4727-816C-C93CCB87222D}" srcOrd="12" destOrd="0" presId="urn:microsoft.com/office/officeart/2005/8/layout/cycle6"/>
    <dgm:cxn modelId="{E8115330-2777-45D7-A4B4-45B4FA14CCC4}" type="presParOf" srcId="{142D7F69-64D3-4491-BD2A-3812F6757FF6}" destId="{7C569E1C-8539-449A-8D07-099B331A86DE}" srcOrd="13" destOrd="0" presId="urn:microsoft.com/office/officeart/2005/8/layout/cycle6"/>
    <dgm:cxn modelId="{11AEF238-746A-4CBB-A589-5A77C4B652E8}" type="presParOf" srcId="{142D7F69-64D3-4491-BD2A-3812F6757FF6}" destId="{877ECB67-FCD8-4955-9108-B691B1F88D59}" srcOrd="14" destOrd="0" presId="urn:microsoft.com/office/officeart/2005/8/layout/cycle6"/>
  </dgm:cxnLst>
  <dgm:bg/>
  <dgm:whole>
    <a:ln w="190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1A32C1-D611-4A7E-A297-B191DF05F16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AA4C1823-A2AC-482C-AAE0-AC34390790F3}">
      <dgm:prSet phldrT="[Текст]" custT="1"/>
      <dgm:spPr>
        <a:ln>
          <a:solidFill>
            <a:srgbClr val="9DC3E6"/>
          </a:solidFill>
        </a:ln>
      </dgm:spPr>
      <dgm:t>
        <a:bodyPr/>
        <a:lstStyle/>
        <a:p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идентификация рисков</a:t>
          </a:r>
          <a:endParaRPr lang="ru-KZ" sz="800" dirty="0"/>
        </a:p>
      </dgm:t>
    </dgm:pt>
    <dgm:pt modelId="{CF5495DF-CF76-4A05-A670-E4B22C5F0F15}" type="parTrans" cxnId="{0F2F92FC-9B90-44A7-9C0A-46FFBCAF7CD4}">
      <dgm:prSet/>
      <dgm:spPr/>
      <dgm:t>
        <a:bodyPr/>
        <a:lstStyle/>
        <a:p>
          <a:endParaRPr lang="ru-KZ"/>
        </a:p>
      </dgm:t>
    </dgm:pt>
    <dgm:pt modelId="{87C76BD6-A1C5-4E96-9B5D-DD61106C6D49}" type="sibTrans" cxnId="{0F2F92FC-9B90-44A7-9C0A-46FFBCAF7CD4}">
      <dgm:prSet/>
      <dgm:spPr/>
      <dgm:t>
        <a:bodyPr/>
        <a:lstStyle/>
        <a:p>
          <a:endParaRPr lang="ru-KZ"/>
        </a:p>
      </dgm:t>
    </dgm:pt>
    <dgm:pt modelId="{54F0C9B2-2A11-40B0-B9BF-CA3C67A34362}">
      <dgm:prSet phldrT="[Текст]" custT="1"/>
      <dgm:spPr>
        <a:ln>
          <a:solidFill>
            <a:srgbClr val="9DC3E6"/>
          </a:solidFill>
        </a:ln>
      </dgm:spPr>
      <dgm:t>
        <a:bodyPr/>
        <a:lstStyle/>
        <a:p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измерение и оценка рисков</a:t>
          </a:r>
          <a:endParaRPr lang="ru-KZ" sz="800" dirty="0"/>
        </a:p>
      </dgm:t>
    </dgm:pt>
    <dgm:pt modelId="{48CF6850-6FE8-4DEA-8CD7-F33BF5F8794A}" type="parTrans" cxnId="{B3357A3E-E065-4DC2-959F-94CD33F9FF61}">
      <dgm:prSet/>
      <dgm:spPr/>
      <dgm:t>
        <a:bodyPr/>
        <a:lstStyle/>
        <a:p>
          <a:endParaRPr lang="ru-KZ"/>
        </a:p>
      </dgm:t>
    </dgm:pt>
    <dgm:pt modelId="{286E4867-CF24-4FA1-89C8-F06B2C434202}" type="sibTrans" cxnId="{B3357A3E-E065-4DC2-959F-94CD33F9FF61}">
      <dgm:prSet/>
      <dgm:spPr/>
      <dgm:t>
        <a:bodyPr/>
        <a:lstStyle/>
        <a:p>
          <a:endParaRPr lang="ru-KZ"/>
        </a:p>
      </dgm:t>
    </dgm:pt>
    <dgm:pt modelId="{7B1EE25F-8576-498F-82F3-BB590447794D}">
      <dgm:prSet phldrT="[Текст]" custT="1"/>
      <dgm:spPr>
        <a:ln>
          <a:solidFill>
            <a:srgbClr val="9DC3E6"/>
          </a:solidFill>
        </a:ln>
      </dgm:spPr>
      <dgm:t>
        <a:bodyPr/>
        <a:lstStyle/>
        <a:p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управление рисками</a:t>
          </a:r>
          <a:endParaRPr lang="ru-KZ" sz="800" dirty="0"/>
        </a:p>
      </dgm:t>
    </dgm:pt>
    <dgm:pt modelId="{DD3B009A-AB42-4811-9A2A-3E6AC0370AD3}" type="parTrans" cxnId="{5C9DDDEE-49E6-493B-927B-C150816443DC}">
      <dgm:prSet/>
      <dgm:spPr/>
      <dgm:t>
        <a:bodyPr/>
        <a:lstStyle/>
        <a:p>
          <a:endParaRPr lang="ru-KZ"/>
        </a:p>
      </dgm:t>
    </dgm:pt>
    <dgm:pt modelId="{5301B183-09D6-4D19-8A32-E4ECA23FDC3A}" type="sibTrans" cxnId="{5C9DDDEE-49E6-493B-927B-C150816443DC}">
      <dgm:prSet/>
      <dgm:spPr/>
      <dgm:t>
        <a:bodyPr/>
        <a:lstStyle/>
        <a:p>
          <a:endParaRPr lang="ru-KZ"/>
        </a:p>
      </dgm:t>
    </dgm:pt>
    <dgm:pt modelId="{A639398A-252A-4D11-A2C7-A8E7369E65BF}">
      <dgm:prSet custT="1"/>
      <dgm:spPr>
        <a:ln>
          <a:solidFill>
            <a:srgbClr val="9DC3E6"/>
          </a:solidFill>
        </a:ln>
      </dgm:spPr>
      <dgm:t>
        <a:bodyPr/>
        <a:lstStyle/>
        <a:p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мониторинг и отчетность</a:t>
          </a:r>
          <a:endParaRPr lang="ru-KZ" sz="800" dirty="0"/>
        </a:p>
      </dgm:t>
    </dgm:pt>
    <dgm:pt modelId="{F69057EC-AC4F-4529-AC3B-34F74AE6A054}" type="parTrans" cxnId="{9DCAFF27-52E2-439A-A885-35CFBE832FD2}">
      <dgm:prSet/>
      <dgm:spPr/>
      <dgm:t>
        <a:bodyPr/>
        <a:lstStyle/>
        <a:p>
          <a:endParaRPr lang="ru-KZ"/>
        </a:p>
      </dgm:t>
    </dgm:pt>
    <dgm:pt modelId="{074A158E-0D28-4062-AC43-76E54F7AB003}" type="sibTrans" cxnId="{9DCAFF27-52E2-439A-A885-35CFBE832FD2}">
      <dgm:prSet/>
      <dgm:spPr/>
      <dgm:t>
        <a:bodyPr/>
        <a:lstStyle/>
        <a:p>
          <a:endParaRPr lang="ru-KZ"/>
        </a:p>
      </dgm:t>
    </dgm:pt>
    <dgm:pt modelId="{B39530C9-6C1F-4B8E-BA08-DD6936B865EA}" type="pres">
      <dgm:prSet presAssocID="{6D1A32C1-D611-4A7E-A297-B191DF05F16F}" presName="compositeShape" presStyleCnt="0">
        <dgm:presLayoutVars>
          <dgm:dir/>
          <dgm:resizeHandles/>
        </dgm:presLayoutVars>
      </dgm:prSet>
      <dgm:spPr/>
    </dgm:pt>
    <dgm:pt modelId="{D7CD773D-4CA1-47D5-8901-2C36906BF16D}" type="pres">
      <dgm:prSet presAssocID="{6D1A32C1-D611-4A7E-A297-B191DF05F16F}" presName="pyramid" presStyleLbl="node1" presStyleIdx="0" presStyleCnt="1"/>
      <dgm:spPr>
        <a:solidFill>
          <a:srgbClr val="0088B8"/>
        </a:solidFill>
      </dgm:spPr>
    </dgm:pt>
    <dgm:pt modelId="{68C2A4F6-1083-421C-B95F-7ACF952214BE}" type="pres">
      <dgm:prSet presAssocID="{6D1A32C1-D611-4A7E-A297-B191DF05F16F}" presName="theList" presStyleCnt="0"/>
      <dgm:spPr/>
    </dgm:pt>
    <dgm:pt modelId="{2E98E6ED-C29B-4475-8AC5-70930581006D}" type="pres">
      <dgm:prSet presAssocID="{AA4C1823-A2AC-482C-AAE0-AC34390790F3}" presName="aNode" presStyleLbl="fgAcc1" presStyleIdx="0" presStyleCnt="4">
        <dgm:presLayoutVars>
          <dgm:bulletEnabled val="1"/>
        </dgm:presLayoutVars>
      </dgm:prSet>
      <dgm:spPr/>
    </dgm:pt>
    <dgm:pt modelId="{F75F3BD5-F750-4DF8-815C-C3A107AD5D9E}" type="pres">
      <dgm:prSet presAssocID="{AA4C1823-A2AC-482C-AAE0-AC34390790F3}" presName="aSpace" presStyleCnt="0"/>
      <dgm:spPr/>
    </dgm:pt>
    <dgm:pt modelId="{A9D2E0A6-B744-46F9-9B14-74781F59C0CB}" type="pres">
      <dgm:prSet presAssocID="{54F0C9B2-2A11-40B0-B9BF-CA3C67A34362}" presName="aNode" presStyleLbl="fgAcc1" presStyleIdx="1" presStyleCnt="4">
        <dgm:presLayoutVars>
          <dgm:bulletEnabled val="1"/>
        </dgm:presLayoutVars>
      </dgm:prSet>
      <dgm:spPr/>
    </dgm:pt>
    <dgm:pt modelId="{829CAF9E-155C-4AB8-B1BC-FE300E3900C9}" type="pres">
      <dgm:prSet presAssocID="{54F0C9B2-2A11-40B0-B9BF-CA3C67A34362}" presName="aSpace" presStyleCnt="0"/>
      <dgm:spPr/>
    </dgm:pt>
    <dgm:pt modelId="{14DE69AA-0898-425C-96FB-E3B2CE48F742}" type="pres">
      <dgm:prSet presAssocID="{7B1EE25F-8576-498F-82F3-BB590447794D}" presName="aNode" presStyleLbl="fgAcc1" presStyleIdx="2" presStyleCnt="4">
        <dgm:presLayoutVars>
          <dgm:bulletEnabled val="1"/>
        </dgm:presLayoutVars>
      </dgm:prSet>
      <dgm:spPr/>
    </dgm:pt>
    <dgm:pt modelId="{9697BE51-3766-4D02-8F02-6926EDCC8A6C}" type="pres">
      <dgm:prSet presAssocID="{7B1EE25F-8576-498F-82F3-BB590447794D}" presName="aSpace" presStyleCnt="0"/>
      <dgm:spPr/>
    </dgm:pt>
    <dgm:pt modelId="{03DD6B29-7C7D-4289-AF7C-416041D80D4B}" type="pres">
      <dgm:prSet presAssocID="{A639398A-252A-4D11-A2C7-A8E7369E65BF}" presName="aNode" presStyleLbl="fgAcc1" presStyleIdx="3" presStyleCnt="4">
        <dgm:presLayoutVars>
          <dgm:bulletEnabled val="1"/>
        </dgm:presLayoutVars>
      </dgm:prSet>
      <dgm:spPr/>
    </dgm:pt>
    <dgm:pt modelId="{1DDAA20B-3AB9-4396-97C2-A35EAF9AD62C}" type="pres">
      <dgm:prSet presAssocID="{A639398A-252A-4D11-A2C7-A8E7369E65BF}" presName="aSpace" presStyleCnt="0"/>
      <dgm:spPr/>
    </dgm:pt>
  </dgm:ptLst>
  <dgm:cxnLst>
    <dgm:cxn modelId="{5206110E-1C28-485E-8C25-F82CB30F546C}" type="presOf" srcId="{54F0C9B2-2A11-40B0-B9BF-CA3C67A34362}" destId="{A9D2E0A6-B744-46F9-9B14-74781F59C0CB}" srcOrd="0" destOrd="0" presId="urn:microsoft.com/office/officeart/2005/8/layout/pyramid2"/>
    <dgm:cxn modelId="{9DCAFF27-52E2-439A-A885-35CFBE832FD2}" srcId="{6D1A32C1-D611-4A7E-A297-B191DF05F16F}" destId="{A639398A-252A-4D11-A2C7-A8E7369E65BF}" srcOrd="3" destOrd="0" parTransId="{F69057EC-AC4F-4529-AC3B-34F74AE6A054}" sibTransId="{074A158E-0D28-4062-AC43-76E54F7AB003}"/>
    <dgm:cxn modelId="{B3357A3E-E065-4DC2-959F-94CD33F9FF61}" srcId="{6D1A32C1-D611-4A7E-A297-B191DF05F16F}" destId="{54F0C9B2-2A11-40B0-B9BF-CA3C67A34362}" srcOrd="1" destOrd="0" parTransId="{48CF6850-6FE8-4DEA-8CD7-F33BF5F8794A}" sibTransId="{286E4867-CF24-4FA1-89C8-F06B2C434202}"/>
    <dgm:cxn modelId="{8B8697A4-7F82-435B-990E-76F32F43CBDE}" type="presOf" srcId="{AA4C1823-A2AC-482C-AAE0-AC34390790F3}" destId="{2E98E6ED-C29B-4475-8AC5-70930581006D}" srcOrd="0" destOrd="0" presId="urn:microsoft.com/office/officeart/2005/8/layout/pyramid2"/>
    <dgm:cxn modelId="{1E090BAD-48C8-4559-9D3E-3610BEB10559}" type="presOf" srcId="{7B1EE25F-8576-498F-82F3-BB590447794D}" destId="{14DE69AA-0898-425C-96FB-E3B2CE48F742}" srcOrd="0" destOrd="0" presId="urn:microsoft.com/office/officeart/2005/8/layout/pyramid2"/>
    <dgm:cxn modelId="{6E5CCFCE-B879-45D2-81D9-9A5B600C4CA2}" type="presOf" srcId="{6D1A32C1-D611-4A7E-A297-B191DF05F16F}" destId="{B39530C9-6C1F-4B8E-BA08-DD6936B865EA}" srcOrd="0" destOrd="0" presId="urn:microsoft.com/office/officeart/2005/8/layout/pyramid2"/>
    <dgm:cxn modelId="{7D5816DD-9A53-447F-BC69-E21D472B5B24}" type="presOf" srcId="{A639398A-252A-4D11-A2C7-A8E7369E65BF}" destId="{03DD6B29-7C7D-4289-AF7C-416041D80D4B}" srcOrd="0" destOrd="0" presId="urn:microsoft.com/office/officeart/2005/8/layout/pyramid2"/>
    <dgm:cxn modelId="{5C9DDDEE-49E6-493B-927B-C150816443DC}" srcId="{6D1A32C1-D611-4A7E-A297-B191DF05F16F}" destId="{7B1EE25F-8576-498F-82F3-BB590447794D}" srcOrd="2" destOrd="0" parTransId="{DD3B009A-AB42-4811-9A2A-3E6AC0370AD3}" sibTransId="{5301B183-09D6-4D19-8A32-E4ECA23FDC3A}"/>
    <dgm:cxn modelId="{0F2F92FC-9B90-44A7-9C0A-46FFBCAF7CD4}" srcId="{6D1A32C1-D611-4A7E-A297-B191DF05F16F}" destId="{AA4C1823-A2AC-482C-AAE0-AC34390790F3}" srcOrd="0" destOrd="0" parTransId="{CF5495DF-CF76-4A05-A670-E4B22C5F0F15}" sibTransId="{87C76BD6-A1C5-4E96-9B5D-DD61106C6D49}"/>
    <dgm:cxn modelId="{9FAEB3AF-F36B-46A4-8577-1E20E12DFE07}" type="presParOf" srcId="{B39530C9-6C1F-4B8E-BA08-DD6936B865EA}" destId="{D7CD773D-4CA1-47D5-8901-2C36906BF16D}" srcOrd="0" destOrd="0" presId="urn:microsoft.com/office/officeart/2005/8/layout/pyramid2"/>
    <dgm:cxn modelId="{E52E74EB-1BAE-4D75-8135-ADA35F32E532}" type="presParOf" srcId="{B39530C9-6C1F-4B8E-BA08-DD6936B865EA}" destId="{68C2A4F6-1083-421C-B95F-7ACF952214BE}" srcOrd="1" destOrd="0" presId="urn:microsoft.com/office/officeart/2005/8/layout/pyramid2"/>
    <dgm:cxn modelId="{3BAC9815-71EB-43C7-A3BA-08666CD3B219}" type="presParOf" srcId="{68C2A4F6-1083-421C-B95F-7ACF952214BE}" destId="{2E98E6ED-C29B-4475-8AC5-70930581006D}" srcOrd="0" destOrd="0" presId="urn:microsoft.com/office/officeart/2005/8/layout/pyramid2"/>
    <dgm:cxn modelId="{892F05F5-4CC3-46D8-99D7-F6B83471ECF6}" type="presParOf" srcId="{68C2A4F6-1083-421C-B95F-7ACF952214BE}" destId="{F75F3BD5-F750-4DF8-815C-C3A107AD5D9E}" srcOrd="1" destOrd="0" presId="urn:microsoft.com/office/officeart/2005/8/layout/pyramid2"/>
    <dgm:cxn modelId="{E9794486-8314-407B-AA96-4977C8DB3FA6}" type="presParOf" srcId="{68C2A4F6-1083-421C-B95F-7ACF952214BE}" destId="{A9D2E0A6-B744-46F9-9B14-74781F59C0CB}" srcOrd="2" destOrd="0" presId="urn:microsoft.com/office/officeart/2005/8/layout/pyramid2"/>
    <dgm:cxn modelId="{2DE1F504-C095-4825-94FA-B7D70A6B90B4}" type="presParOf" srcId="{68C2A4F6-1083-421C-B95F-7ACF952214BE}" destId="{829CAF9E-155C-4AB8-B1BC-FE300E3900C9}" srcOrd="3" destOrd="0" presId="urn:microsoft.com/office/officeart/2005/8/layout/pyramid2"/>
    <dgm:cxn modelId="{8254B378-714A-4D10-B131-32E19CFA33D5}" type="presParOf" srcId="{68C2A4F6-1083-421C-B95F-7ACF952214BE}" destId="{14DE69AA-0898-425C-96FB-E3B2CE48F742}" srcOrd="4" destOrd="0" presId="urn:microsoft.com/office/officeart/2005/8/layout/pyramid2"/>
    <dgm:cxn modelId="{5421A996-C7A7-4C95-97D7-8A255F522A41}" type="presParOf" srcId="{68C2A4F6-1083-421C-B95F-7ACF952214BE}" destId="{9697BE51-3766-4D02-8F02-6926EDCC8A6C}" srcOrd="5" destOrd="0" presId="urn:microsoft.com/office/officeart/2005/8/layout/pyramid2"/>
    <dgm:cxn modelId="{165218AA-D2E5-40FE-BAED-B03EA4222697}" type="presParOf" srcId="{68C2A4F6-1083-421C-B95F-7ACF952214BE}" destId="{03DD6B29-7C7D-4289-AF7C-416041D80D4B}" srcOrd="6" destOrd="0" presId="urn:microsoft.com/office/officeart/2005/8/layout/pyramid2"/>
    <dgm:cxn modelId="{E8C6824A-094C-46FE-B300-F32B296B202D}" type="presParOf" srcId="{68C2A4F6-1083-421C-B95F-7ACF952214BE}" destId="{1DDAA20B-3AB9-4396-97C2-A35EAF9AD62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22921D-A7DB-4FC3-AAF5-F107E06693D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6BE83A12-01E4-499F-AF87-83640E472C55}">
      <dgm:prSet phldrT="[Текст]"/>
      <dgm:spPr>
        <a:solidFill>
          <a:srgbClr val="FFC000"/>
        </a:solidFill>
      </dgm:spPr>
      <dgm:t>
        <a:bodyPr/>
        <a:lstStyle/>
        <a:p>
          <a:r>
            <a:rPr lang="kk-K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ГФСС</a:t>
          </a:r>
          <a:endParaRPr lang="ru-KZ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621CB5-6F0D-40E2-B6C3-A6DB77B02E00}" type="parTrans" cxnId="{68CE5E20-610C-4B41-85A3-3E411865EC69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F31EF8-D17C-406D-BB6A-ED562B259891}" type="sibTrans" cxnId="{68CE5E20-610C-4B41-85A3-3E411865EC69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9D6C94-5C02-47FB-AE51-6B2FA0BF5F1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департаментов</a:t>
          </a:r>
          <a:endParaRPr lang="ru-KZ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F57E1-9149-4D75-BC7D-DD73DE57DB3F}" type="parTrans" cxnId="{E38A2EBF-A004-4CFA-A185-A5B0227EE44A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9E2A6-6AF0-4FD0-9A8E-60E59AE333AD}" type="sibTrans" cxnId="{E38A2EBF-A004-4CFA-A185-A5B0227EE44A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5F7117-F84D-4A71-A812-7D487ED7EB0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служба</a:t>
          </a:r>
          <a:endParaRPr lang="ru-KZ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868D7-C6D9-4118-B389-A729BBB4CC72}" type="parTrans" cxnId="{B5A1E5A9-408A-4578-BDC7-0AD286E48DE2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F5E10D-5681-4259-832A-3FC567A27BCD}" type="sibTrans" cxnId="{B5A1E5A9-408A-4578-BDC7-0AD286E48DE2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927669-1604-4F2A-A4BD-E41CFFE82F3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 сектора</a:t>
          </a:r>
          <a:endParaRPr lang="ru-KZ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46D0B-9E1A-4D20-975F-230D0A1BF5F4}" type="parTrans" cxnId="{57671293-A3D7-40F7-85A1-51884DDADBF9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7D1C67-5BFC-4587-BE52-4CB46D3C8AF3}" type="sibTrans" cxnId="{57671293-A3D7-40F7-85A1-51884DDADBF9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B5890-B9ED-49C1-81A1-A770FACCFA4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 филиалов</a:t>
          </a:r>
          <a:endParaRPr lang="ru-KZ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F53A4-9247-4050-A1C4-1CCC39696F2E}" type="parTrans" cxnId="{759165C6-A44C-436D-8FFF-4B29DC8A17FD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D1917E-0812-4C2F-8D08-26FA692AFF74}" type="sibTrans" cxnId="{759165C6-A44C-436D-8FFF-4B29DC8A17FD}">
      <dgm:prSet/>
      <dgm:spPr/>
      <dgm:t>
        <a:bodyPr/>
        <a:lstStyle/>
        <a:p>
          <a:endParaRPr lang="ru-K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AFC0B-33E0-45CA-ACB8-05B220B1CC96}" type="pres">
      <dgm:prSet presAssocID="{2B22921D-A7DB-4FC3-AAF5-F107E06693D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62DA0B-8674-444A-9899-AC3110934C17}" type="pres">
      <dgm:prSet presAssocID="{6BE83A12-01E4-499F-AF87-83640E472C55}" presName="vertOne" presStyleCnt="0"/>
      <dgm:spPr/>
    </dgm:pt>
    <dgm:pt modelId="{010F0681-C15A-4336-B20F-A8D90A2C55E3}" type="pres">
      <dgm:prSet presAssocID="{6BE83A12-01E4-499F-AF87-83640E472C55}" presName="txOne" presStyleLbl="node0" presStyleIdx="0" presStyleCnt="1" custScaleY="71023">
        <dgm:presLayoutVars>
          <dgm:chPref val="3"/>
        </dgm:presLayoutVars>
      </dgm:prSet>
      <dgm:spPr/>
    </dgm:pt>
    <dgm:pt modelId="{8ACB634D-7683-4260-B7E9-A7C005A96F98}" type="pres">
      <dgm:prSet presAssocID="{6BE83A12-01E4-499F-AF87-83640E472C55}" presName="parTransOne" presStyleCnt="0"/>
      <dgm:spPr/>
    </dgm:pt>
    <dgm:pt modelId="{9660C2D5-27CF-4B85-A3BB-4CDC31287B44}" type="pres">
      <dgm:prSet presAssocID="{6BE83A12-01E4-499F-AF87-83640E472C55}" presName="horzOne" presStyleCnt="0"/>
      <dgm:spPr/>
    </dgm:pt>
    <dgm:pt modelId="{00E8DE8F-36FD-4DED-8C32-5381AB052A0D}" type="pres">
      <dgm:prSet presAssocID="{FD9D6C94-5C02-47FB-AE51-6B2FA0BF5F17}" presName="vertTwo" presStyleCnt="0"/>
      <dgm:spPr/>
    </dgm:pt>
    <dgm:pt modelId="{03DB4FB2-5D28-4608-8EF4-B3E845F1C14A}" type="pres">
      <dgm:prSet presAssocID="{FD9D6C94-5C02-47FB-AE51-6B2FA0BF5F17}" presName="txTwo" presStyleLbl="node2" presStyleIdx="0" presStyleCnt="4">
        <dgm:presLayoutVars>
          <dgm:chPref val="3"/>
        </dgm:presLayoutVars>
      </dgm:prSet>
      <dgm:spPr/>
    </dgm:pt>
    <dgm:pt modelId="{6232D94F-49B5-4E62-97A2-A6F8B5518371}" type="pres">
      <dgm:prSet presAssocID="{FD9D6C94-5C02-47FB-AE51-6B2FA0BF5F17}" presName="horzTwo" presStyleCnt="0"/>
      <dgm:spPr/>
    </dgm:pt>
    <dgm:pt modelId="{1D6C98C9-1A6A-4569-852C-DFBB833E72A4}" type="pres">
      <dgm:prSet presAssocID="{F369E2A6-6AF0-4FD0-9A8E-60E59AE333AD}" presName="sibSpaceTwo" presStyleCnt="0"/>
      <dgm:spPr/>
    </dgm:pt>
    <dgm:pt modelId="{F469D8CC-E987-48B1-B536-1F2F49CF8564}" type="pres">
      <dgm:prSet presAssocID="{0B5F7117-F84D-4A71-A812-7D487ED7EB09}" presName="vertTwo" presStyleCnt="0"/>
      <dgm:spPr/>
    </dgm:pt>
    <dgm:pt modelId="{7865EB4D-36EC-44EC-94A2-F2CBE057B734}" type="pres">
      <dgm:prSet presAssocID="{0B5F7117-F84D-4A71-A812-7D487ED7EB09}" presName="txTwo" presStyleLbl="node2" presStyleIdx="1" presStyleCnt="4">
        <dgm:presLayoutVars>
          <dgm:chPref val="3"/>
        </dgm:presLayoutVars>
      </dgm:prSet>
      <dgm:spPr/>
    </dgm:pt>
    <dgm:pt modelId="{C085855E-0986-4049-98F3-B47D4D5C961C}" type="pres">
      <dgm:prSet presAssocID="{0B5F7117-F84D-4A71-A812-7D487ED7EB09}" presName="horzTwo" presStyleCnt="0"/>
      <dgm:spPr/>
    </dgm:pt>
    <dgm:pt modelId="{B3F58D7F-8837-4BB1-93E9-C6D3D06F0517}" type="pres">
      <dgm:prSet presAssocID="{66F5E10D-5681-4259-832A-3FC567A27BCD}" presName="sibSpaceTwo" presStyleCnt="0"/>
      <dgm:spPr/>
    </dgm:pt>
    <dgm:pt modelId="{5EC6B79F-933B-4325-8261-3163551C86C9}" type="pres">
      <dgm:prSet presAssocID="{FA927669-1604-4F2A-A4BD-E41CFFE82F39}" presName="vertTwo" presStyleCnt="0"/>
      <dgm:spPr/>
    </dgm:pt>
    <dgm:pt modelId="{904F7EFB-DCA4-4496-B830-C48BCBDFBA23}" type="pres">
      <dgm:prSet presAssocID="{FA927669-1604-4F2A-A4BD-E41CFFE82F39}" presName="txTwo" presStyleLbl="node2" presStyleIdx="2" presStyleCnt="4">
        <dgm:presLayoutVars>
          <dgm:chPref val="3"/>
        </dgm:presLayoutVars>
      </dgm:prSet>
      <dgm:spPr/>
    </dgm:pt>
    <dgm:pt modelId="{B7C884F1-BCDA-4ECD-A7DE-301BA3E6B3C6}" type="pres">
      <dgm:prSet presAssocID="{FA927669-1604-4F2A-A4BD-E41CFFE82F39}" presName="horzTwo" presStyleCnt="0"/>
      <dgm:spPr/>
    </dgm:pt>
    <dgm:pt modelId="{973D8274-8F88-4FB2-9092-1E9D4E107288}" type="pres">
      <dgm:prSet presAssocID="{AB7D1C67-5BFC-4587-BE52-4CB46D3C8AF3}" presName="sibSpaceTwo" presStyleCnt="0"/>
      <dgm:spPr/>
    </dgm:pt>
    <dgm:pt modelId="{E4969A51-A58C-41FD-9CDE-9AB8C4AD3A75}" type="pres">
      <dgm:prSet presAssocID="{6EBB5890-B9ED-49C1-81A1-A770FACCFA43}" presName="vertTwo" presStyleCnt="0"/>
      <dgm:spPr/>
    </dgm:pt>
    <dgm:pt modelId="{E45E4A68-0EA9-481F-BBB6-359CCF951F51}" type="pres">
      <dgm:prSet presAssocID="{6EBB5890-B9ED-49C1-81A1-A770FACCFA43}" presName="txTwo" presStyleLbl="node2" presStyleIdx="3" presStyleCnt="4">
        <dgm:presLayoutVars>
          <dgm:chPref val="3"/>
        </dgm:presLayoutVars>
      </dgm:prSet>
      <dgm:spPr/>
    </dgm:pt>
    <dgm:pt modelId="{7759B6EE-3BC5-43D0-9C25-2B6B683DDC0B}" type="pres">
      <dgm:prSet presAssocID="{6EBB5890-B9ED-49C1-81A1-A770FACCFA43}" presName="horzTwo" presStyleCnt="0"/>
      <dgm:spPr/>
    </dgm:pt>
  </dgm:ptLst>
  <dgm:cxnLst>
    <dgm:cxn modelId="{9D6A7104-0F8E-440D-AC2D-8B5F004742CB}" type="presOf" srcId="{6BE83A12-01E4-499F-AF87-83640E472C55}" destId="{010F0681-C15A-4336-B20F-A8D90A2C55E3}" srcOrd="0" destOrd="0" presId="urn:microsoft.com/office/officeart/2005/8/layout/hierarchy4"/>
    <dgm:cxn modelId="{68CE5E20-610C-4B41-85A3-3E411865EC69}" srcId="{2B22921D-A7DB-4FC3-AAF5-F107E06693D7}" destId="{6BE83A12-01E4-499F-AF87-83640E472C55}" srcOrd="0" destOrd="0" parTransId="{BB621CB5-6F0D-40E2-B6C3-A6DB77B02E00}" sibTransId="{7EF31EF8-D17C-406D-BB6A-ED562B259891}"/>
    <dgm:cxn modelId="{6F8D6E44-1B92-4B38-A937-A0AE2A2D80D0}" type="presOf" srcId="{2B22921D-A7DB-4FC3-AAF5-F107E06693D7}" destId="{257AFC0B-33E0-45CA-ACB8-05B220B1CC96}" srcOrd="0" destOrd="0" presId="urn:microsoft.com/office/officeart/2005/8/layout/hierarchy4"/>
    <dgm:cxn modelId="{954BC379-6E32-4457-A501-432C0C771DC3}" type="presOf" srcId="{6EBB5890-B9ED-49C1-81A1-A770FACCFA43}" destId="{E45E4A68-0EA9-481F-BBB6-359CCF951F51}" srcOrd="0" destOrd="0" presId="urn:microsoft.com/office/officeart/2005/8/layout/hierarchy4"/>
    <dgm:cxn modelId="{4CB8D385-C79E-48C8-A9B8-FCFC65065C69}" type="presOf" srcId="{FD9D6C94-5C02-47FB-AE51-6B2FA0BF5F17}" destId="{03DB4FB2-5D28-4608-8EF4-B3E845F1C14A}" srcOrd="0" destOrd="0" presId="urn:microsoft.com/office/officeart/2005/8/layout/hierarchy4"/>
    <dgm:cxn modelId="{57671293-A3D7-40F7-85A1-51884DDADBF9}" srcId="{6BE83A12-01E4-499F-AF87-83640E472C55}" destId="{FA927669-1604-4F2A-A4BD-E41CFFE82F39}" srcOrd="2" destOrd="0" parTransId="{24246D0B-9E1A-4D20-975F-230D0A1BF5F4}" sibTransId="{AB7D1C67-5BFC-4587-BE52-4CB46D3C8AF3}"/>
    <dgm:cxn modelId="{324A2A96-18AC-4F5A-8E45-1A7F060A1B10}" type="presOf" srcId="{FA927669-1604-4F2A-A4BD-E41CFFE82F39}" destId="{904F7EFB-DCA4-4496-B830-C48BCBDFBA23}" srcOrd="0" destOrd="0" presId="urn:microsoft.com/office/officeart/2005/8/layout/hierarchy4"/>
    <dgm:cxn modelId="{B5A1E5A9-408A-4578-BDC7-0AD286E48DE2}" srcId="{6BE83A12-01E4-499F-AF87-83640E472C55}" destId="{0B5F7117-F84D-4A71-A812-7D487ED7EB09}" srcOrd="1" destOrd="0" parTransId="{304868D7-C6D9-4118-B389-A729BBB4CC72}" sibTransId="{66F5E10D-5681-4259-832A-3FC567A27BCD}"/>
    <dgm:cxn modelId="{E38A2EBF-A004-4CFA-A185-A5B0227EE44A}" srcId="{6BE83A12-01E4-499F-AF87-83640E472C55}" destId="{FD9D6C94-5C02-47FB-AE51-6B2FA0BF5F17}" srcOrd="0" destOrd="0" parTransId="{BF9F57E1-9149-4D75-BC7D-DD73DE57DB3F}" sibTransId="{F369E2A6-6AF0-4FD0-9A8E-60E59AE333AD}"/>
    <dgm:cxn modelId="{759165C6-A44C-436D-8FFF-4B29DC8A17FD}" srcId="{6BE83A12-01E4-499F-AF87-83640E472C55}" destId="{6EBB5890-B9ED-49C1-81A1-A770FACCFA43}" srcOrd="3" destOrd="0" parTransId="{505F53A4-9247-4050-A1C4-1CCC39696F2E}" sibTransId="{D4D1917E-0812-4C2F-8D08-26FA692AFF74}"/>
    <dgm:cxn modelId="{82F634D4-F665-4A0A-BB21-1A4DB5F69102}" type="presOf" srcId="{0B5F7117-F84D-4A71-A812-7D487ED7EB09}" destId="{7865EB4D-36EC-44EC-94A2-F2CBE057B734}" srcOrd="0" destOrd="0" presId="urn:microsoft.com/office/officeart/2005/8/layout/hierarchy4"/>
    <dgm:cxn modelId="{6EC7CAE6-D76A-4A4E-A240-A46333BE39F2}" type="presParOf" srcId="{257AFC0B-33E0-45CA-ACB8-05B220B1CC96}" destId="{B562DA0B-8674-444A-9899-AC3110934C17}" srcOrd="0" destOrd="0" presId="urn:microsoft.com/office/officeart/2005/8/layout/hierarchy4"/>
    <dgm:cxn modelId="{DE8395A2-2109-4072-93CC-BF8C87225EDB}" type="presParOf" srcId="{B562DA0B-8674-444A-9899-AC3110934C17}" destId="{010F0681-C15A-4336-B20F-A8D90A2C55E3}" srcOrd="0" destOrd="0" presId="urn:microsoft.com/office/officeart/2005/8/layout/hierarchy4"/>
    <dgm:cxn modelId="{8210B7CF-7406-42C1-AEA3-8FF22501E4CC}" type="presParOf" srcId="{B562DA0B-8674-444A-9899-AC3110934C17}" destId="{8ACB634D-7683-4260-B7E9-A7C005A96F98}" srcOrd="1" destOrd="0" presId="urn:microsoft.com/office/officeart/2005/8/layout/hierarchy4"/>
    <dgm:cxn modelId="{74F183BD-F601-40D7-8CF3-0F7D63204EAE}" type="presParOf" srcId="{B562DA0B-8674-444A-9899-AC3110934C17}" destId="{9660C2D5-27CF-4B85-A3BB-4CDC31287B44}" srcOrd="2" destOrd="0" presId="urn:microsoft.com/office/officeart/2005/8/layout/hierarchy4"/>
    <dgm:cxn modelId="{AA949D96-8554-4292-A6C7-6D6C978BCB3A}" type="presParOf" srcId="{9660C2D5-27CF-4B85-A3BB-4CDC31287B44}" destId="{00E8DE8F-36FD-4DED-8C32-5381AB052A0D}" srcOrd="0" destOrd="0" presId="urn:microsoft.com/office/officeart/2005/8/layout/hierarchy4"/>
    <dgm:cxn modelId="{D0F9E612-3BA7-4BAE-8CBC-1586AB716AE2}" type="presParOf" srcId="{00E8DE8F-36FD-4DED-8C32-5381AB052A0D}" destId="{03DB4FB2-5D28-4608-8EF4-B3E845F1C14A}" srcOrd="0" destOrd="0" presId="urn:microsoft.com/office/officeart/2005/8/layout/hierarchy4"/>
    <dgm:cxn modelId="{4C96D043-E44D-470A-8B4B-2885F258E62A}" type="presParOf" srcId="{00E8DE8F-36FD-4DED-8C32-5381AB052A0D}" destId="{6232D94F-49B5-4E62-97A2-A6F8B5518371}" srcOrd="1" destOrd="0" presId="urn:microsoft.com/office/officeart/2005/8/layout/hierarchy4"/>
    <dgm:cxn modelId="{1E6663A0-59B9-4667-9192-7D37CD69E3D6}" type="presParOf" srcId="{9660C2D5-27CF-4B85-A3BB-4CDC31287B44}" destId="{1D6C98C9-1A6A-4569-852C-DFBB833E72A4}" srcOrd="1" destOrd="0" presId="urn:microsoft.com/office/officeart/2005/8/layout/hierarchy4"/>
    <dgm:cxn modelId="{8A99CCFA-8501-4670-A6E0-136A60A0507C}" type="presParOf" srcId="{9660C2D5-27CF-4B85-A3BB-4CDC31287B44}" destId="{F469D8CC-E987-48B1-B536-1F2F49CF8564}" srcOrd="2" destOrd="0" presId="urn:microsoft.com/office/officeart/2005/8/layout/hierarchy4"/>
    <dgm:cxn modelId="{D848A967-6765-4D8E-B43B-B9941AA9A188}" type="presParOf" srcId="{F469D8CC-E987-48B1-B536-1F2F49CF8564}" destId="{7865EB4D-36EC-44EC-94A2-F2CBE057B734}" srcOrd="0" destOrd="0" presId="urn:microsoft.com/office/officeart/2005/8/layout/hierarchy4"/>
    <dgm:cxn modelId="{3A7A55A3-1936-4DB6-98A6-758E8F99FD0B}" type="presParOf" srcId="{F469D8CC-E987-48B1-B536-1F2F49CF8564}" destId="{C085855E-0986-4049-98F3-B47D4D5C961C}" srcOrd="1" destOrd="0" presId="urn:microsoft.com/office/officeart/2005/8/layout/hierarchy4"/>
    <dgm:cxn modelId="{E3BEDD7F-14F9-4629-ABA2-1027A94E1002}" type="presParOf" srcId="{9660C2D5-27CF-4B85-A3BB-4CDC31287B44}" destId="{B3F58D7F-8837-4BB1-93E9-C6D3D06F0517}" srcOrd="3" destOrd="0" presId="urn:microsoft.com/office/officeart/2005/8/layout/hierarchy4"/>
    <dgm:cxn modelId="{3C31DF7A-8A1B-468D-B6FE-B315B178DB69}" type="presParOf" srcId="{9660C2D5-27CF-4B85-A3BB-4CDC31287B44}" destId="{5EC6B79F-933B-4325-8261-3163551C86C9}" srcOrd="4" destOrd="0" presId="urn:microsoft.com/office/officeart/2005/8/layout/hierarchy4"/>
    <dgm:cxn modelId="{AF81F7EE-EBB4-442B-8A04-FFF3297E7BA5}" type="presParOf" srcId="{5EC6B79F-933B-4325-8261-3163551C86C9}" destId="{904F7EFB-DCA4-4496-B830-C48BCBDFBA23}" srcOrd="0" destOrd="0" presId="urn:microsoft.com/office/officeart/2005/8/layout/hierarchy4"/>
    <dgm:cxn modelId="{EACBF2D5-60B0-40B1-8EFB-F370E5A42D60}" type="presParOf" srcId="{5EC6B79F-933B-4325-8261-3163551C86C9}" destId="{B7C884F1-BCDA-4ECD-A7DE-301BA3E6B3C6}" srcOrd="1" destOrd="0" presId="urn:microsoft.com/office/officeart/2005/8/layout/hierarchy4"/>
    <dgm:cxn modelId="{425991DF-16B4-42D8-B4C8-481B119351D8}" type="presParOf" srcId="{9660C2D5-27CF-4B85-A3BB-4CDC31287B44}" destId="{973D8274-8F88-4FB2-9092-1E9D4E107288}" srcOrd="5" destOrd="0" presId="urn:microsoft.com/office/officeart/2005/8/layout/hierarchy4"/>
    <dgm:cxn modelId="{DA7C7BAD-1B58-4F4F-8A38-F8B43FF40364}" type="presParOf" srcId="{9660C2D5-27CF-4B85-A3BB-4CDC31287B44}" destId="{E4969A51-A58C-41FD-9CDE-9AB8C4AD3A75}" srcOrd="6" destOrd="0" presId="urn:microsoft.com/office/officeart/2005/8/layout/hierarchy4"/>
    <dgm:cxn modelId="{8C91732D-453F-4090-A013-35E7EA865957}" type="presParOf" srcId="{E4969A51-A58C-41FD-9CDE-9AB8C4AD3A75}" destId="{E45E4A68-0EA9-481F-BBB6-359CCF951F51}" srcOrd="0" destOrd="0" presId="urn:microsoft.com/office/officeart/2005/8/layout/hierarchy4"/>
    <dgm:cxn modelId="{6A75022A-282B-480C-A87F-660F4ECFAD83}" type="presParOf" srcId="{E4969A51-A58C-41FD-9CDE-9AB8C4AD3A75}" destId="{7759B6EE-3BC5-43D0-9C25-2B6B683DDC0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CA683-2825-43CF-83A9-B4DD68B4F5E9}">
      <dsp:nvSpPr>
        <dsp:cNvPr id="0" name=""/>
        <dsp:cNvSpPr/>
      </dsp:nvSpPr>
      <dsp:spPr>
        <a:xfrm>
          <a:off x="1256998" y="769"/>
          <a:ext cx="951771" cy="523965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единственный акционер</a:t>
          </a:r>
          <a:endParaRPr lang="ru-KZ" sz="800" b="1" kern="1200" dirty="0"/>
        </a:p>
      </dsp:txBody>
      <dsp:txXfrm>
        <a:off x="1282576" y="26347"/>
        <a:ext cx="900615" cy="472809"/>
      </dsp:txXfrm>
    </dsp:sp>
    <dsp:sp modelId="{E6E9D93D-02DA-4A02-A307-73D0BA0BF541}">
      <dsp:nvSpPr>
        <dsp:cNvPr id="0" name=""/>
        <dsp:cNvSpPr/>
      </dsp:nvSpPr>
      <dsp:spPr>
        <a:xfrm>
          <a:off x="685542" y="262751"/>
          <a:ext cx="2094682" cy="2094682"/>
        </a:xfrm>
        <a:custGeom>
          <a:avLst/>
          <a:gdLst/>
          <a:ahLst/>
          <a:cxnLst/>
          <a:rect l="0" t="0" r="0" b="0"/>
          <a:pathLst>
            <a:path>
              <a:moveTo>
                <a:pt x="1527889" y="116751"/>
              </a:moveTo>
              <a:arcTo wR="1047341" hR="1047341" stAng="17838686" swAng="1704257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25522-0ACC-4B61-A161-BAB399E8849C}">
      <dsp:nvSpPr>
        <dsp:cNvPr id="0" name=""/>
        <dsp:cNvSpPr/>
      </dsp:nvSpPr>
      <dsp:spPr>
        <a:xfrm>
          <a:off x="2325914" y="724464"/>
          <a:ext cx="806101" cy="523965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совет директоров</a:t>
          </a:r>
          <a:endParaRPr lang="ru-KZ" sz="800" kern="1200" dirty="0"/>
        </a:p>
      </dsp:txBody>
      <dsp:txXfrm>
        <a:off x="2351492" y="750042"/>
        <a:ext cx="754945" cy="472809"/>
      </dsp:txXfrm>
    </dsp:sp>
    <dsp:sp modelId="{C4CD14AA-DB7A-45E7-A53A-589E6B9CDAE1}">
      <dsp:nvSpPr>
        <dsp:cNvPr id="0" name=""/>
        <dsp:cNvSpPr/>
      </dsp:nvSpPr>
      <dsp:spPr>
        <a:xfrm>
          <a:off x="685542" y="262751"/>
          <a:ext cx="2094682" cy="2094682"/>
        </a:xfrm>
        <a:custGeom>
          <a:avLst/>
          <a:gdLst/>
          <a:ahLst/>
          <a:cxnLst/>
          <a:rect l="0" t="0" r="0" b="0"/>
          <a:pathLst>
            <a:path>
              <a:moveTo>
                <a:pt x="2093239" y="992375"/>
              </a:moveTo>
              <a:arcTo wR="1047341" hR="1047341" stAng="21419499" swAng="2197170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EBD17-CBE7-4791-BECA-AA47692B93B9}">
      <dsp:nvSpPr>
        <dsp:cNvPr id="0" name=""/>
        <dsp:cNvSpPr/>
      </dsp:nvSpPr>
      <dsp:spPr>
        <a:xfrm>
          <a:off x="1805784" y="1895427"/>
          <a:ext cx="1085423" cy="523965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исполнительный орган</a:t>
          </a:r>
          <a:endParaRPr lang="ru-KZ" sz="800" kern="1200" dirty="0"/>
        </a:p>
      </dsp:txBody>
      <dsp:txXfrm>
        <a:off x="1831362" y="1921005"/>
        <a:ext cx="1034267" cy="472809"/>
      </dsp:txXfrm>
    </dsp:sp>
    <dsp:sp modelId="{09650EC4-AE17-4140-AEA6-DC312E488824}">
      <dsp:nvSpPr>
        <dsp:cNvPr id="0" name=""/>
        <dsp:cNvSpPr/>
      </dsp:nvSpPr>
      <dsp:spPr>
        <a:xfrm>
          <a:off x="685542" y="262751"/>
          <a:ext cx="2094682" cy="2094682"/>
        </a:xfrm>
        <a:custGeom>
          <a:avLst/>
          <a:gdLst/>
          <a:ahLst/>
          <a:cxnLst/>
          <a:rect l="0" t="0" r="0" b="0"/>
          <a:pathLst>
            <a:path>
              <a:moveTo>
                <a:pt x="1118638" y="2092253"/>
              </a:moveTo>
              <a:arcTo wR="1047341" hR="1047341" stAng="5165798" swAng="517565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AF7A1-2AA8-4153-9E8F-057D1E501BBE}">
      <dsp:nvSpPr>
        <dsp:cNvPr id="0" name=""/>
        <dsp:cNvSpPr/>
      </dsp:nvSpPr>
      <dsp:spPr>
        <a:xfrm>
          <a:off x="589493" y="1895427"/>
          <a:ext cx="1055557" cy="523965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заинтересованные стороны</a:t>
          </a:r>
          <a:endParaRPr lang="ru-KZ" sz="800" kern="1200" dirty="0"/>
        </a:p>
      </dsp:txBody>
      <dsp:txXfrm>
        <a:off x="615071" y="1921005"/>
        <a:ext cx="1004401" cy="472809"/>
      </dsp:txXfrm>
    </dsp:sp>
    <dsp:sp modelId="{142C839A-66CE-4F80-B7B8-67981B76B578}">
      <dsp:nvSpPr>
        <dsp:cNvPr id="0" name=""/>
        <dsp:cNvSpPr/>
      </dsp:nvSpPr>
      <dsp:spPr>
        <a:xfrm>
          <a:off x="685542" y="262751"/>
          <a:ext cx="2094682" cy="2094682"/>
        </a:xfrm>
        <a:custGeom>
          <a:avLst/>
          <a:gdLst/>
          <a:ahLst/>
          <a:cxnLst/>
          <a:rect l="0" t="0" r="0" b="0"/>
          <a:pathLst>
            <a:path>
              <a:moveTo>
                <a:pt x="175101" y="1627101"/>
              </a:moveTo>
              <a:arcTo wR="1047341" hR="1047341" stAng="8783331" swAng="2197170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08D00-AA2C-4727-816C-C93CCB87222D}">
      <dsp:nvSpPr>
        <dsp:cNvPr id="0" name=""/>
        <dsp:cNvSpPr/>
      </dsp:nvSpPr>
      <dsp:spPr>
        <a:xfrm>
          <a:off x="278925" y="724464"/>
          <a:ext cx="915755" cy="523965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иные органы, определяемые в соответствии с Уставом</a:t>
          </a:r>
          <a:endParaRPr lang="ru-KZ" sz="800" kern="1200" dirty="0"/>
        </a:p>
      </dsp:txBody>
      <dsp:txXfrm>
        <a:off x="304503" y="750042"/>
        <a:ext cx="864599" cy="472809"/>
      </dsp:txXfrm>
    </dsp:sp>
    <dsp:sp modelId="{877ECB67-FCD8-4955-9108-B691B1F88D59}">
      <dsp:nvSpPr>
        <dsp:cNvPr id="0" name=""/>
        <dsp:cNvSpPr/>
      </dsp:nvSpPr>
      <dsp:spPr>
        <a:xfrm>
          <a:off x="685542" y="262751"/>
          <a:ext cx="2094682" cy="2094682"/>
        </a:xfrm>
        <a:custGeom>
          <a:avLst/>
          <a:gdLst/>
          <a:ahLst/>
          <a:cxnLst/>
          <a:rect l="0" t="0" r="0" b="0"/>
          <a:pathLst>
            <a:path>
              <a:moveTo>
                <a:pt x="181972" y="457374"/>
              </a:moveTo>
              <a:arcTo wR="1047341" hR="1047341" stAng="12857057" swAng="1704257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D773D-4CA1-47D5-8901-2C36906BF16D}">
      <dsp:nvSpPr>
        <dsp:cNvPr id="0" name=""/>
        <dsp:cNvSpPr/>
      </dsp:nvSpPr>
      <dsp:spPr>
        <a:xfrm>
          <a:off x="631983" y="0"/>
          <a:ext cx="1352550" cy="1352550"/>
        </a:xfrm>
        <a:prstGeom prst="triangle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8E6ED-C29B-4475-8AC5-70930581006D}">
      <dsp:nvSpPr>
        <dsp:cNvPr id="0" name=""/>
        <dsp:cNvSpPr/>
      </dsp:nvSpPr>
      <dsp:spPr>
        <a:xfrm>
          <a:off x="1308258" y="135387"/>
          <a:ext cx="879157" cy="2403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DC3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идентификация рисков</a:t>
          </a:r>
          <a:endParaRPr lang="ru-KZ" sz="800" kern="1200" dirty="0"/>
        </a:p>
      </dsp:txBody>
      <dsp:txXfrm>
        <a:off x="1319993" y="147122"/>
        <a:ext cx="855687" cy="216924"/>
      </dsp:txXfrm>
    </dsp:sp>
    <dsp:sp modelId="{A9D2E0A6-B744-46F9-9B14-74781F59C0CB}">
      <dsp:nvSpPr>
        <dsp:cNvPr id="0" name=""/>
        <dsp:cNvSpPr/>
      </dsp:nvSpPr>
      <dsp:spPr>
        <a:xfrm>
          <a:off x="1308258" y="405831"/>
          <a:ext cx="879157" cy="2403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DC3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измерение и оценка рисков</a:t>
          </a:r>
          <a:endParaRPr lang="ru-KZ" sz="800" kern="1200" dirty="0"/>
        </a:p>
      </dsp:txBody>
      <dsp:txXfrm>
        <a:off x="1319993" y="417566"/>
        <a:ext cx="855687" cy="216924"/>
      </dsp:txXfrm>
    </dsp:sp>
    <dsp:sp modelId="{14DE69AA-0898-425C-96FB-E3B2CE48F742}">
      <dsp:nvSpPr>
        <dsp:cNvPr id="0" name=""/>
        <dsp:cNvSpPr/>
      </dsp:nvSpPr>
      <dsp:spPr>
        <a:xfrm>
          <a:off x="1308258" y="676275"/>
          <a:ext cx="879157" cy="2403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DC3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управление рисками</a:t>
          </a:r>
          <a:endParaRPr lang="ru-KZ" sz="800" kern="1200" dirty="0"/>
        </a:p>
      </dsp:txBody>
      <dsp:txXfrm>
        <a:off x="1319993" y="688010"/>
        <a:ext cx="855687" cy="216924"/>
      </dsp:txXfrm>
    </dsp:sp>
    <dsp:sp modelId="{03DD6B29-7C7D-4289-AF7C-416041D80D4B}">
      <dsp:nvSpPr>
        <dsp:cNvPr id="0" name=""/>
        <dsp:cNvSpPr/>
      </dsp:nvSpPr>
      <dsp:spPr>
        <a:xfrm>
          <a:off x="1308258" y="946718"/>
          <a:ext cx="879157" cy="2403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DC3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мониторинг и отчетность</a:t>
          </a:r>
          <a:endParaRPr lang="ru-KZ" sz="800" kern="1200" dirty="0"/>
        </a:p>
      </dsp:txBody>
      <dsp:txXfrm>
        <a:off x="1319993" y="958453"/>
        <a:ext cx="855687" cy="216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F0681-C15A-4336-B20F-A8D90A2C55E3}">
      <dsp:nvSpPr>
        <dsp:cNvPr id="0" name=""/>
        <dsp:cNvSpPr/>
      </dsp:nvSpPr>
      <dsp:spPr>
        <a:xfrm>
          <a:off x="1001" y="250"/>
          <a:ext cx="6196897" cy="34277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ГФСС</a:t>
          </a:r>
          <a:endParaRPr lang="ru-KZ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41" y="10290"/>
        <a:ext cx="6176817" cy="322698"/>
      </dsp:txXfrm>
    </dsp:sp>
    <dsp:sp modelId="{03DB4FB2-5D28-4608-8EF4-B3E845F1C14A}">
      <dsp:nvSpPr>
        <dsp:cNvPr id="0" name=""/>
        <dsp:cNvSpPr/>
      </dsp:nvSpPr>
      <dsp:spPr>
        <a:xfrm>
          <a:off x="1001" y="511512"/>
          <a:ext cx="1457407" cy="48263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kk-KZ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департаментов</a:t>
          </a:r>
          <a:endParaRPr lang="ru-KZ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37" y="525648"/>
        <a:ext cx="1429135" cy="454358"/>
      </dsp:txXfrm>
    </dsp:sp>
    <dsp:sp modelId="{7865EB4D-36EC-44EC-94A2-F2CBE057B734}">
      <dsp:nvSpPr>
        <dsp:cNvPr id="0" name=""/>
        <dsp:cNvSpPr/>
      </dsp:nvSpPr>
      <dsp:spPr>
        <a:xfrm>
          <a:off x="1580831" y="511512"/>
          <a:ext cx="1457407" cy="48263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служба</a:t>
          </a:r>
          <a:endParaRPr lang="ru-KZ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4967" y="525648"/>
        <a:ext cx="1429135" cy="454358"/>
      </dsp:txXfrm>
    </dsp:sp>
    <dsp:sp modelId="{904F7EFB-DCA4-4496-B830-C48BCBDFBA23}">
      <dsp:nvSpPr>
        <dsp:cNvPr id="0" name=""/>
        <dsp:cNvSpPr/>
      </dsp:nvSpPr>
      <dsp:spPr>
        <a:xfrm>
          <a:off x="3160661" y="511512"/>
          <a:ext cx="1457407" cy="48263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 сектора</a:t>
          </a:r>
          <a:endParaRPr lang="ru-KZ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4797" y="525648"/>
        <a:ext cx="1429135" cy="454358"/>
      </dsp:txXfrm>
    </dsp:sp>
    <dsp:sp modelId="{E45E4A68-0EA9-481F-BBB6-359CCF951F51}">
      <dsp:nvSpPr>
        <dsp:cNvPr id="0" name=""/>
        <dsp:cNvSpPr/>
      </dsp:nvSpPr>
      <dsp:spPr>
        <a:xfrm>
          <a:off x="4740491" y="511512"/>
          <a:ext cx="1457407" cy="48263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 филиалов</a:t>
          </a:r>
          <a:endParaRPr lang="ru-KZ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4627" y="525648"/>
        <a:ext cx="1429135" cy="454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0.46506</cdr:x>
      <cdr:y>0.00575</cdr:y>
    </cdr:from>
    <cdr:to>
      <cdr:x>0.57485</cdr:x>
      <cdr:y>0.08085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7171" y="14915"/>
          <a:ext cx="471474" cy="194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tIns="36000" rIns="36000" bIns="36000" rtlCol="0"/>
        <a:lstStyle xmlns:a="http://schemas.openxmlformats.org/drawingml/2006/main"/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1 мес.</a:t>
          </a:r>
        </a:p>
      </cdr:txBody>
    </cdr:sp>
  </cdr:relSizeAnchor>
  <cdr:relSizeAnchor xmlns:cdr="http://schemas.openxmlformats.org/drawingml/2006/chartDrawing">
    <cdr:from>
      <cdr:x>0.54561</cdr:x>
      <cdr:y>0.03239</cdr:y>
    </cdr:from>
    <cdr:to>
      <cdr:x>0.64088</cdr:x>
      <cdr:y>0.10856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43080" y="83972"/>
          <a:ext cx="409127" cy="19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2 мес.</a:t>
          </a:r>
        </a:p>
      </cdr:txBody>
    </cdr:sp>
  </cdr:relSizeAnchor>
  <cdr:relSizeAnchor xmlns:cdr="http://schemas.openxmlformats.org/drawingml/2006/chartDrawing">
    <cdr:from>
      <cdr:x>0.71253</cdr:x>
      <cdr:y>0.63795</cdr:y>
    </cdr:from>
    <cdr:to>
      <cdr:x>0.82869</cdr:x>
      <cdr:y>0.71265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59918" y="1653826"/>
          <a:ext cx="498838" cy="193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9 мес.</a:t>
          </a:r>
        </a:p>
      </cdr:txBody>
    </cdr:sp>
  </cdr:relSizeAnchor>
  <cdr:relSizeAnchor xmlns:cdr="http://schemas.openxmlformats.org/drawingml/2006/chartDrawing">
    <cdr:from>
      <cdr:x>0.60433</cdr:x>
      <cdr:y>0.08895</cdr:y>
    </cdr:from>
    <cdr:to>
      <cdr:x>0.6996</cdr:x>
      <cdr:y>0.16512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595279" y="230599"/>
          <a:ext cx="409127" cy="19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3 мес.</a:t>
          </a:r>
        </a:p>
      </cdr:txBody>
    </cdr:sp>
  </cdr:relSizeAnchor>
  <cdr:relSizeAnchor xmlns:cdr="http://schemas.openxmlformats.org/drawingml/2006/chartDrawing">
    <cdr:from>
      <cdr:x>0.66208</cdr:x>
      <cdr:y>0.1623</cdr:y>
    </cdr:from>
    <cdr:to>
      <cdr:x>0.75735</cdr:x>
      <cdr:y>0.23847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843283" y="420753"/>
          <a:ext cx="409127" cy="19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4 мес.</a:t>
          </a:r>
        </a:p>
      </cdr:txBody>
    </cdr:sp>
  </cdr:relSizeAnchor>
  <cdr:relSizeAnchor xmlns:cdr="http://schemas.openxmlformats.org/drawingml/2006/chartDrawing">
    <cdr:from>
      <cdr:x>0.69551</cdr:x>
      <cdr:y>0.24315</cdr:y>
    </cdr:from>
    <cdr:to>
      <cdr:x>0.79078</cdr:x>
      <cdr:y>0.31932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986814" y="630346"/>
          <a:ext cx="409127" cy="19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5 мес.</a:t>
          </a:r>
        </a:p>
      </cdr:txBody>
    </cdr:sp>
  </cdr:relSizeAnchor>
  <cdr:relSizeAnchor xmlns:cdr="http://schemas.openxmlformats.org/drawingml/2006/chartDrawing">
    <cdr:from>
      <cdr:x>0.71982</cdr:x>
      <cdr:y>0.34111</cdr:y>
    </cdr:from>
    <cdr:to>
      <cdr:x>0.81509</cdr:x>
      <cdr:y>0.41728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091228" y="884297"/>
          <a:ext cx="409127" cy="19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6 мес.</a:t>
          </a:r>
        </a:p>
      </cdr:txBody>
    </cdr:sp>
  </cdr:relSizeAnchor>
  <cdr:relSizeAnchor xmlns:cdr="http://schemas.openxmlformats.org/drawingml/2006/chartDrawing">
    <cdr:from>
      <cdr:x>0.73514</cdr:x>
      <cdr:y>0.45442</cdr:y>
    </cdr:from>
    <cdr:to>
      <cdr:x>0.83041</cdr:x>
      <cdr:y>0.53059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157000" y="1178043"/>
          <a:ext cx="409127" cy="19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7 мес.</a:t>
          </a:r>
        </a:p>
      </cdr:txBody>
    </cdr:sp>
  </cdr:relSizeAnchor>
  <cdr:relSizeAnchor xmlns:cdr="http://schemas.openxmlformats.org/drawingml/2006/chartDrawing">
    <cdr:from>
      <cdr:x>0.72767</cdr:x>
      <cdr:y>0.55293</cdr:y>
    </cdr:from>
    <cdr:to>
      <cdr:x>0.82294</cdr:x>
      <cdr:y>0.6291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124947" y="1433418"/>
          <a:ext cx="409127" cy="197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8 мес.</a:t>
          </a:r>
        </a:p>
      </cdr:txBody>
    </cdr:sp>
  </cdr:relSizeAnchor>
  <cdr:relSizeAnchor xmlns:cdr="http://schemas.openxmlformats.org/drawingml/2006/chartDrawing">
    <cdr:from>
      <cdr:x>0.66826</cdr:x>
      <cdr:y>0.7669</cdr:y>
    </cdr:from>
    <cdr:to>
      <cdr:x>0.81004</cdr:x>
      <cdr:y>0.84597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869802" y="1988099"/>
          <a:ext cx="608875" cy="204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10 мес.</a:t>
          </a:r>
        </a:p>
      </cdr:txBody>
    </cdr:sp>
  </cdr:relSizeAnchor>
  <cdr:relSizeAnchor xmlns:cdr="http://schemas.openxmlformats.org/drawingml/2006/chartDrawing">
    <cdr:from>
      <cdr:x>0.57339</cdr:x>
      <cdr:y>0.89035</cdr:y>
    </cdr:from>
    <cdr:to>
      <cdr:x>0.6914</cdr:x>
      <cdr:y>0.94832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462373" y="2308135"/>
          <a:ext cx="506824" cy="15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11 мес.</a:t>
          </a:r>
        </a:p>
      </cdr:txBody>
    </cdr:sp>
  </cdr:relSizeAnchor>
  <cdr:relSizeAnchor xmlns:cdr="http://schemas.openxmlformats.org/drawingml/2006/chartDrawing">
    <cdr:from>
      <cdr:x>0.12723</cdr:x>
      <cdr:y>0.6717</cdr:y>
    </cdr:from>
    <cdr:to>
      <cdr:x>0.25235</cdr:x>
      <cdr:y>0.78792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46394" y="1741321"/>
          <a:ext cx="537307" cy="301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12 мес.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0.31645</cdr:x>
      <cdr:y>0.87283</cdr:y>
    </cdr:from>
    <cdr:to>
      <cdr:x>0.47618</cdr:x>
      <cdr:y>0.91219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A31CB1C8-2888-4B18-BACE-609A6CEC49A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03025" y="4732222"/>
          <a:ext cx="859611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0.34788</cdr:x>
      <cdr:y>0.83348</cdr:y>
    </cdr:from>
    <cdr:to>
      <cdr:x>0.49401</cdr:x>
      <cdr:y>0.87283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FCD99687-9421-41E1-84A0-9E23301B89A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872142" y="4518844"/>
          <a:ext cx="786452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0.39632</cdr:x>
      <cdr:y>0.78719</cdr:y>
    </cdr:from>
    <cdr:to>
      <cdr:x>0.55605</cdr:x>
      <cdr:y>0.82655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2BC2117B-36EA-496F-AC7F-5D06D6B3F83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2132831" y="4267904"/>
          <a:ext cx="859611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0.39632</cdr:x>
      <cdr:y>0.74192</cdr:y>
    </cdr:from>
    <cdr:to>
      <cdr:x>0.55605</cdr:x>
      <cdr:y>0.78128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F512B8B1-BEC3-40CD-A76E-D437B5906E8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2132831" y="4022486"/>
          <a:ext cx="859611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0.40342</cdr:x>
      <cdr:y>0.699</cdr:y>
    </cdr:from>
    <cdr:to>
      <cdr:x>0.56315</cdr:x>
      <cdr:y>0.73836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C909BCCD-07BE-4CCA-931F-38D1229C8F8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2171037" y="3789786"/>
          <a:ext cx="859611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0.39575</cdr:x>
      <cdr:y>0.65075</cdr:y>
    </cdr:from>
    <cdr:to>
      <cdr:x>0.55661</cdr:x>
      <cdr:y>0.699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962E4445-3CAB-494C-B886-51C2394E78C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2129783" y="3528161"/>
          <a:ext cx="865707" cy="26162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0.40964</cdr:x>
      <cdr:y>0.60765</cdr:y>
    </cdr:from>
    <cdr:to>
      <cdr:x>0.56938</cdr:x>
      <cdr:y>0.64701</cdr:y>
    </cdr:to>
    <cdr:pic>
      <cdr:nvPicPr>
        <cdr:cNvPr id="8" name="chart">
          <a:extLst xmlns:a="http://schemas.openxmlformats.org/drawingml/2006/main">
            <a:ext uri="{FF2B5EF4-FFF2-40B4-BE49-F238E27FC236}">
              <a16:creationId xmlns:a16="http://schemas.microsoft.com/office/drawing/2014/main" id="{86405F1A-D0CA-492E-BBE8-FCD65E59656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2204554" y="3294485"/>
          <a:ext cx="859611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0.42735</cdr:x>
      <cdr:y>0.56738</cdr:y>
    </cdr:from>
    <cdr:to>
      <cdr:x>0.58821</cdr:x>
      <cdr:y>0.60674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F62A7F2E-F49B-4731-BC2F-EAD86F7FD31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2299841" y="3076184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0.47107</cdr:x>
      <cdr:y>0.52216</cdr:y>
    </cdr:from>
    <cdr:to>
      <cdr:x>0.63193</cdr:x>
      <cdr:y>0.56152</cdr:y>
    </cdr:to>
    <cdr:pic>
      <cdr:nvPicPr>
        <cdr:cNvPr id="10" name="chart">
          <a:extLst xmlns:a="http://schemas.openxmlformats.org/drawingml/2006/main">
            <a:ext uri="{FF2B5EF4-FFF2-40B4-BE49-F238E27FC236}">
              <a16:creationId xmlns:a16="http://schemas.microsoft.com/office/drawing/2014/main" id="{780C7F3B-85DD-4AEA-9B7E-6BC0FE9195C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/>
        <a:stretch xmlns:a="http://schemas.openxmlformats.org/drawingml/2006/main">
          <a:fillRect/>
        </a:stretch>
      </cdr:blipFill>
      <cdr:spPr>
        <a:xfrm xmlns:a="http://schemas.openxmlformats.org/drawingml/2006/main">
          <a:off x="2535112" y="2830995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0.51496</cdr:x>
      <cdr:y>0.48032</cdr:y>
    </cdr:from>
    <cdr:to>
      <cdr:x>0.67582</cdr:x>
      <cdr:y>0.51968</cdr:y>
    </cdr:to>
    <cdr:pic>
      <cdr:nvPicPr>
        <cdr:cNvPr id="11" name="chart">
          <a:extLst xmlns:a="http://schemas.openxmlformats.org/drawingml/2006/main">
            <a:ext uri="{FF2B5EF4-FFF2-40B4-BE49-F238E27FC236}">
              <a16:creationId xmlns:a16="http://schemas.microsoft.com/office/drawing/2014/main" id="{9F3A7D51-777B-4C0C-82ED-A125B231C9A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0"/>
        <a:stretch xmlns:a="http://schemas.openxmlformats.org/drawingml/2006/main">
          <a:fillRect/>
        </a:stretch>
      </cdr:blipFill>
      <cdr:spPr>
        <a:xfrm xmlns:a="http://schemas.openxmlformats.org/drawingml/2006/main">
          <a:off x="2771328" y="2604156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0.52797</cdr:x>
      <cdr:y>0.42964</cdr:y>
    </cdr:from>
    <cdr:to>
      <cdr:x>0.6877</cdr:x>
      <cdr:y>0.46899</cdr:y>
    </cdr:to>
    <cdr:pic>
      <cdr:nvPicPr>
        <cdr:cNvPr id="12" name="chart">
          <a:extLst xmlns:a="http://schemas.openxmlformats.org/drawingml/2006/main">
            <a:ext uri="{FF2B5EF4-FFF2-40B4-BE49-F238E27FC236}">
              <a16:creationId xmlns:a16="http://schemas.microsoft.com/office/drawing/2014/main" id="{64719DDE-7C47-47D3-A82D-F562ED49CE3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1"/>
        <a:stretch xmlns:a="http://schemas.openxmlformats.org/drawingml/2006/main">
          <a:fillRect/>
        </a:stretch>
      </cdr:blipFill>
      <cdr:spPr>
        <a:xfrm xmlns:a="http://schemas.openxmlformats.org/drawingml/2006/main">
          <a:off x="2841329" y="2329359"/>
          <a:ext cx="859611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0.53562</cdr:x>
      <cdr:y>0.3894</cdr:y>
    </cdr:from>
    <cdr:to>
      <cdr:x>0.69535</cdr:x>
      <cdr:y>0.42876</cdr:y>
    </cdr:to>
    <cdr:pic>
      <cdr:nvPicPr>
        <cdr:cNvPr id="13" name="chart">
          <a:extLst xmlns:a="http://schemas.openxmlformats.org/drawingml/2006/main">
            <a:ext uri="{FF2B5EF4-FFF2-40B4-BE49-F238E27FC236}">
              <a16:creationId xmlns:a16="http://schemas.microsoft.com/office/drawing/2014/main" id="{15D8F9AA-65D1-40CE-ADC8-2D5679507BA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2"/>
        <a:stretch xmlns:a="http://schemas.openxmlformats.org/drawingml/2006/main">
          <a:fillRect/>
        </a:stretch>
      </cdr:blipFill>
      <cdr:spPr>
        <a:xfrm xmlns:a="http://schemas.openxmlformats.org/drawingml/2006/main">
          <a:off x="2882522" y="2111212"/>
          <a:ext cx="859611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0.53292</cdr:x>
      <cdr:y>0.33869</cdr:y>
    </cdr:from>
    <cdr:to>
      <cdr:x>0.69265</cdr:x>
      <cdr:y>0.37805</cdr:y>
    </cdr:to>
    <cdr:pic>
      <cdr:nvPicPr>
        <cdr:cNvPr id="14" name="chart">
          <a:extLst xmlns:a="http://schemas.openxmlformats.org/drawingml/2006/main">
            <a:ext uri="{FF2B5EF4-FFF2-40B4-BE49-F238E27FC236}">
              <a16:creationId xmlns:a16="http://schemas.microsoft.com/office/drawing/2014/main" id="{BF859741-526C-4A7E-86AB-E355ED1664C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3"/>
        <a:stretch xmlns:a="http://schemas.openxmlformats.org/drawingml/2006/main">
          <a:fillRect/>
        </a:stretch>
      </cdr:blipFill>
      <cdr:spPr>
        <a:xfrm xmlns:a="http://schemas.openxmlformats.org/drawingml/2006/main">
          <a:off x="2867963" y="1836288"/>
          <a:ext cx="859611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0.56283</cdr:x>
      <cdr:y>0.30218</cdr:y>
    </cdr:from>
    <cdr:to>
      <cdr:x>0.7237</cdr:x>
      <cdr:y>0.34153</cdr:y>
    </cdr:to>
    <cdr:pic>
      <cdr:nvPicPr>
        <cdr:cNvPr id="15" name="chart">
          <a:extLst xmlns:a="http://schemas.openxmlformats.org/drawingml/2006/main">
            <a:ext uri="{FF2B5EF4-FFF2-40B4-BE49-F238E27FC236}">
              <a16:creationId xmlns:a16="http://schemas.microsoft.com/office/drawing/2014/main" id="{52D5A36D-8A85-4754-B141-23F04EF2C0A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4"/>
        <a:stretch xmlns:a="http://schemas.openxmlformats.org/drawingml/2006/main">
          <a:fillRect/>
        </a:stretch>
      </cdr:blipFill>
      <cdr:spPr>
        <a:xfrm xmlns:a="http://schemas.openxmlformats.org/drawingml/2006/main">
          <a:off x="3028950" y="1638300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0.56283</cdr:x>
      <cdr:y>0.25825</cdr:y>
    </cdr:from>
    <cdr:to>
      <cdr:x>0.7237</cdr:x>
      <cdr:y>0.29761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id="{C2A100C0-6208-45B8-81BA-8E3907729EF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5"/>
        <a:stretch xmlns:a="http://schemas.openxmlformats.org/drawingml/2006/main">
          <a:fillRect/>
        </a:stretch>
      </cdr:blipFill>
      <cdr:spPr>
        <a:xfrm xmlns:a="http://schemas.openxmlformats.org/drawingml/2006/main">
          <a:off x="3028950" y="1400175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0.60727</cdr:x>
      <cdr:y>0.2153</cdr:y>
    </cdr:from>
    <cdr:to>
      <cdr:x>0.76813</cdr:x>
      <cdr:y>0.25465</cdr:y>
    </cdr:to>
    <cdr:pic>
      <cdr:nvPicPr>
        <cdr:cNvPr id="17" name="chart">
          <a:extLst xmlns:a="http://schemas.openxmlformats.org/drawingml/2006/main">
            <a:ext uri="{FF2B5EF4-FFF2-40B4-BE49-F238E27FC236}">
              <a16:creationId xmlns:a16="http://schemas.microsoft.com/office/drawing/2014/main" id="{803C4359-B47B-4E62-A64C-6841948A26A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6"/>
        <a:stretch xmlns:a="http://schemas.openxmlformats.org/drawingml/2006/main">
          <a:fillRect/>
        </a:stretch>
      </cdr:blipFill>
      <cdr:spPr>
        <a:xfrm xmlns:a="http://schemas.openxmlformats.org/drawingml/2006/main">
          <a:off x="3268086" y="1167280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0.62363</cdr:x>
      <cdr:y>0.16163</cdr:y>
    </cdr:from>
    <cdr:to>
      <cdr:x>0.78449</cdr:x>
      <cdr:y>0.20098</cdr:y>
    </cdr:to>
    <cdr:pic>
      <cdr:nvPicPr>
        <cdr:cNvPr id="18" name="chart">
          <a:extLst xmlns:a="http://schemas.openxmlformats.org/drawingml/2006/main">
            <a:ext uri="{FF2B5EF4-FFF2-40B4-BE49-F238E27FC236}">
              <a16:creationId xmlns:a16="http://schemas.microsoft.com/office/drawing/2014/main" id="{916EFE61-CB97-47EE-8048-D41ABE72EA6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7"/>
        <a:stretch xmlns:a="http://schemas.openxmlformats.org/drawingml/2006/main">
          <a:fillRect/>
        </a:stretch>
      </cdr:blipFill>
      <cdr:spPr>
        <a:xfrm xmlns:a="http://schemas.openxmlformats.org/drawingml/2006/main">
          <a:off x="3356118" y="876300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0.65628</cdr:x>
      <cdr:y>0.11694</cdr:y>
    </cdr:from>
    <cdr:to>
      <cdr:x>0.81715</cdr:x>
      <cdr:y>0.1563</cdr:y>
    </cdr:to>
    <cdr:pic>
      <cdr:nvPicPr>
        <cdr:cNvPr id="19" name="chart">
          <a:extLst xmlns:a="http://schemas.openxmlformats.org/drawingml/2006/main">
            <a:ext uri="{FF2B5EF4-FFF2-40B4-BE49-F238E27FC236}">
              <a16:creationId xmlns:a16="http://schemas.microsoft.com/office/drawing/2014/main" id="{5ED108F3-A305-421B-8F42-3DE3A0E23F4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8"/>
        <a:stretch xmlns:a="http://schemas.openxmlformats.org/drawingml/2006/main">
          <a:fillRect/>
        </a:stretch>
      </cdr:blipFill>
      <cdr:spPr>
        <a:xfrm xmlns:a="http://schemas.openxmlformats.org/drawingml/2006/main">
          <a:off x="3531872" y="634033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0.72546</cdr:x>
      <cdr:y>0.07759</cdr:y>
    </cdr:from>
    <cdr:to>
      <cdr:x>0.88632</cdr:x>
      <cdr:y>0.11694</cdr:y>
    </cdr:to>
    <cdr:pic>
      <cdr:nvPicPr>
        <cdr:cNvPr id="20" name="chart">
          <a:extLst xmlns:a="http://schemas.openxmlformats.org/drawingml/2006/main">
            <a:ext uri="{FF2B5EF4-FFF2-40B4-BE49-F238E27FC236}">
              <a16:creationId xmlns:a16="http://schemas.microsoft.com/office/drawing/2014/main" id="{71A1F508-6E01-4C88-AE5D-A7354EB6BCD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9"/>
        <a:stretch xmlns:a="http://schemas.openxmlformats.org/drawingml/2006/main">
          <a:fillRect/>
        </a:stretch>
      </cdr:blipFill>
      <cdr:spPr>
        <a:xfrm xmlns:a="http://schemas.openxmlformats.org/drawingml/2006/main">
          <a:off x="3904134" y="420655"/>
          <a:ext cx="865707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0.83279</cdr:x>
      <cdr:y>0.03689</cdr:y>
    </cdr:from>
    <cdr:to>
      <cdr:x>0.99365</cdr:x>
      <cdr:y>0.07625</cdr:y>
    </cdr:to>
    <cdr:pic>
      <cdr:nvPicPr>
        <cdr:cNvPr id="21" name="chart">
          <a:extLst xmlns:a="http://schemas.openxmlformats.org/drawingml/2006/main">
            <a:ext uri="{FF2B5EF4-FFF2-40B4-BE49-F238E27FC236}">
              <a16:creationId xmlns:a16="http://schemas.microsoft.com/office/drawing/2014/main" id="{14A21AD3-5DC9-4ED6-A207-70AAB4CCA03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0"/>
        <a:stretch xmlns:a="http://schemas.openxmlformats.org/drawingml/2006/main">
          <a:fillRect/>
        </a:stretch>
      </cdr:blipFill>
      <cdr:spPr>
        <a:xfrm xmlns:a="http://schemas.openxmlformats.org/drawingml/2006/main">
          <a:off x="4481744" y="200025"/>
          <a:ext cx="865707" cy="213378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0.17493</cdr:x>
      <cdr:y>0.01893</cdr:y>
    </cdr:from>
    <cdr:to>
      <cdr:x>1</cdr:x>
      <cdr:y>0.15116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39713" y="72394"/>
          <a:ext cx="4903888" cy="505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0.95534</cdr:x>
      <cdr:y>0.79323</cdr:y>
    </cdr:from>
    <cdr:to>
      <cdr:x>0.9856</cdr:x>
      <cdr:y>0.8824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408023" y="3834429"/>
          <a:ext cx="266321" cy="431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i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9EA1F-7E76-4269-B8D5-8092E3E4C7F0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1235075"/>
            <a:ext cx="249713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2DF2-8739-4E5F-B9DD-32E48D476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7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47863" y="1339850"/>
            <a:ext cx="2714625" cy="36195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53049-905A-4C24-9DD3-886F533D0550}" type="slidenum">
              <a:rPr kumimoji="0" lang="ru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K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08B-2FD5-45B6-B3D2-F2E56E4D46AA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6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F211-B49F-4E45-B736-F4B4AF2C973C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7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1D47-3D45-4A8B-B875-DC8250257EF6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C28-9BAE-4E49-A883-FD4E2309BCA5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4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CED8-B68F-4A76-94DF-5659967D8605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0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90CB-B61A-4C0F-A477-AA5A1812719D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B4F8-2864-45B8-8E75-A302E23A69B6}" type="datetime1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35B8-9B79-4DCD-8636-02FBAB7FCE3D}" type="datetime1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D7E4-1B2F-48A9-AD58-255B7BA496A3}" type="datetime1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2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C946-6A7C-4690-AAC1-0FD27A750839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3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8653-55F0-4529-89F0-87A451DB9D96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5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mlDrawing" Target="../drawings/vmlDrawing1.vml"/><Relationship Id="rId1" Type="http://schemas.openxmlformats.org/officeDocument/2006/relationships/theme" Target="../theme/theme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5DFA386-3A85-4A7C-8365-1AEE5BADB4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2826"/>
          <a:ext cx="1191" cy="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" name="Слайд think-cell" r:id="rId4" imgW="395" imgH="394" progId="TCLayout.ActiveDocument.1">
                  <p:embed/>
                </p:oleObj>
              </mc:Choice>
              <mc:Fallback>
                <p:oleObj name="Слайд think-cell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5DFA386-3A85-4A7C-8365-1AEE5BADB4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2826"/>
                        <a:ext cx="1191" cy="2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088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 panose="020B0604020202020204" pitchFamily="34" charset="0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05B9-BC53-4AC4-B388-D97BC395592E}" type="datetime1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16.jpe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2263E0-DD2A-418D-BEFC-0645BB6813CF}"/>
              </a:ext>
            </a:extLst>
          </p:cNvPr>
          <p:cNvSpPr/>
          <p:nvPr/>
        </p:nvSpPr>
        <p:spPr>
          <a:xfrm>
            <a:off x="-91439" y="0"/>
            <a:ext cx="4857750" cy="914400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66C77-DD8F-4EB2-82E4-84F18CC6A0E3}"/>
              </a:ext>
            </a:extLst>
          </p:cNvPr>
          <p:cNvSpPr txBox="1"/>
          <p:nvPr/>
        </p:nvSpPr>
        <p:spPr>
          <a:xfrm>
            <a:off x="190637" y="3332664"/>
            <a:ext cx="365664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Отчет о деятельности </a:t>
            </a:r>
          </a:p>
          <a:p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АО «ГФСС» </a:t>
            </a:r>
          </a:p>
          <a:p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2023 год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18CCA75-F750-4718-BF5C-9F373ABF7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6570" t="29025" r="607" b="12924"/>
          <a:stretch/>
        </p:blipFill>
        <p:spPr>
          <a:xfrm>
            <a:off x="3847284" y="2829553"/>
            <a:ext cx="2620296" cy="30683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701706-A383-4937-BBB8-82DDC6E07817}"/>
              </a:ext>
            </a:extLst>
          </p:cNvPr>
          <p:cNvSpPr/>
          <p:nvPr/>
        </p:nvSpPr>
        <p:spPr>
          <a:xfrm>
            <a:off x="4766311" y="118199"/>
            <a:ext cx="22441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Утвержден решением Совета директоров АО «ГФСС» от 02.12.2024г. </a:t>
            </a:r>
            <a:r>
              <a:rPr lang="ru-RU"/>
              <a:t>№15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97884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ee4pHeader1">
            <a:extLst>
              <a:ext uri="{FF2B5EF4-FFF2-40B4-BE49-F238E27FC236}">
                <a16:creationId xmlns:a16="http://schemas.microsoft.com/office/drawing/2014/main" id="{B84FE0E5-52E1-4BDE-9EA8-2F84949AB302}"/>
              </a:ext>
            </a:extLst>
          </p:cNvPr>
          <p:cNvSpPr txBox="1"/>
          <p:nvPr/>
        </p:nvSpPr>
        <p:spPr>
          <a:xfrm>
            <a:off x="827490" y="1390296"/>
            <a:ext cx="5614932" cy="24069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Динамика социальных отчислений и пени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(млрд. тенге)</a:t>
            </a:r>
          </a:p>
        </p:txBody>
      </p:sp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74619" y="114455"/>
            <a:ext cx="6537328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ОТЧИСЛЕНИЯ В ГФСС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790" y="8839200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8390" y="8779714"/>
            <a:ext cx="723900" cy="323850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10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9" name="Диаграмма 98">
            <a:extLst>
              <a:ext uri="{FF2B5EF4-FFF2-40B4-BE49-F238E27FC236}">
                <a16:creationId xmlns:a16="http://schemas.microsoft.com/office/drawing/2014/main" id="{2E4F2723-34B9-4DE5-BB5A-ACDC40C2D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2097953"/>
              </p:ext>
            </p:extLst>
          </p:nvPr>
        </p:nvGraphicFramePr>
        <p:xfrm>
          <a:off x="912070" y="1630985"/>
          <a:ext cx="5033857" cy="218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B09873-B4FA-4D7B-9E4E-6D53645B14A8}"/>
              </a:ext>
            </a:extLst>
          </p:cNvPr>
          <p:cNvSpPr/>
          <p:nvPr/>
        </p:nvSpPr>
        <p:spPr>
          <a:xfrm>
            <a:off x="174619" y="603179"/>
            <a:ext cx="64446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411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Финансовые ресурсы системы обязательного социального страхования формируются за счет социальных отчислений в размере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3,5% от дохода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уплачиваемого работодателями за работников, а также индивидуальными предпринимателями и лицами, занимающимися частной практикой за себя.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82642BC4-F1CE-48D8-A1FB-B6B481F0377C}"/>
              </a:ext>
            </a:extLst>
          </p:cNvPr>
          <p:cNvSpPr/>
          <p:nvPr/>
        </p:nvSpPr>
        <p:spPr>
          <a:xfrm>
            <a:off x="81910" y="3791083"/>
            <a:ext cx="6537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 2023 году поступление социальных отчислений и пени в сравнении с 2022 годом возросло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24,5%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595C54E2-2668-4D5D-BA5C-980E79E2FBA4}"/>
              </a:ext>
            </a:extLst>
          </p:cNvPr>
          <p:cNvSpPr/>
          <p:nvPr/>
        </p:nvSpPr>
        <p:spPr>
          <a:xfrm>
            <a:off x="174619" y="4416902"/>
            <a:ext cx="6580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Поступление социальных отчислений и пени в разрезе регионов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(2023 год) </a:t>
            </a:r>
          </a:p>
        </p:txBody>
      </p:sp>
      <p:graphicFrame>
        <p:nvGraphicFramePr>
          <p:cNvPr id="106" name="Диаграмма 105">
            <a:extLst>
              <a:ext uri="{FF2B5EF4-FFF2-40B4-BE49-F238E27FC236}">
                <a16:creationId xmlns:a16="http://schemas.microsoft.com/office/drawing/2014/main" id="{2D62B563-20AC-4C42-A24E-1FDF294AB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445030"/>
              </p:ext>
            </p:extLst>
          </p:nvPr>
        </p:nvGraphicFramePr>
        <p:xfrm>
          <a:off x="-33353" y="4729820"/>
          <a:ext cx="6707636" cy="301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CFD685-5A5D-49E3-AB99-4CD4D8B55EED}"/>
              </a:ext>
            </a:extLst>
          </p:cNvPr>
          <p:cNvSpPr/>
          <p:nvPr/>
        </p:nvSpPr>
        <p:spPr>
          <a:xfrm>
            <a:off x="92746" y="7760606"/>
            <a:ext cx="6614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1294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четверти социальных отчислений 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(26% от всех поступлений)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ГФСС поступило из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городов Алматы и Астана</a:t>
            </a:r>
          </a:p>
          <a:p>
            <a:pPr indent="241294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размер социальных отчислений по республике на одного участника системы обязательного социального страхования в отчетном периоде составил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6 471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тенге. 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C980F26-79C0-4508-9CF8-61A2B1146C98}"/>
              </a:ext>
            </a:extLst>
          </p:cNvPr>
          <p:cNvCxnSpPr>
            <a:cxnSpLocks/>
          </p:cNvCxnSpPr>
          <p:nvPr/>
        </p:nvCxnSpPr>
        <p:spPr>
          <a:xfrm flipV="1">
            <a:off x="10875" y="479234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96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32220" y="8808720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2400" y="8797290"/>
            <a:ext cx="412750" cy="265644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65C64E5-EEBD-47E9-BDB8-12CDFEEB9B12}"/>
              </a:ext>
            </a:extLst>
          </p:cNvPr>
          <p:cNvSpPr/>
          <p:nvPr/>
        </p:nvSpPr>
        <p:spPr>
          <a:xfrm>
            <a:off x="785487" y="4298196"/>
            <a:ext cx="528702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Задолженность по социальным отчислениям в разрезе регионов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(2023 год)</a:t>
            </a:r>
            <a:endParaRPr lang="ru-KZ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7AAA297-6F31-43C7-89CD-7FC8A6C95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865832"/>
              </p:ext>
            </p:extLst>
          </p:nvPr>
        </p:nvGraphicFramePr>
        <p:xfrm>
          <a:off x="324422" y="4475360"/>
          <a:ext cx="6209156" cy="282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017F73-6E19-4A79-9E72-2C132754724A}"/>
              </a:ext>
            </a:extLst>
          </p:cNvPr>
          <p:cNvSpPr/>
          <p:nvPr/>
        </p:nvSpPr>
        <p:spPr>
          <a:xfrm>
            <a:off x="324422" y="3343175"/>
            <a:ext cx="620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Согласно данным Комитета государственных доходов Министерства финансов РК на </a:t>
            </a:r>
            <a:b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января 2024 г. задолженность по СО и пеням за несвоевременную уплату СО имели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61,0 тыс.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плательщиков с общей суммой задолженности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183,7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млн.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тенге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(по основной задолженности – 750,1 млн. тенге, пеня – 433,6 млн. тенге)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ED5136-8E9B-4D14-9B47-9AF78819FE52}"/>
              </a:ext>
            </a:extLst>
          </p:cNvPr>
          <p:cNvSpPr/>
          <p:nvPr/>
        </p:nvSpPr>
        <p:spPr>
          <a:xfrm>
            <a:off x="324422" y="7361779"/>
            <a:ext cx="62091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>
              <a:tabLst>
                <a:tab pos="360671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Наибольшая сумма задолженности отмечается в областях Абай 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(212 млн. тенге)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Туркестанской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(122 млн. тенге)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Акмолинской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(122 млн. тенге).</a:t>
            </a:r>
          </a:p>
          <a:p>
            <a:pPr indent="265113" algn="just">
              <a:tabLst>
                <a:tab pos="360671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 сравнению с 2022 годом снижение суммы задолженности отмечается во всех регионах, кроме Алматинской, Восточно-Казахстанской,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Жамбылской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Мангистауской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областей и города Шымкент.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CF4373B-A194-491C-925D-D6100950ACE4}"/>
              </a:ext>
            </a:extLst>
          </p:cNvPr>
          <p:cNvSpPr/>
          <p:nvPr/>
        </p:nvSpPr>
        <p:spPr>
          <a:xfrm>
            <a:off x="1198260" y="721776"/>
            <a:ext cx="44614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задолженности по социальным отчислениям и пени 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9AC7E381-488D-4906-B993-F537E00F1A75}"/>
              </a:ext>
            </a:extLst>
          </p:cNvPr>
          <p:cNvSpPr txBox="1"/>
          <p:nvPr/>
        </p:nvSpPr>
        <p:spPr>
          <a:xfrm>
            <a:off x="160336" y="135055"/>
            <a:ext cx="6537328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ЗАДОЛЖЕННОСТЬ ПО СОЦИАЛЬНЫМ ОТЧИСЛЕНИЯМ И ПЕНИ </a:t>
            </a:r>
            <a:endParaRPr lang="ru-KZ" sz="16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F03895B-5A33-4F1F-9DBB-67B08F14E758}"/>
              </a:ext>
            </a:extLst>
          </p:cNvPr>
          <p:cNvCxnSpPr>
            <a:cxnSpLocks/>
          </p:cNvCxnSpPr>
          <p:nvPr/>
        </p:nvCxnSpPr>
        <p:spPr>
          <a:xfrm flipV="1">
            <a:off x="0" y="573197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E073F8B-3B11-4DDA-A605-260863D16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750225"/>
              </p:ext>
            </p:extLst>
          </p:nvPr>
        </p:nvGraphicFramePr>
        <p:xfrm>
          <a:off x="947757" y="1142141"/>
          <a:ext cx="4572000" cy="2122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694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3332" y="8826509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6212" y="8826509"/>
            <a:ext cx="412750" cy="263530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12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9AC7E381-488D-4906-B993-F537E00F1A75}"/>
              </a:ext>
            </a:extLst>
          </p:cNvPr>
          <p:cNvSpPr txBox="1"/>
          <p:nvPr/>
        </p:nvSpPr>
        <p:spPr>
          <a:xfrm>
            <a:off x="230624" y="120925"/>
            <a:ext cx="6537328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МОНИТОРИНГ СНИЖЕНИЯ КОЛИЧЕСТВА УЧАСТНИКОВ СИСТЕМЫ НА 50% И БОЛЕЕ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4EFCC1D-0CD8-4983-BEEB-3DCF7BD652C5}"/>
              </a:ext>
            </a:extLst>
          </p:cNvPr>
          <p:cNvSpPr/>
          <p:nvPr/>
        </p:nvSpPr>
        <p:spPr>
          <a:xfrm>
            <a:off x="230623" y="5984972"/>
            <a:ext cx="627558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626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рамках Алгоритма:</a:t>
            </a:r>
          </a:p>
          <a:p>
            <a:pPr marR="18626" indent="241294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местные органы по инспекции труда, акиматы регионов, филиалы ГФСС ежемесячно направляются сведения о плательщиках, допустивших снижение количества участников системы на 50% и более в разрезе регионов</a:t>
            </a: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R="18626" indent="241294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филиалами ГФСС совместно с инспекциями труда, районными и городскими акиматами и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АО «ЕНПФ» проводятся информационно-разъяснительные мероприятия с руководителями предприятий о важности своевременной и полной уплаты социальных отчислений</a:t>
            </a: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R="18626" indent="241294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местными органами по инспекции труда организуются заслушивания руководителей предприятий на совещаниях с участием заместителя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акима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региона, на заседаниях региональных трехсторонних комиссий по социальному партнёрству или оперативных штабов с привлечением представителей территориальных подразделений Департамента государственных доходов МФ РК.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5049C19-CC8B-4989-BF69-6908ACC0636A}"/>
              </a:ext>
            </a:extLst>
          </p:cNvPr>
          <p:cNvSpPr/>
          <p:nvPr/>
        </p:nvSpPr>
        <p:spPr>
          <a:xfrm>
            <a:off x="123714" y="989902"/>
            <a:ext cx="65416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26"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ГФСС осуществляет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мониторинг охвата обязательным социальным страхованием занятого населения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путем выявления предприятий со штатной численностью 50 и более человек, допустивших снижение количества участников системы на 50% и более. </a:t>
            </a:r>
          </a:p>
          <a:p>
            <a:pPr marR="18626" indent="241294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2023 году социальные отчисления ежемесячно уплачивали в среднем 13,2 тыс. плательщиков со штатной численностью 50 и более человек, из них: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18626" indent="241294" algn="just"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49,2% со снижением участников системы 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(или в среднем за месяц 6,5 тыс. плательщиков) </a:t>
            </a:r>
            <a:endParaRPr lang="ru-KZ" sz="10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18626" indent="241294" algn="just"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5,3% со снижением количества участников системы на 50% и более 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(697 плательщиков).</a:t>
            </a:r>
          </a:p>
          <a:p>
            <a:pPr marR="18626" indent="180975" algn="just"/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595B6CB-ADE2-4052-97DD-DD758ADE4527}"/>
              </a:ext>
            </a:extLst>
          </p:cNvPr>
          <p:cNvSpPr/>
          <p:nvPr/>
        </p:nvSpPr>
        <p:spPr>
          <a:xfrm>
            <a:off x="230624" y="2262550"/>
            <a:ext cx="634480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Причины снижения количества участников на 50% и более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7DB3DA-04CB-4546-99BF-27EC71296B06}"/>
              </a:ext>
            </a:extLst>
          </p:cNvPr>
          <p:cNvSpPr/>
          <p:nvPr/>
        </p:nvSpPr>
        <p:spPr>
          <a:xfrm>
            <a:off x="90671" y="5067969"/>
            <a:ext cx="65072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26" indent="241294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целях повышения эффективности работы по сокращению сумм задолженности по социальным отчислениям и расширения охвата населения системой социального страхования реализуется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Алгоритм взаимодействия субъектов центрального и местного уровней по недопущению снижения количества участников накопительной пенсионной системы и системы обязательного социального страхования и возникновения социальной напряженности в регионах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9BCBD11-73A6-443E-838C-88D31BBBD0BC}"/>
              </a:ext>
            </a:extLst>
          </p:cNvPr>
          <p:cNvCxnSpPr>
            <a:cxnSpLocks/>
          </p:cNvCxnSpPr>
          <p:nvPr/>
        </p:nvCxnSpPr>
        <p:spPr>
          <a:xfrm flipV="1">
            <a:off x="0" y="730295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2DEC520D-596F-4CA6-8DC8-211990C848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206593"/>
              </p:ext>
            </p:extLst>
          </p:nvPr>
        </p:nvGraphicFramePr>
        <p:xfrm>
          <a:off x="714426" y="2581329"/>
          <a:ext cx="5259705" cy="2415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8D0DE3-F618-4AA5-BA69-D8D492A9044C}"/>
              </a:ext>
            </a:extLst>
          </p:cNvPr>
          <p:cNvSpPr/>
          <p:nvPr/>
        </p:nvSpPr>
        <p:spPr>
          <a:xfrm>
            <a:off x="130276" y="7774848"/>
            <a:ext cx="64517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spcAft>
                <a:spcPts val="0"/>
              </a:spcAft>
              <a:tabLst>
                <a:tab pos="428625" algn="l"/>
                <a:tab pos="45021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 2023 г. филиалами ГФСС совместно с местными исполнительными органами проведена работа по выяснению причин снижения количества участников на 50% и более при уплате СО по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r>
              <a:rPr lang="ru-RU" sz="5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140 плательщикам. </a:t>
            </a:r>
            <a:endParaRPr lang="ru-KZ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2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76BA12-E28D-413D-96F5-E04F503003D9}"/>
              </a:ext>
            </a:extLst>
          </p:cNvPr>
          <p:cNvSpPr/>
          <p:nvPr/>
        </p:nvSpPr>
        <p:spPr>
          <a:xfrm>
            <a:off x="7151" y="4681232"/>
            <a:ext cx="67941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Причины возврата излишне (ошибочно) уплаченных </a:t>
            </a:r>
          </a:p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социальных отчислений и пени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2577BF94-CD21-4A83-B865-A4840D08C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869327"/>
              </p:ext>
            </p:extLst>
          </p:nvPr>
        </p:nvGraphicFramePr>
        <p:xfrm>
          <a:off x="1418734" y="1645031"/>
          <a:ext cx="4337998" cy="235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FE719E7-A816-419D-89D4-8BDD92B5F072}"/>
              </a:ext>
            </a:extLst>
          </p:cNvPr>
          <p:cNvSpPr/>
          <p:nvPr/>
        </p:nvSpPr>
        <p:spPr>
          <a:xfrm>
            <a:off x="331470" y="819812"/>
            <a:ext cx="62382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2023 году на основании заявлений плательщиков осуществлен возврат излишне (ошибочно) уплаченных социальных отчислений, включая пеню, за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120,6 тыс.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человек на общую сумму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859,2 млн.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тенге.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AF7BBA-A56A-4374-A95D-52C578E2E5C3}"/>
              </a:ext>
            </a:extLst>
          </p:cNvPr>
          <p:cNvSpPr/>
          <p:nvPr/>
        </p:nvSpPr>
        <p:spPr>
          <a:xfrm>
            <a:off x="349421" y="4081384"/>
            <a:ext cx="6306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сравнению с 2022 годом сумма возвращенных социальных отчислений и пени увеличилась в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1,5 раза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а количество участников системы, по которым осуществлен возврат, увеличилось на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38,6%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74A3855-BB41-4CD3-A574-F8C5524A7CFB}"/>
              </a:ext>
            </a:extLst>
          </p:cNvPr>
          <p:cNvSpPr/>
          <p:nvPr/>
        </p:nvSpPr>
        <p:spPr>
          <a:xfrm>
            <a:off x="331470" y="7849718"/>
            <a:ext cx="6222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Большую часть возвращенных средств составляют суммы, которые ошибочно уплачены на счет Фонда плательщиком или банком два и более раз за один и тот же период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- 41,1%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социальные отчисления по которым в списочной части платежного поручения допущены ошибки в суммах социальных отчислений за работников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35,7%.</a:t>
            </a:r>
            <a:endParaRPr lang="ru-KZ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E5ABB89F-7E19-48F8-90C8-92619601C2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3433353"/>
              </p:ext>
            </p:extLst>
          </p:nvPr>
        </p:nvGraphicFramePr>
        <p:xfrm>
          <a:off x="610218" y="5216585"/>
          <a:ext cx="5612129" cy="263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B06454-C2F4-49DA-BB7D-B88713DBFC13}"/>
              </a:ext>
            </a:extLst>
          </p:cNvPr>
          <p:cNvSpPr/>
          <p:nvPr/>
        </p:nvSpPr>
        <p:spPr>
          <a:xfrm>
            <a:off x="1775449" y="1374632"/>
            <a:ext cx="328166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возвратов 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(ошибочно) 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уплаченных </a:t>
            </a:r>
          </a:p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социальных отчислений и пени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366939CD-F036-47BA-8700-E1225472FA5A}"/>
              </a:ext>
            </a:extLst>
          </p:cNvPr>
          <p:cNvSpPr txBox="1"/>
          <p:nvPr/>
        </p:nvSpPr>
        <p:spPr>
          <a:xfrm>
            <a:off x="118880" y="96735"/>
            <a:ext cx="6537328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ВОЗВРАТ ИЗЛИШНЕ (ОШИБОЧНО) УПЛАЧЕННЫХ СОЦИАЛЬНЫХ ОТЧИСЛЕНИЙ И ПЕНИ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0AA3A00-AC27-4598-84C2-CE5D10C949AB}"/>
              </a:ext>
            </a:extLst>
          </p:cNvPr>
          <p:cNvCxnSpPr>
            <a:cxnSpLocks/>
          </p:cNvCxnSpPr>
          <p:nvPr/>
        </p:nvCxnSpPr>
        <p:spPr>
          <a:xfrm flipV="1">
            <a:off x="0" y="675384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0994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12130D-333C-4362-8A96-8C6A8C5E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771893"/>
            <a:ext cx="1543050" cy="349247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68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91201" y="122590"/>
            <a:ext cx="6377355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1361" y="8804909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4231" y="8745185"/>
            <a:ext cx="474519" cy="377808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14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FE719E7-A816-419D-89D4-8BDD92B5F072}"/>
              </a:ext>
            </a:extLst>
          </p:cNvPr>
          <p:cNvSpPr/>
          <p:nvPr/>
        </p:nvSpPr>
        <p:spPr>
          <a:xfrm>
            <a:off x="240321" y="546551"/>
            <a:ext cx="6272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состоянию на 1 января 2024 года сумма социальных выплат из ГФСС, осуществленных с начала введения системы обязательного социального страхования, составила 3 573 млрд. тенге.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B06454-C2F4-49DA-BB7D-B88713DBFC13}"/>
              </a:ext>
            </a:extLst>
          </p:cNvPr>
          <p:cNvSpPr/>
          <p:nvPr/>
        </p:nvSpPr>
        <p:spPr>
          <a:xfrm>
            <a:off x="1783693" y="993385"/>
            <a:ext cx="28793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социальных выплат из ГФСС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807065E4-A2A8-4BB6-A900-25129225E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860610"/>
              </p:ext>
            </p:extLst>
          </p:nvPr>
        </p:nvGraphicFramePr>
        <p:xfrm>
          <a:off x="1294335" y="1210750"/>
          <a:ext cx="4269325" cy="243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A2D142-394F-4DBB-BECC-FFC8873F2DF8}"/>
              </a:ext>
            </a:extLst>
          </p:cNvPr>
          <p:cNvSpPr/>
          <p:nvPr/>
        </p:nvSpPr>
        <p:spPr>
          <a:xfrm>
            <a:off x="808676" y="4195530"/>
            <a:ext cx="48293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Структура социальных выплат по видам социальных рисков 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AF58E0-7466-4155-8667-D489261AB467}"/>
              </a:ext>
            </a:extLst>
          </p:cNvPr>
          <p:cNvSpPr/>
          <p:nvPr/>
        </p:nvSpPr>
        <p:spPr>
          <a:xfrm>
            <a:off x="284135" y="3708953"/>
            <a:ext cx="637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году численность получателей составила порядка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5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252 тыс.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человек, сумма социальных выплат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751 млрд.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тенге, рост по отношению к 2022 году на 7,6 % и 70,4% соответственно.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AC9A331-6378-424D-9157-35FCDB3DE2F6}"/>
              </a:ext>
            </a:extLst>
          </p:cNvPr>
          <p:cNvGrpSpPr/>
          <p:nvPr/>
        </p:nvGrpSpPr>
        <p:grpSpPr>
          <a:xfrm>
            <a:off x="329945" y="4614792"/>
            <a:ext cx="6336000" cy="2967738"/>
            <a:chOff x="3349226" y="3839303"/>
            <a:chExt cx="4982508" cy="2305859"/>
          </a:xfrm>
        </p:grpSpPr>
        <p:graphicFrame>
          <p:nvGraphicFramePr>
            <p:cNvPr id="22" name="Диаграмма 21">
              <a:extLst>
                <a:ext uri="{FF2B5EF4-FFF2-40B4-BE49-F238E27FC236}">
                  <a16:creationId xmlns:a16="http://schemas.microsoft.com/office/drawing/2014/main" id="{E5ABB89F-7E19-48F8-90C8-92619601C29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08208371"/>
                </p:ext>
              </p:extLst>
            </p:nvPr>
          </p:nvGraphicFramePr>
          <p:xfrm>
            <a:off x="3349226" y="3839303"/>
            <a:ext cx="4982508" cy="23058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C869F5-44C6-4300-B092-311C0C674BD6}"/>
                </a:ext>
              </a:extLst>
            </p:cNvPr>
            <p:cNvSpPr txBox="1"/>
            <p:nvPr/>
          </p:nvSpPr>
          <p:spPr>
            <a:xfrm>
              <a:off x="5286760" y="4976753"/>
              <a:ext cx="631798" cy="310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751 млрд.</a:t>
              </a:r>
            </a:p>
            <a:p>
              <a:pPr algn="ctr"/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тенге</a:t>
              </a:r>
              <a:endParaRPr lang="ru-KZ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5493D8-7E21-488B-85AC-AB4539198671}"/>
              </a:ext>
            </a:extLst>
          </p:cNvPr>
          <p:cNvSpPr/>
          <p:nvPr/>
        </p:nvSpPr>
        <p:spPr>
          <a:xfrm>
            <a:off x="240321" y="7760473"/>
            <a:ext cx="637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структуре социальных выплат основную долю выплат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85%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составляют социальные выплаты в поддержку материнства и детства  </a:t>
            </a:r>
            <a:r>
              <a:rPr lang="ru-RU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(635,2 млрд. тенге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).</a:t>
            </a:r>
            <a:endParaRPr lang="ru-KZ" sz="10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B41756A-34B5-4425-8256-48593152B7DB}"/>
              </a:ext>
            </a:extLst>
          </p:cNvPr>
          <p:cNvCxnSpPr>
            <a:cxnSpLocks/>
          </p:cNvCxnSpPr>
          <p:nvPr/>
        </p:nvCxnSpPr>
        <p:spPr>
          <a:xfrm flipV="1">
            <a:off x="-8487" y="453082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865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204420" y="150084"/>
            <a:ext cx="6377355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6980" y="8805862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4401" y="8748101"/>
            <a:ext cx="779319" cy="381000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15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76BA12-E28D-413D-96F5-E04F503003D9}"/>
              </a:ext>
            </a:extLst>
          </p:cNvPr>
          <p:cNvSpPr/>
          <p:nvPr/>
        </p:nvSpPr>
        <p:spPr>
          <a:xfrm>
            <a:off x="0" y="789721"/>
            <a:ext cx="661767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Получатели, новые назначения и сумма социальных выплат в разрезе регионов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(2023 год)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9EE56637-F5BC-4836-B0EB-15469B118C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962250"/>
              </p:ext>
            </p:extLst>
          </p:nvPr>
        </p:nvGraphicFramePr>
        <p:xfrm>
          <a:off x="328245" y="1221553"/>
          <a:ext cx="5648502" cy="578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EC125A-5870-4E8D-9AFF-C91AE9CA4C32}"/>
              </a:ext>
            </a:extLst>
          </p:cNvPr>
          <p:cNvSpPr/>
          <p:nvPr/>
        </p:nvSpPr>
        <p:spPr>
          <a:xfrm>
            <a:off x="240322" y="7362318"/>
            <a:ext cx="63773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разрезе регионов республики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наибольшая доля получателей и сумма социальных выплат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отмечена в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Туркестанской области - 141 тыс.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получателей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82,7 млрд.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тенге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в городе Алматы –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113 тыс.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получателей,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78,3 млрд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тенге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2304F35-44BC-4E18-827D-61915D85BFA7}"/>
              </a:ext>
            </a:extLst>
          </p:cNvPr>
          <p:cNvCxnSpPr>
            <a:cxnSpLocks/>
          </p:cNvCxnSpPr>
          <p:nvPr/>
        </p:nvCxnSpPr>
        <p:spPr>
          <a:xfrm flipV="1">
            <a:off x="0" y="511225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390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F27D134-7E75-49BA-9A53-89E9B0A18811}"/>
              </a:ext>
            </a:extLst>
          </p:cNvPr>
          <p:cNvSpPr/>
          <p:nvPr/>
        </p:nvSpPr>
        <p:spPr>
          <a:xfrm>
            <a:off x="11339" y="813296"/>
            <a:ext cx="1887770" cy="8330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39127" y="7547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DBB98F6-E547-4E26-A666-62E54F2BFD5E}"/>
              </a:ext>
            </a:extLst>
          </p:cNvPr>
          <p:cNvSpPr/>
          <p:nvPr/>
        </p:nvSpPr>
        <p:spPr>
          <a:xfrm>
            <a:off x="1899108" y="832041"/>
            <a:ext cx="4735361" cy="2595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lnSpc>
                <a:spcPct val="109000"/>
              </a:lnSpc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Социальная выплата по случаю утраты трудоспособности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назначается участнику системы дополнительно к выплачиваемому за счет республиканского бюджета государственному пособию по инвалидности, независимо от того, прекращена работа ко времени обращения за назначением социальной выплаты или продолжается.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2563" algn="just">
              <a:lnSpc>
                <a:spcPct val="109000"/>
              </a:lnSpc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 на выплату возникает со дня установления подразделением медико-социальной экспертизы степени утраты общей трудоспособности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30% до 100%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на весь ее период.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2563" algn="just">
              <a:lnSpc>
                <a:spcPct val="109000"/>
              </a:lnSpc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Размер социальной выплаты зависит от дохода участника системы, </a:t>
            </a:r>
            <a:b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которого производись социальные отчисления за последние 2 года, а также от коэффициентов степени утраты трудоспособности, стажа участия в системе и замещения дохода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lnSpc>
                <a:spcPct val="109000"/>
              </a:lnSpc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размер выплаты повышен дважды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01.01.2023г. – на 8,5% и с 01.07.2023 г. на 14,5%)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данное повышение коснулось 92 тыс. получателей.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5F934A-F704-46C0-AEC9-A75505E43142}"/>
              </a:ext>
            </a:extLst>
          </p:cNvPr>
          <p:cNvSpPr/>
          <p:nvPr/>
        </p:nvSpPr>
        <p:spPr>
          <a:xfrm>
            <a:off x="2397115" y="3748089"/>
            <a:ext cx="3389434" cy="258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получателей и суммы выплат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A9F724DC-A61A-4280-9254-8E7B046A2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019758"/>
              </p:ext>
            </p:extLst>
          </p:nvPr>
        </p:nvGraphicFramePr>
        <p:xfrm>
          <a:off x="2273443" y="4079082"/>
          <a:ext cx="3947161" cy="186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9AB6E5-C541-455E-86E0-4705116B52B7}"/>
              </a:ext>
            </a:extLst>
          </p:cNvPr>
          <p:cNvSpPr/>
          <p:nvPr/>
        </p:nvSpPr>
        <p:spPr>
          <a:xfrm>
            <a:off x="1938640" y="5948665"/>
            <a:ext cx="4695830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lnSpc>
                <a:spcPct val="109000"/>
              </a:lnSpc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сумма осуществленных из ГФСС выплат составила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38,7 млрд.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тенге, и увеличилась на 26,9% по сравнению с 2022 годом. Всего с 2005 года, сумма осуществленных выплат составила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194,5 млрд. тенге.</a:t>
            </a:r>
            <a:endParaRPr lang="ru-KZ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F228AD7-DCEC-4656-9530-CC427F242C7C}"/>
              </a:ext>
            </a:extLst>
          </p:cNvPr>
          <p:cNvSpPr/>
          <p:nvPr/>
        </p:nvSpPr>
        <p:spPr>
          <a:xfrm>
            <a:off x="68489" y="461502"/>
            <a:ext cx="5749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УТРАТЫ ТРУДОСПОСОБНОСТИ 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5E21C9A7-69BB-4142-818F-22912793CDC9}"/>
              </a:ext>
            </a:extLst>
          </p:cNvPr>
          <p:cNvCxnSpPr>
            <a:cxnSpLocks/>
          </p:cNvCxnSpPr>
          <p:nvPr/>
        </p:nvCxnSpPr>
        <p:spPr>
          <a:xfrm flipV="1">
            <a:off x="11339" y="411476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D5F48C7-2E7D-4125-A587-81D76FA9B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327" y="1077359"/>
            <a:ext cx="872065" cy="1247248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7FEB48C-ABD1-477B-AFF0-8FD00FBF64BC}"/>
              </a:ext>
            </a:extLst>
          </p:cNvPr>
          <p:cNvSpPr/>
          <p:nvPr/>
        </p:nvSpPr>
        <p:spPr>
          <a:xfrm>
            <a:off x="3145775" y="6659969"/>
            <a:ext cx="235352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Динамика назначенных выплат 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id="{9C44777A-9741-4B0C-A928-0985D733E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977681"/>
              </p:ext>
            </p:extLst>
          </p:nvPr>
        </p:nvGraphicFramePr>
        <p:xfrm>
          <a:off x="2397115" y="6652822"/>
          <a:ext cx="3752850" cy="181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EF669A5-0CEC-4A65-9AC0-CF10A6A02CE0}"/>
              </a:ext>
            </a:extLst>
          </p:cNvPr>
          <p:cNvSpPr/>
          <p:nvPr/>
        </p:nvSpPr>
        <p:spPr>
          <a:xfrm>
            <a:off x="1929307" y="8407352"/>
            <a:ext cx="4665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 тенденции последних лет, количество новых назначений в год стабильно находится в пределах 15-16 тысяч.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E11F5F-EFF6-4EE1-AFE4-F4ABC469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91" y="8720219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61F9D85-149D-40F0-9C78-3C68A2A7E498}"/>
              </a:ext>
            </a:extLst>
          </p:cNvPr>
          <p:cNvGrpSpPr/>
          <p:nvPr/>
        </p:nvGrpSpPr>
        <p:grpSpPr>
          <a:xfrm>
            <a:off x="132123" y="2808457"/>
            <a:ext cx="1676401" cy="5655394"/>
            <a:chOff x="165271" y="2854237"/>
            <a:chExt cx="1676401" cy="5655394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F063B361-0D9D-44CD-9ED7-38B34C855A45}"/>
                </a:ext>
              </a:extLst>
            </p:cNvPr>
            <p:cNvSpPr/>
            <p:nvPr/>
          </p:nvSpPr>
          <p:spPr>
            <a:xfrm>
              <a:off x="165271" y="2854237"/>
              <a:ext cx="1676401" cy="5655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Количество получателей </a:t>
              </a: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100 248 </a:t>
              </a:r>
              <a:r>
                <a:rPr lang="ru-RU" sz="11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человек</a:t>
              </a:r>
            </a:p>
            <a:p>
              <a:pPr algn="ctr"/>
              <a:endParaRPr lang="ru-RU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/>
              <a:endParaRPr 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Количество новых назначений </a:t>
              </a: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15 962 человек</a:t>
              </a:r>
            </a:p>
            <a:p>
              <a:pPr algn="ctr"/>
              <a:endPara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Объем выплаты </a:t>
              </a: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38,7 млрд. тенге</a:t>
              </a: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Среднемесячный</a:t>
              </a: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доход, учтенный</a:t>
              </a: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при назначении</a:t>
              </a: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выплаты</a:t>
              </a:r>
            </a:p>
            <a:p>
              <a:pPr algn="ctr"/>
              <a:r>
                <a:rPr lang="kk-KZ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140 тыс.тенге</a:t>
              </a:r>
            </a:p>
            <a:p>
              <a:pPr algn="ctr"/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 размер</a:t>
              </a: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выплаты</a:t>
              </a: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47 445 тенге</a:t>
              </a:r>
            </a:p>
            <a:p>
              <a:pPr algn="ctr"/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 возраст</a:t>
              </a: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получателя</a:t>
              </a: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год</a:t>
              </a:r>
            </a:p>
            <a:p>
              <a:pPr algn="ctr"/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 стаж</a:t>
              </a: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участия</a:t>
              </a: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135 месяцев</a:t>
              </a:r>
              <a:endParaRPr lang="ru-K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2AFD9510-FBF1-47A3-8FB9-3F0D7FD6241F}"/>
                </a:ext>
              </a:extLst>
            </p:cNvPr>
            <p:cNvCxnSpPr/>
            <p:nvPr/>
          </p:nvCxnSpPr>
          <p:spPr>
            <a:xfrm>
              <a:off x="365760" y="354518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F9967DC9-CE7F-48EF-BCC7-67356FF7F5E8}"/>
                </a:ext>
              </a:extLst>
            </p:cNvPr>
            <p:cNvCxnSpPr/>
            <p:nvPr/>
          </p:nvCxnSpPr>
          <p:spPr>
            <a:xfrm>
              <a:off x="365760" y="437195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F1EEA254-1311-46E7-98B3-CD9934EACF92}"/>
                </a:ext>
              </a:extLst>
            </p:cNvPr>
            <p:cNvCxnSpPr/>
            <p:nvPr/>
          </p:nvCxnSpPr>
          <p:spPr>
            <a:xfrm>
              <a:off x="365760" y="503489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5829051D-7B43-47FF-AA43-057B936847F4}"/>
                </a:ext>
              </a:extLst>
            </p:cNvPr>
            <p:cNvCxnSpPr/>
            <p:nvPr/>
          </p:nvCxnSpPr>
          <p:spPr>
            <a:xfrm>
              <a:off x="365760" y="613217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8E95ECF0-C5BD-44B1-A695-80E0B4BE5A39}"/>
                </a:ext>
              </a:extLst>
            </p:cNvPr>
            <p:cNvCxnSpPr/>
            <p:nvPr/>
          </p:nvCxnSpPr>
          <p:spPr>
            <a:xfrm>
              <a:off x="365760" y="698942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9F372479-1000-4B79-A477-45B2FD0359E4}"/>
                </a:ext>
              </a:extLst>
            </p:cNvPr>
            <p:cNvCxnSpPr/>
            <p:nvPr/>
          </p:nvCxnSpPr>
          <p:spPr>
            <a:xfrm>
              <a:off x="365760" y="775523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186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C0FEFD-2C31-4F67-A725-11014549896F}"/>
              </a:ext>
            </a:extLst>
          </p:cNvPr>
          <p:cNvSpPr/>
          <p:nvPr/>
        </p:nvSpPr>
        <p:spPr>
          <a:xfrm>
            <a:off x="265020" y="751923"/>
            <a:ext cx="64507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Доля получателей выплаты в разрезе степеней утраты трудоспособности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944307"/>
              </p:ext>
            </p:extLst>
          </p:nvPr>
        </p:nvGraphicFramePr>
        <p:xfrm>
          <a:off x="927661" y="1089376"/>
          <a:ext cx="4949707" cy="196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44A5E2-FA25-4CEF-BB09-470B6BA2F02F}"/>
              </a:ext>
            </a:extLst>
          </p:cNvPr>
          <p:cNvSpPr/>
          <p:nvPr/>
        </p:nvSpPr>
        <p:spPr>
          <a:xfrm>
            <a:off x="265020" y="3092515"/>
            <a:ext cx="6259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разрезе степеней утраты трудоспособности по итогам 2021-2023 годов более половины получателей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СВут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(54,2%)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составляют лица с утратой трудоспособности от 30% до 60%.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20ACD4C-7F60-4328-AA6A-FA55D3C907C2}"/>
              </a:ext>
            </a:extLst>
          </p:cNvPr>
          <p:cNvSpPr/>
          <p:nvPr/>
        </p:nvSpPr>
        <p:spPr>
          <a:xfrm>
            <a:off x="164621" y="3558738"/>
            <a:ext cx="66515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получателей выплаты в разрезе пола и возраста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(2023 год)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1D297D9-AC17-400E-AF89-F975A92B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627504"/>
              </p:ext>
            </p:extLst>
          </p:nvPr>
        </p:nvGraphicFramePr>
        <p:xfrm>
          <a:off x="1421328" y="3702247"/>
          <a:ext cx="4138177" cy="195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7063FF8-A2EF-4D31-A892-B99272C13430}"/>
              </a:ext>
            </a:extLst>
          </p:cNvPr>
          <p:cNvSpPr/>
          <p:nvPr/>
        </p:nvSpPr>
        <p:spPr>
          <a:xfrm>
            <a:off x="217621" y="5441753"/>
            <a:ext cx="63391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 общего числа получателей в 2023 году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(100 248 чел.)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доля мужчин составила 59%, или 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59 462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чел., доля женщин 41%, или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786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чел. В градации по возрасту основную долю (64,4%) составляют получатели в возрасте от 50 до 63 лет.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5F3EDD7-F084-4D1F-BD9B-31C9847CCCF0}"/>
              </a:ext>
            </a:extLst>
          </p:cNvPr>
          <p:cNvSpPr/>
          <p:nvPr/>
        </p:nvSpPr>
        <p:spPr>
          <a:xfrm>
            <a:off x="232928" y="8278951"/>
            <a:ext cx="6339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Средний размер выплат, назначенных за 2023 год, вырос по сравнению с аналогичным периодом прошлого года на 25,2% (37 902 тенге) и составил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47 445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тенге.</a:t>
            </a:r>
          </a:p>
          <a:p>
            <a:pPr indent="17621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Самый высокий средний размер выплаты сложился у получателей со степенью утраты трудоспособности от 80% до 100% (67 743 тенге).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0A2FF93-BCEA-4B03-9268-47E15577F34C}"/>
              </a:ext>
            </a:extLst>
          </p:cNvPr>
          <p:cNvSpPr/>
          <p:nvPr/>
        </p:nvSpPr>
        <p:spPr>
          <a:xfrm>
            <a:off x="106042" y="5994805"/>
            <a:ext cx="65623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Динамика среднего размера назначенных выплат 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40447"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в разрезе степеней утраты трудоспособности 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37566"/>
              </p:ext>
            </p:extLst>
          </p:nvPr>
        </p:nvGraphicFramePr>
        <p:xfrm>
          <a:off x="1609007" y="6244168"/>
          <a:ext cx="3950498" cy="207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object 8">
            <a:extLst>
              <a:ext uri="{FF2B5EF4-FFF2-40B4-BE49-F238E27FC236}">
                <a16:creationId xmlns:a16="http://schemas.microsoft.com/office/drawing/2014/main" id="{B7B29BC7-57E5-4F07-B058-3EA8364F4AB9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3CDE42A-1BC3-4A1B-85A1-53F81204234B}"/>
              </a:ext>
            </a:extLst>
          </p:cNvPr>
          <p:cNvSpPr/>
          <p:nvPr/>
        </p:nvSpPr>
        <p:spPr>
          <a:xfrm>
            <a:off x="0" y="484312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УТРАТЫ ТРУДОСПОСОБНОСТИ 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8E83374-AEAA-486B-9A7A-4BCC1DB9D005}"/>
              </a:ext>
            </a:extLst>
          </p:cNvPr>
          <p:cNvCxnSpPr>
            <a:cxnSpLocks/>
          </p:cNvCxnSpPr>
          <p:nvPr/>
        </p:nvCxnSpPr>
        <p:spPr>
          <a:xfrm flipV="1">
            <a:off x="-2179" y="393846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5285" y="8818245"/>
            <a:ext cx="381295" cy="314325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39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896BB9-8EAA-42CF-8531-ED5D83DC1700}"/>
              </a:ext>
            </a:extLst>
          </p:cNvPr>
          <p:cNvSpPr/>
          <p:nvPr/>
        </p:nvSpPr>
        <p:spPr>
          <a:xfrm>
            <a:off x="1931618" y="768577"/>
            <a:ext cx="4669801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Социальная выплата из ГФСС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случаю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потери кормильца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назначается дополнительно к выплачиваемому за счет республиканского бюджета государственному социальному пособию по потере кормильца. </a:t>
            </a:r>
          </a:p>
          <a:p>
            <a:pPr indent="176213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выплату возникает у членов семьи, состоявших на иждивении умершего </a:t>
            </a: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(признанного судом, безвестно отсутствующим или объявленного умершим)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кормильца участника системы обязательного социального страхования, со дня его смерти </a:t>
            </a: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даты, указанной в решении суда о признании его безвестно отсутствующим или объявлении его умершим)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76213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социальной выплаты зависит от дохода умершего кормильца, с которого производились социальные отчисления за последние 2 года, с учетом коэффициентов замещения дохода (60% или 0,6), количества иждивенцев и стажа участия в системе.</a:t>
            </a:r>
          </a:p>
          <a:p>
            <a:pPr indent="176213" algn="just">
              <a:tabLst>
                <a:tab pos="600272" algn="l"/>
              </a:tabLs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 осуществляется следующим членам семьи умершего кормильца-участника системы обязательного социального страхования: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76213" algn="just">
              <a:tabLst>
                <a:tab pos="0" algn="l"/>
              </a:tabLs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детям, в том числе усыновленным (удочеренным), братьям, сестрам и внукам, не достигшим восемнадцати лет и старше этого возраста, если они стали инвалидами до достижения восемнадцати лет, </a:t>
            </a: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братья, сестры и внуки – при условии, если они не имеют трудоспособных родителей или если они не получают алименты от родителей.</a:t>
            </a:r>
          </a:p>
          <a:p>
            <a:pPr indent="176213" algn="just">
              <a:tabLst>
                <a:tab pos="0" algn="l"/>
              </a:tabLs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Указанные лица старше восемнадцати лет, обучающиеся или обучавшиеся по очной форме обучения в организациях среднего, технического и профессионального,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послесреднего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высшего и (или) послевузовского образования,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право на назначение и получение социальных выплат до времени окончания учебы, но не более чем до достижения 23-летнего возраста.</a:t>
            </a:r>
          </a:p>
          <a:p>
            <a:pPr indent="176213" algn="just">
              <a:tabLst>
                <a:tab pos="0" algn="l"/>
              </a:tabLs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одному из родителей или супругу либо деду, бабушке, брату или сестре независимо от возраста и трудоспособности,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он (она) занят (занята) уходом за детьми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братьями, сестрами или внуками умершего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(признанного судом безвестно отсутствующим или объявленного умершим)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кормильца,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достигшими трех лет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76213" algn="just">
              <a:tabLst>
                <a:tab pos="0" algn="l"/>
              </a:tabLs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</a:t>
            </a:r>
            <a:r>
              <a:rPr lang="ru-RU" altLang="en-US" sz="10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61 тыс. семьям, потерявшим кормильца, дважды </a:t>
            </a:r>
            <a:r>
              <a:rPr lang="ru-RU" altLang="en-US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повышены размеры выплат (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01.01.2023г. – на 8,5% и с 01.07.2023 г. – на 14,5%)</a:t>
            </a:r>
            <a:r>
              <a:rPr lang="ru-RU" altLang="en-US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.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B8C536D6-6BDB-4752-B266-92EB4E756C4C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12BFA38-C985-41B6-82D3-BE45D6828C43}"/>
              </a:ext>
            </a:extLst>
          </p:cNvPr>
          <p:cNvSpPr/>
          <p:nvPr/>
        </p:nvSpPr>
        <p:spPr>
          <a:xfrm>
            <a:off x="0" y="445460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КОРМИЛЬЦА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2CBC585F-20C7-419F-97B4-AC451A883E2D}"/>
              </a:ext>
            </a:extLst>
          </p:cNvPr>
          <p:cNvCxnSpPr>
            <a:cxnSpLocks/>
          </p:cNvCxnSpPr>
          <p:nvPr/>
        </p:nvCxnSpPr>
        <p:spPr>
          <a:xfrm flipV="1">
            <a:off x="7152" y="378405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8F98593-C7BA-460C-A7DE-CA3D45AD98C7}"/>
              </a:ext>
            </a:extLst>
          </p:cNvPr>
          <p:cNvSpPr/>
          <p:nvPr/>
        </p:nvSpPr>
        <p:spPr>
          <a:xfrm>
            <a:off x="21244" y="783585"/>
            <a:ext cx="1982460" cy="83604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получателей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64 271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новых назначений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5 968 человек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Объем выплаты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26,8 млрд. тенге 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Среднемесячный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доход, учтенный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назначении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</a:t>
            </a:r>
          </a:p>
          <a:p>
            <a:pPr algn="ctr"/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 тыс. тенге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51 574 тенге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возраст</a:t>
            </a:r>
            <a:b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получателя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год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стаж</a:t>
            </a:r>
            <a:b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126 месяцев</a:t>
            </a:r>
            <a:endParaRPr lang="ru-KZ" sz="105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C300767-C5D5-4BE4-BF68-EA073F577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2866" y="1109703"/>
            <a:ext cx="796902" cy="1077710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25B6430-F649-433A-9196-2043DF80CE58}"/>
              </a:ext>
            </a:extLst>
          </p:cNvPr>
          <p:cNvSpPr/>
          <p:nvPr/>
        </p:nvSpPr>
        <p:spPr>
          <a:xfrm>
            <a:off x="2351326" y="5996121"/>
            <a:ext cx="37777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Динамика получателей и суммы выплат </a:t>
            </a:r>
            <a:endParaRPr lang="ru-RU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Impact"/>
            </a:endParaRPr>
          </a:p>
        </p:txBody>
      </p:sp>
      <p:graphicFrame>
        <p:nvGraphicFramePr>
          <p:cNvPr id="46" name="Диаграмма 45">
            <a:extLst>
              <a:ext uri="{FF2B5EF4-FFF2-40B4-BE49-F238E27FC236}">
                <a16:creationId xmlns:a16="http://schemas.microsoft.com/office/drawing/2014/main" id="{0F202862-A539-4EF7-B507-2AEFA9BDE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57274"/>
              </p:ext>
            </p:extLst>
          </p:nvPr>
        </p:nvGraphicFramePr>
        <p:xfrm>
          <a:off x="2428482" y="6256490"/>
          <a:ext cx="3777755" cy="1960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268B27E-BEAC-4F7D-9446-6A09D691F723}"/>
              </a:ext>
            </a:extLst>
          </p:cNvPr>
          <p:cNvSpPr/>
          <p:nvPr/>
        </p:nvSpPr>
        <p:spPr>
          <a:xfrm>
            <a:off x="2003705" y="8354018"/>
            <a:ext cx="4568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начала действия системы с 2005</a:t>
            </a: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года, общая сумма выплат составила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130,6 млрд.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тенге, число получателей выросло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117 раз.</a:t>
            </a:r>
            <a:endParaRPr lang="ru-KZ" sz="1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3855" y="8818245"/>
            <a:ext cx="381295" cy="314325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DB2ACFB-0E7B-4E31-BBDA-F9B21D0974E7}"/>
              </a:ext>
            </a:extLst>
          </p:cNvPr>
          <p:cNvCxnSpPr>
            <a:cxnSpLocks/>
          </p:cNvCxnSpPr>
          <p:nvPr/>
        </p:nvCxnSpPr>
        <p:spPr>
          <a:xfrm>
            <a:off x="344042" y="315650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E2CC8E4-7D9A-4761-A42A-A122855011DB}"/>
              </a:ext>
            </a:extLst>
          </p:cNvPr>
          <p:cNvCxnSpPr>
            <a:cxnSpLocks/>
          </p:cNvCxnSpPr>
          <p:nvPr/>
        </p:nvCxnSpPr>
        <p:spPr>
          <a:xfrm>
            <a:off x="344042" y="396803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6D74113-386F-4112-A847-CBF13C4D798A}"/>
              </a:ext>
            </a:extLst>
          </p:cNvPr>
          <p:cNvCxnSpPr>
            <a:cxnSpLocks/>
          </p:cNvCxnSpPr>
          <p:nvPr/>
        </p:nvCxnSpPr>
        <p:spPr>
          <a:xfrm>
            <a:off x="344042" y="465383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437D45-D636-4236-B96E-36AEC60522CA}"/>
              </a:ext>
            </a:extLst>
          </p:cNvPr>
          <p:cNvCxnSpPr>
            <a:cxnSpLocks/>
          </p:cNvCxnSpPr>
          <p:nvPr/>
        </p:nvCxnSpPr>
        <p:spPr>
          <a:xfrm>
            <a:off x="344042" y="577397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141BD7B-66B8-4361-9F1E-4B4B6AFAA8CD}"/>
              </a:ext>
            </a:extLst>
          </p:cNvPr>
          <p:cNvCxnSpPr>
            <a:cxnSpLocks/>
          </p:cNvCxnSpPr>
          <p:nvPr/>
        </p:nvCxnSpPr>
        <p:spPr>
          <a:xfrm>
            <a:off x="344042" y="661979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7A6E076-6ECA-421E-B6CD-2FDF682FEE5E}"/>
              </a:ext>
            </a:extLst>
          </p:cNvPr>
          <p:cNvCxnSpPr>
            <a:cxnSpLocks/>
          </p:cNvCxnSpPr>
          <p:nvPr/>
        </p:nvCxnSpPr>
        <p:spPr>
          <a:xfrm>
            <a:off x="344042" y="738560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47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ED4221-2858-4FF7-9860-B58C533B6253}"/>
              </a:ext>
            </a:extLst>
          </p:cNvPr>
          <p:cNvSpPr/>
          <p:nvPr/>
        </p:nvSpPr>
        <p:spPr>
          <a:xfrm>
            <a:off x="99654" y="865905"/>
            <a:ext cx="65526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получателей в разрезе количества иждивенцев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50A7EF82-0DF5-4A25-9BF5-2C3C9E8B1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308091"/>
              </p:ext>
            </p:extLst>
          </p:nvPr>
        </p:nvGraphicFramePr>
        <p:xfrm>
          <a:off x="1094391" y="1291367"/>
          <a:ext cx="4300775" cy="208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FAECCE-B0C1-4C41-A898-312C0745AEA9}"/>
              </a:ext>
            </a:extLst>
          </p:cNvPr>
          <p:cNvSpPr/>
          <p:nvPr/>
        </p:nvSpPr>
        <p:spPr>
          <a:xfrm>
            <a:off x="278986" y="3478293"/>
            <a:ext cx="58956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Основную долю получателей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СВпк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(53,7%)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составляют получатели с одним иждивенцем.</a:t>
            </a:r>
            <a:r>
              <a:rPr lang="ru-RU" sz="1000" strike="sngStrik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1BEC2E-3F5D-4D77-AC5E-089B0C8124DE}"/>
              </a:ext>
            </a:extLst>
          </p:cNvPr>
          <p:cNvSpPr/>
          <p:nvPr/>
        </p:nvSpPr>
        <p:spPr>
          <a:xfrm>
            <a:off x="780093" y="4608028"/>
            <a:ext cx="51917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назначенный размер выплаты</a:t>
            </a:r>
          </a:p>
          <a:p>
            <a:pPr indent="240447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разрезе количества иждивенцев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DFB8FC09-0D74-4FA6-9B04-C0B2CAF12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238794"/>
              </p:ext>
            </p:extLst>
          </p:nvPr>
        </p:nvGraphicFramePr>
        <p:xfrm>
          <a:off x="1262839" y="5023526"/>
          <a:ext cx="4202198" cy="2417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361229-FA80-4925-867D-310D23DFB3A3}"/>
              </a:ext>
            </a:extLst>
          </p:cNvPr>
          <p:cNvSpPr/>
          <p:nvPr/>
        </p:nvSpPr>
        <p:spPr>
          <a:xfrm>
            <a:off x="383225" y="7524213"/>
            <a:ext cx="6195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 отчетный период средний размер назначенной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СВпк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составил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51 574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 тенге, что на 26,2% выше в сравнении с 2022 годом (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40 854 тенге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Самый высокий средний размер назначенных выплат сложился у получателей с 4-мя и более иждивенцами – 80 788 тенге.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B1B024-B1C3-408B-A960-B96E4A8DF6A3}"/>
              </a:ext>
            </a:extLst>
          </p:cNvPr>
          <p:cNvSpPr/>
          <p:nvPr/>
        </p:nvSpPr>
        <p:spPr>
          <a:xfrm>
            <a:off x="278987" y="3701021"/>
            <a:ext cx="61957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связи с тем, что выплата является долгосрочной, к действующим получателям добавляются новые получатели-иждивенцы, которым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СВпк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назначается до достижения совершеннолетия, а в случае обучения по очной форме - до 23-летнего возраста.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ACDD819E-5DE4-435F-862F-ADD4E2D0FDF9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23DD733-F1FF-4248-BAE8-4C567F248259}"/>
              </a:ext>
            </a:extLst>
          </p:cNvPr>
          <p:cNvSpPr/>
          <p:nvPr/>
        </p:nvSpPr>
        <p:spPr>
          <a:xfrm>
            <a:off x="7152" y="542096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КОРМИЛЬЦА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1D701F5-B936-4B79-AD96-3603F8EB5CC7}"/>
              </a:ext>
            </a:extLst>
          </p:cNvPr>
          <p:cNvCxnSpPr>
            <a:cxnSpLocks/>
          </p:cNvCxnSpPr>
          <p:nvPr/>
        </p:nvCxnSpPr>
        <p:spPr>
          <a:xfrm flipV="1">
            <a:off x="-4278" y="397687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E246863-EE22-46C9-A797-2EECA3CE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3234" y="8720219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2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id="{F5673190-FC8E-440E-AB9F-828A242C4BD3}"/>
              </a:ext>
            </a:extLst>
          </p:cNvPr>
          <p:cNvSpPr txBox="1"/>
          <p:nvPr/>
        </p:nvSpPr>
        <p:spPr>
          <a:xfrm>
            <a:off x="289819" y="136653"/>
            <a:ext cx="5830775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СОДЕРЖАНИЕ</a:t>
            </a:r>
            <a:endParaRPr lang="ru-RU" sz="1600" i="1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716060"/>
              </p:ext>
            </p:extLst>
          </p:nvPr>
        </p:nvGraphicFramePr>
        <p:xfrm>
          <a:off x="313422" y="693180"/>
          <a:ext cx="6193704" cy="657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0931">
                  <a:extLst>
                    <a:ext uri="{9D8B030D-6E8A-4147-A177-3AD203B41FA5}">
                      <a16:colId xmlns:a16="http://schemas.microsoft.com/office/drawing/2014/main" val="1493308568"/>
                    </a:ext>
                  </a:extLst>
                </a:gridCol>
                <a:gridCol w="382773">
                  <a:extLst>
                    <a:ext uri="{9D8B030D-6E8A-4147-A177-3AD203B41FA5}">
                      <a16:colId xmlns:a16="http://schemas.microsoft.com/office/drawing/2014/main" val="25469226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компании                                                                  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45135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события 2023 года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26269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Обращение Председателя Совета директоров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2292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Обращение Председателя Правления ГФСС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1288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ключевых показателей Плана развития ГФСС за 2023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4272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занятого населения системой обязательного социального страхования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6811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Социальные отчисления в ГФСС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72877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Социальные выплаты из ГФСС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5128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Государственные услуги ГФСС.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цифровых решений в оказании государственных услуг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0848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Информационно-разъяснительная работа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313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Рассмотрение обращений граждан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9532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Претензионно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-исковая работа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5367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Корпоративное управление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7259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Комплаенс контроль и противодействие коррупции 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74089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Финансовые показатели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759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Инвестиционная деятельность ГФСС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2500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Практика государственных закупок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09714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рисками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9978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Кадровый потенциал. Развитие человеческого капитала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66289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Международное сотрудничество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431839"/>
                  </a:ext>
                </a:extLst>
              </a:tr>
            </a:tbl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567" y="878724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6FC985-4255-4897-9536-5358ADAD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9069" y="8680457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90D0DD1-44A6-4910-AEE0-2488CA3DB317}"/>
              </a:ext>
            </a:extLst>
          </p:cNvPr>
          <p:cNvCxnSpPr>
            <a:cxnSpLocks/>
          </p:cNvCxnSpPr>
          <p:nvPr/>
        </p:nvCxnSpPr>
        <p:spPr>
          <a:xfrm>
            <a:off x="-6" y="493177"/>
            <a:ext cx="5830775" cy="29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077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2425" y="8806815"/>
            <a:ext cx="381295" cy="314325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20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A1AA09-B2F0-43FC-81BD-EF23A502FD2A}"/>
              </a:ext>
            </a:extLst>
          </p:cNvPr>
          <p:cNvSpPr/>
          <p:nvPr/>
        </p:nvSpPr>
        <p:spPr>
          <a:xfrm>
            <a:off x="1989332" y="897727"/>
            <a:ext cx="448737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Социальная выплата по случаю потери работы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ГФСС  назначается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участнику системы обязательного социального страхования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 дня регистрации в качестве безработного в карьерном центре, в том числе через порталы электронного правительства (egov.kz) или «Электронная биржа труда» (enbek.kz) в соответствии с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Соцкодексом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вне зависимости от причин увольнения.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Размер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социальной выплаты зависит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дохода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участника системы, с которого производись социальные отчисления за последние 2 года,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стажа участия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системе и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коэффициента замещения дохода 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(45% или 0,45).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2563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реализацию Послания Главы государства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1 января 2023 года коэффициент замещения дохода увеличен с 40%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45%.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2563" algn="just">
              <a:tabLst>
                <a:tab pos="600272" algn="l"/>
              </a:tabLs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тыс.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действующим получателям по состоянию на 1</a:t>
            </a:r>
            <a:r>
              <a:rPr lang="kk-KZ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 2023 года произведен единовременный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автоматический перерасчет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размеров их выплат.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23E8CB-96C8-4872-AD7F-5B22F74E4F39}"/>
              </a:ext>
            </a:extLst>
          </p:cNvPr>
          <p:cNvSpPr/>
          <p:nvPr/>
        </p:nvSpPr>
        <p:spPr>
          <a:xfrm>
            <a:off x="2366119" y="3302535"/>
            <a:ext cx="37192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количества получателей и сумм выплаты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A713A9A0-90CE-442F-B0DB-092826D2D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561973"/>
              </p:ext>
            </p:extLst>
          </p:nvPr>
        </p:nvGraphicFramePr>
        <p:xfrm>
          <a:off x="2184801" y="3881265"/>
          <a:ext cx="4081924" cy="235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0A2A05-DB6A-45FA-ABB3-A1E818BA1F0C}"/>
              </a:ext>
            </a:extLst>
          </p:cNvPr>
          <p:cNvSpPr/>
          <p:nvPr/>
        </p:nvSpPr>
        <p:spPr>
          <a:xfrm>
            <a:off x="1985813" y="6289355"/>
            <a:ext cx="45382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2023 году выплаты по потере работы получили порядка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224 тыс. человек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общую сумму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49,9 млрд.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тенге, что в два раза выше показателей 2022 года.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информационной грамотности населения и обеспечение доступности электронных услуг, активная информационно-разъяснительная работа среди населения способствовали повышению информированности населения о преимуществах участия в системе. Благодаря проводимой работе ежегодно растет количество лиц, имеющих право на дополнительную защиту в случае потери работы.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итогам 2023 года охват безработного населения выплатой составил 50%, что в 2 раза выше показателей 2022 и 2021 годов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(безработное население: 2021г. – 450 тыс. чел., 2022г. – 458 тыс.</a:t>
            </a:r>
            <a:r>
              <a:rPr lang="kk-KZ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чел., 2023г. – 446 тыс. чел.)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endParaRPr lang="ru-KZ" sz="1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EB80AE68-51BB-40A1-9574-BE0E82CCC9D9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C609F0A-3648-49D4-887F-998792C22CA3}"/>
              </a:ext>
            </a:extLst>
          </p:cNvPr>
          <p:cNvSpPr/>
          <p:nvPr/>
        </p:nvSpPr>
        <p:spPr>
          <a:xfrm>
            <a:off x="25907" y="493860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РАБОТЫ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4518A00F-288D-410A-A5A5-37323905CD5F}"/>
              </a:ext>
            </a:extLst>
          </p:cNvPr>
          <p:cNvCxnSpPr>
            <a:cxnSpLocks/>
          </p:cNvCxnSpPr>
          <p:nvPr/>
        </p:nvCxnSpPr>
        <p:spPr>
          <a:xfrm flipV="1">
            <a:off x="7035" y="359740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EFACC83-A50C-4881-AA11-68A8C302FC12}"/>
              </a:ext>
            </a:extLst>
          </p:cNvPr>
          <p:cNvSpPr/>
          <p:nvPr/>
        </p:nvSpPr>
        <p:spPr>
          <a:xfrm>
            <a:off x="12548" y="900315"/>
            <a:ext cx="1913703" cy="8234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получателей: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224 145 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новых назначений: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203 902 человек</a:t>
            </a: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Объем выплаты: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49,9 млрд. тенге 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Среднемесячный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доход, учтенный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назначении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выплаты:</a:t>
            </a:r>
          </a:p>
          <a:p>
            <a:pPr algn="ctr"/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тыс. тенге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Средний размер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выплаты: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59 797 тенге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Средний возраст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получателя: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год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Средний стаж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участия: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79,1 месяцев</a:t>
            </a:r>
            <a:endParaRPr lang="ru-KZ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">
            <a:extLst>
              <a:ext uri="{FF2B5EF4-FFF2-40B4-BE49-F238E27FC236}">
                <a16:creationId xmlns:a16="http://schemas.microsoft.com/office/drawing/2014/main" id="{B5B49FFD-DFD1-4CB5-9097-5B45A409F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032" y="1220369"/>
            <a:ext cx="568136" cy="12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8780" y="313755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17EBB9D-47E9-430F-9A73-521DCA1D1EE4}"/>
              </a:ext>
            </a:extLst>
          </p:cNvPr>
          <p:cNvCxnSpPr>
            <a:cxnSpLocks/>
          </p:cNvCxnSpPr>
          <p:nvPr/>
        </p:nvCxnSpPr>
        <p:spPr>
          <a:xfrm>
            <a:off x="328780" y="400232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1D4932A-F1DB-4E52-9493-1DF4DC00FAC0}"/>
              </a:ext>
            </a:extLst>
          </p:cNvPr>
          <p:cNvCxnSpPr>
            <a:cxnSpLocks/>
          </p:cNvCxnSpPr>
          <p:nvPr/>
        </p:nvCxnSpPr>
        <p:spPr>
          <a:xfrm>
            <a:off x="328780" y="465383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9EE5521-067A-499F-9CF5-E1F0EA250622}"/>
              </a:ext>
            </a:extLst>
          </p:cNvPr>
          <p:cNvCxnSpPr>
            <a:cxnSpLocks/>
          </p:cNvCxnSpPr>
          <p:nvPr/>
        </p:nvCxnSpPr>
        <p:spPr>
          <a:xfrm>
            <a:off x="328780" y="570539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C80D7E0-4809-4289-84A1-676225E0C196}"/>
              </a:ext>
            </a:extLst>
          </p:cNvPr>
          <p:cNvCxnSpPr>
            <a:cxnSpLocks/>
          </p:cNvCxnSpPr>
          <p:nvPr/>
        </p:nvCxnSpPr>
        <p:spPr>
          <a:xfrm>
            <a:off x="328780" y="653978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5653B6B-8993-4DE6-9576-7C1767148EB1}"/>
              </a:ext>
            </a:extLst>
          </p:cNvPr>
          <p:cNvCxnSpPr>
            <a:cxnSpLocks/>
          </p:cNvCxnSpPr>
          <p:nvPr/>
        </p:nvCxnSpPr>
        <p:spPr>
          <a:xfrm>
            <a:off x="328780" y="736274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9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45EE2C-4ABA-4E5A-AAB0-5963F887D38F}"/>
              </a:ext>
            </a:extLst>
          </p:cNvPr>
          <p:cNvSpPr/>
          <p:nvPr/>
        </p:nvSpPr>
        <p:spPr>
          <a:xfrm>
            <a:off x="0" y="740468"/>
            <a:ext cx="558417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Структура назначенных выплат в разрезе стажа участия </a:t>
            </a:r>
            <a:r>
              <a:rPr lang="ru-RU" sz="105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(2023 год)</a:t>
            </a:r>
            <a:endParaRPr lang="ru-KZ" sz="105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7BE771A4-15D3-420E-B050-E4176416B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487397"/>
              </p:ext>
            </p:extLst>
          </p:nvPr>
        </p:nvGraphicFramePr>
        <p:xfrm>
          <a:off x="1149078" y="963105"/>
          <a:ext cx="4635540" cy="220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1FC7EE-6CB8-48E9-A595-E19FEA2A5474}"/>
              </a:ext>
            </a:extLst>
          </p:cNvPr>
          <p:cNvSpPr/>
          <p:nvPr/>
        </p:nvSpPr>
        <p:spPr>
          <a:xfrm>
            <a:off x="307957" y="3230936"/>
            <a:ext cx="61499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Выплата назначается на период от 1 до 6 месяцев в зависимости от стажа участия в системе обязательного социального страхования. </a:t>
            </a:r>
            <a:endParaRPr lang="ru-RU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Более половины (53%) социальных выплат назначены на максимальный срок - 6 месяцев.</a:t>
            </a:r>
            <a:endParaRPr lang="ru-KZ" sz="1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D36350-4D64-4131-859F-B6946B32FA89}"/>
              </a:ext>
            </a:extLst>
          </p:cNvPr>
          <p:cNvSpPr/>
          <p:nvPr/>
        </p:nvSpPr>
        <p:spPr>
          <a:xfrm>
            <a:off x="680484" y="3833530"/>
            <a:ext cx="510413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получателей выплаты в разрезе пола и возраста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AA0682FC-DE1F-43B4-BC71-CBF7C54A4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89433"/>
              </p:ext>
            </p:extLst>
          </p:nvPr>
        </p:nvGraphicFramePr>
        <p:xfrm>
          <a:off x="1149078" y="3960488"/>
          <a:ext cx="4171911" cy="220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6A4A5F-D1D3-47A4-8A4F-F780C86456B7}"/>
              </a:ext>
            </a:extLst>
          </p:cNvPr>
          <p:cNvSpPr/>
          <p:nvPr/>
        </p:nvSpPr>
        <p:spPr>
          <a:xfrm>
            <a:off x="323283" y="6055669"/>
            <a:ext cx="6053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4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составе получателей 55% мужчины и 45% женщины. Больше всего получателей в возрасте от 35 до 49 лет (мужчины 41,7%, женщины 43,3%)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2D9521-0976-4F24-BD6C-87AD8A9BF915}"/>
              </a:ext>
            </a:extLst>
          </p:cNvPr>
          <p:cNvSpPr/>
          <p:nvPr/>
        </p:nvSpPr>
        <p:spPr>
          <a:xfrm>
            <a:off x="1748521" y="6478042"/>
            <a:ext cx="32896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Средний размер назначенных выплат 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(тенге)</a:t>
            </a:r>
            <a:endParaRPr lang="ru-K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C3316D1F-3469-437B-8BAA-B1B033320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297306"/>
              </p:ext>
            </p:extLst>
          </p:nvPr>
        </p:nvGraphicFramePr>
        <p:xfrm>
          <a:off x="1356451" y="6508442"/>
          <a:ext cx="4073821" cy="189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E49A71E-EC19-4332-B46A-D3DAD2B9838B}"/>
              </a:ext>
            </a:extLst>
          </p:cNvPr>
          <p:cNvSpPr/>
          <p:nvPr/>
        </p:nvSpPr>
        <p:spPr>
          <a:xfrm>
            <a:off x="307957" y="8435729"/>
            <a:ext cx="6053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2764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Средний размер выплаты в 2023 году сложился на уровне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ru-RU" sz="5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797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тенге, что на 33,2% выше показателя 2022 года.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9D52C9CE-238B-4A3C-BB4E-3F0922ECBF77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0276350-0567-42E8-8184-ECA32785D921}"/>
              </a:ext>
            </a:extLst>
          </p:cNvPr>
          <p:cNvSpPr/>
          <p:nvPr/>
        </p:nvSpPr>
        <p:spPr>
          <a:xfrm>
            <a:off x="7152" y="415702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РАБОТЫ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1C791E1-68BF-42E1-A270-74BE2C9BED25}"/>
              </a:ext>
            </a:extLst>
          </p:cNvPr>
          <p:cNvCxnSpPr>
            <a:cxnSpLocks/>
          </p:cNvCxnSpPr>
          <p:nvPr/>
        </p:nvCxnSpPr>
        <p:spPr>
          <a:xfrm flipV="1">
            <a:off x="-4396" y="366487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45484"/>
            <a:ext cx="540000" cy="2517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166E84C-AE32-412C-8EC5-03D55B6E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8921" y="8727922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04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A1AA09-B2F0-43FC-81BD-EF23A502FD2A}"/>
              </a:ext>
            </a:extLst>
          </p:cNvPr>
          <p:cNvSpPr/>
          <p:nvPr/>
        </p:nvSpPr>
        <p:spPr>
          <a:xfrm>
            <a:off x="2035939" y="1011504"/>
            <a:ext cx="4616322" cy="174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lnSpc>
                <a:spcPts val="1300"/>
              </a:lnSpc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Социальная выплата по случаю потери дохода в связи с беременностью и родами, усыновлением (удочерением) новорожденного ребенка (детей) из ГФСС назначается на все дни отпуска по беременности и родам.</a:t>
            </a:r>
          </a:p>
          <a:p>
            <a:pPr indent="180975" algn="just">
              <a:lnSpc>
                <a:spcPts val="1300"/>
              </a:lnSpc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Размер выплаты зависит от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среднемесячного дохода, с которого производились социальные отчисления в ГФСС за последние </a:t>
            </a:r>
            <a:b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 месяцев до даты отпуска по беременности и родам и количества дней нетрудоспособности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300"/>
              </a:lnSpc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2008 года социальная выплата назначена на общую сумму </a:t>
            </a:r>
            <a:b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1 305,7 млрд.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тенге.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23E8CB-96C8-4872-AD7F-5B22F74E4F39}"/>
              </a:ext>
            </a:extLst>
          </p:cNvPr>
          <p:cNvSpPr/>
          <p:nvPr/>
        </p:nvSpPr>
        <p:spPr>
          <a:xfrm>
            <a:off x="1831394" y="2758549"/>
            <a:ext cx="43245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количества получателей и сумм выплаты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E890F307-8485-4645-9B72-202AC3E89A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407099"/>
              </p:ext>
            </p:extLst>
          </p:nvPr>
        </p:nvGraphicFramePr>
        <p:xfrm>
          <a:off x="2055931" y="2926277"/>
          <a:ext cx="4619960" cy="239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C6193880-8883-4F53-9AEE-31AF98352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934" y="5325867"/>
            <a:ext cx="46323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80975" algn="just"/>
            <a:r>
              <a:rPr lang="ru-RU" altLang="ru-KZ" sz="1000" dirty="0">
                <a:cs typeface="Arial" panose="020B0604020202020204" pitchFamily="34" charset="0"/>
              </a:rPr>
              <a:t>В 2023 году выплату получили около 288 тыс. человек на сумму </a:t>
            </a:r>
            <a:br>
              <a:rPr lang="ru-RU" altLang="ru-KZ" sz="1000" dirty="0">
                <a:cs typeface="Arial" panose="020B0604020202020204" pitchFamily="34" charset="0"/>
              </a:rPr>
            </a:br>
            <a:r>
              <a:rPr lang="ru-RU" altLang="ru-KZ" sz="1000" dirty="0">
                <a:cs typeface="Arial" panose="020B0604020202020204" pitchFamily="34" charset="0"/>
              </a:rPr>
              <a:t>348 млрд. тенге, отмечается рост числа получателей и в значительной мере суммы выплат (в 1,8 раза).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EB6D180-9ABE-4628-A36E-9CE616591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290213"/>
              </p:ext>
            </p:extLst>
          </p:nvPr>
        </p:nvGraphicFramePr>
        <p:xfrm>
          <a:off x="2169461" y="6293103"/>
          <a:ext cx="4482800" cy="20633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12796">
                  <a:extLst>
                    <a:ext uri="{9D8B030D-6E8A-4147-A177-3AD203B41FA5}">
                      <a16:colId xmlns:a16="http://schemas.microsoft.com/office/drawing/2014/main" val="1249667677"/>
                    </a:ext>
                  </a:extLst>
                </a:gridCol>
                <a:gridCol w="689456">
                  <a:extLst>
                    <a:ext uri="{9D8B030D-6E8A-4147-A177-3AD203B41FA5}">
                      <a16:colId xmlns:a16="http://schemas.microsoft.com/office/drawing/2014/main" val="4053876194"/>
                    </a:ext>
                  </a:extLst>
                </a:gridCol>
                <a:gridCol w="812796">
                  <a:extLst>
                    <a:ext uri="{9D8B030D-6E8A-4147-A177-3AD203B41FA5}">
                      <a16:colId xmlns:a16="http://schemas.microsoft.com/office/drawing/2014/main" val="2243241817"/>
                    </a:ext>
                  </a:extLst>
                </a:gridCol>
                <a:gridCol w="1083876">
                  <a:extLst>
                    <a:ext uri="{9D8B030D-6E8A-4147-A177-3AD203B41FA5}">
                      <a16:colId xmlns:a16="http://schemas.microsoft.com/office/drawing/2014/main" val="3335031730"/>
                    </a:ext>
                  </a:extLst>
                </a:gridCol>
                <a:gridCol w="1083876">
                  <a:extLst>
                    <a:ext uri="{9D8B030D-6E8A-4147-A177-3AD203B41FA5}">
                      <a16:colId xmlns:a16="http://schemas.microsoft.com/office/drawing/2014/main" val="2903794994"/>
                    </a:ext>
                  </a:extLst>
                </a:gridCol>
              </a:tblGrid>
              <a:tr h="2934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Возраст, лет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выплат (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СВбр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43606"/>
                  </a:ext>
                </a:extLst>
              </a:tr>
              <a:tr h="54129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беременности и родам</a:t>
                      </a:r>
                      <a:endParaRPr lang="ru-KZ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усыновление (удочерение) ребенка</a:t>
                      </a:r>
                      <a:endParaRPr lang="ru-KZ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444311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20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2 275 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2 275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826306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20-34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215 673 </a:t>
                      </a:r>
                      <a:endParaRPr lang="ru-KZ" sz="1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215 673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154365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35-49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69 492 </a:t>
                      </a:r>
                      <a:endParaRPr lang="ru-KZ" sz="1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24,2%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69 479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914612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50-63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36277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287 513 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287 496 </a:t>
                      </a:r>
                      <a:endParaRPr lang="ru-KZ" sz="10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endParaRPr lang="ru-KZ" sz="10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954948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D6D38B08-5780-414F-93B0-E4EF83C4F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41" y="5952101"/>
            <a:ext cx="4619960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85725" algn="just"/>
            <a:r>
              <a:rPr lang="ru-RU" altLang="ru-KZ" sz="1050" b="1" dirty="0">
                <a:ea typeface="Times New Roman" panose="02020603050405020304" pitchFamily="18" charset="0"/>
              </a:rPr>
              <a:t>Структура получателей выплаты в разрезе возраста </a:t>
            </a:r>
            <a:r>
              <a:rPr lang="ru-RU" altLang="ru-KZ" sz="1000" i="1" dirty="0">
                <a:ea typeface="Times New Roman" panose="02020603050405020304" pitchFamily="18" charset="0"/>
              </a:rPr>
              <a:t>(2023 год</a:t>
            </a:r>
            <a:r>
              <a:rPr lang="ru-RU" sz="1000" i="1" kern="0" dirty="0"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ru-RU" altLang="ru-KZ" sz="1000" i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219DC1-ACAD-46A4-BE32-F70F1EF6B97A}"/>
              </a:ext>
            </a:extLst>
          </p:cNvPr>
          <p:cNvSpPr/>
          <p:nvPr/>
        </p:nvSpPr>
        <p:spPr>
          <a:xfrm>
            <a:off x="2348220" y="8425466"/>
            <a:ext cx="47612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KZ" sz="1000" b="1" dirty="0"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r>
              <a:rPr lang="ru-RU" altLang="ru-KZ" sz="1000" dirty="0">
                <a:latin typeface="Arial" panose="020B0604020202020204" pitchFamily="34" charset="0"/>
                <a:cs typeface="Arial" panose="020B0604020202020204" pitchFamily="34" charset="0"/>
              </a:rPr>
              <a:t> получателей </a:t>
            </a:r>
            <a:r>
              <a:rPr lang="ru-RU" altLang="ru-KZ" sz="1000" dirty="0" err="1">
                <a:latin typeface="Arial" panose="020B0604020202020204" pitchFamily="34" charset="0"/>
                <a:cs typeface="Arial" panose="020B0604020202020204" pitchFamily="34" charset="0"/>
              </a:rPr>
              <a:t>СВбр</a:t>
            </a:r>
            <a:r>
              <a:rPr lang="ru-RU" altLang="ru-KZ" sz="1000" dirty="0">
                <a:latin typeface="Arial" panose="020B0604020202020204" pitchFamily="34" charset="0"/>
                <a:cs typeface="Arial" panose="020B0604020202020204" pitchFamily="34" charset="0"/>
              </a:rPr>
              <a:t> находятся в возрасте от 20 до 34 лет.</a:t>
            </a: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E73D323F-EDC8-43F7-9CD5-B6FF57062A1A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076B8A5-A7A0-44A0-BCCB-EDCC64298E64}"/>
              </a:ext>
            </a:extLst>
          </p:cNvPr>
          <p:cNvSpPr/>
          <p:nvPr/>
        </p:nvSpPr>
        <p:spPr>
          <a:xfrm>
            <a:off x="-4395" y="402161"/>
            <a:ext cx="6450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ДОХОДА В СВЯЗИ С БЕРЕМЕННОСТЬЮ И РОДАМИ, УСЫНОВЛЕНИЕМ (УДОЧЕРЕНИЕМ) НОВОРОЖДЕННОГО РЕБЕНКА (ДЕТЕЙ) 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3D74E7D-A6AD-4770-8E6E-281C4E32E175}"/>
              </a:ext>
            </a:extLst>
          </p:cNvPr>
          <p:cNvCxnSpPr>
            <a:cxnSpLocks/>
          </p:cNvCxnSpPr>
          <p:nvPr/>
        </p:nvCxnSpPr>
        <p:spPr>
          <a:xfrm flipV="1">
            <a:off x="-4395" y="370760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5B36A31-836F-4494-8827-C7A3D023AF87}"/>
              </a:ext>
            </a:extLst>
          </p:cNvPr>
          <p:cNvSpPr/>
          <p:nvPr/>
        </p:nvSpPr>
        <p:spPr>
          <a:xfrm>
            <a:off x="0" y="1048492"/>
            <a:ext cx="1982460" cy="80955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получателей: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287 513 человек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новых назначений:</a:t>
            </a:r>
          </a:p>
          <a:p>
            <a:pPr algn="ctr">
              <a:spcAft>
                <a:spcPts val="600"/>
              </a:spcAft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272 957 человек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выплаты: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348,2 млрд. тенге 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Среднемесячный доход, учтенный при назначении выплаты:</a:t>
            </a:r>
          </a:p>
          <a:p>
            <a:pPr algn="ctr"/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291 тыс. тенге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выплаты: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1 245 тыс. тенге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возраст </a:t>
            </a:r>
            <a:b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получателя: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год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стаж участия:</a:t>
            </a:r>
          </a:p>
          <a:p>
            <a:pPr algn="ctr">
              <a:spcAft>
                <a:spcPts val="600"/>
              </a:spcAft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9,4 месяцев</a:t>
            </a:r>
            <a:endParaRPr lang="ru-KZ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F32533A-D25F-489E-A5DA-77E91F229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" y="1326120"/>
            <a:ext cx="727998" cy="1162712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9514" y="8845485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05A8ADC-06F1-462E-8F36-6212F878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4451" y="8729620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22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340044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426150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491682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727521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5842414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649035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297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454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A196986-2E4A-409A-8957-9F30F53D9808}"/>
              </a:ext>
            </a:extLst>
          </p:cNvPr>
          <p:cNvSpPr/>
          <p:nvPr/>
        </p:nvSpPr>
        <p:spPr>
          <a:xfrm>
            <a:off x="1406803" y="1066658"/>
            <a:ext cx="33903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Динамика  назначенных выплат</a:t>
            </a:r>
            <a:endParaRPr lang="ru-RU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Impact"/>
            </a:endParaRP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D9A9EDA2-4D06-4A86-B34A-38FEA0B7E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528943"/>
              </p:ext>
            </p:extLst>
          </p:nvPr>
        </p:nvGraphicFramePr>
        <p:xfrm>
          <a:off x="1287475" y="1127450"/>
          <a:ext cx="3629033" cy="1666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EA46CAA6-1C3F-4267-881B-312CC0E9C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61" y="4006799"/>
            <a:ext cx="6347581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KZ" sz="1050" b="1" dirty="0">
                <a:latin typeface="Arial" panose="020B0604020202020204" pitchFamily="34" charset="0"/>
                <a:ea typeface="Times New Roman" panose="02020603050405020304" pitchFamily="18" charset="0"/>
              </a:rPr>
              <a:t>Доля получателей выплат по количеству работодателей</a:t>
            </a:r>
            <a:endParaRPr lang="ru-RU" altLang="ru-KZ" sz="1050" dirty="0">
              <a:latin typeface="Arial" panose="020B0604020202020204" pitchFamily="34" charset="0"/>
            </a:endParaRPr>
          </a:p>
        </p:txBody>
      </p:sp>
      <p:pic>
        <p:nvPicPr>
          <p:cNvPr id="2052" name="Рисунок 22">
            <a:extLst>
              <a:ext uri="{FF2B5EF4-FFF2-40B4-BE49-F238E27FC236}">
                <a16:creationId xmlns:a16="http://schemas.microsoft.com/office/drawing/2014/main" id="{7B8E18DC-EB90-44C7-9BB6-DD8387E9B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5937" r="4409" b="8007"/>
          <a:stretch/>
        </p:blipFill>
        <p:spPr bwMode="auto">
          <a:xfrm>
            <a:off x="354357" y="4132203"/>
            <a:ext cx="3814851" cy="18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1AE030-AFC6-4749-A098-F6822E2FDC91}"/>
              </a:ext>
            </a:extLst>
          </p:cNvPr>
          <p:cNvSpPr/>
          <p:nvPr/>
        </p:nvSpPr>
        <p:spPr>
          <a:xfrm>
            <a:off x="4038846" y="4498206"/>
            <a:ext cx="24129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971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2023 году количество получателей, за которых социальные отчисления поступали от 2-х и более работодателей, по сравнению с 2022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годом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увеличилось на 7 процентных пунктов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5164AF-11DC-4B21-9A43-478BC8A092D9}"/>
              </a:ext>
            </a:extLst>
          </p:cNvPr>
          <p:cNvSpPr/>
          <p:nvPr/>
        </p:nvSpPr>
        <p:spPr>
          <a:xfrm>
            <a:off x="1503615" y="6244791"/>
            <a:ext cx="3558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Динамика среднего размера назначенных выплат</a:t>
            </a:r>
            <a:endParaRPr lang="ru-K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E7C807C8-4CD8-4E7C-B5E6-1EC690FD3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5651842"/>
              </p:ext>
            </p:extLst>
          </p:nvPr>
        </p:nvGraphicFramePr>
        <p:xfrm>
          <a:off x="1457451" y="6507293"/>
          <a:ext cx="3651315" cy="166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FE6D584-5F0F-4B2D-B2F3-27C71951EF63}"/>
              </a:ext>
            </a:extLst>
          </p:cNvPr>
          <p:cNvSpPr/>
          <p:nvPr/>
        </p:nvSpPr>
        <p:spPr>
          <a:xfrm>
            <a:off x="354357" y="8101970"/>
            <a:ext cx="6097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Средний размер назначенной выплаты за 2023 год составил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1 244 813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тенге и вырос в сравнении с показателем 2022 года на 53,6%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(810 523 тенге)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 2023 год наибольшая доля назначенных выплат в размере от 1 до 2 миллионов тенге (44,9%),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СВбр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размером до 500 000 тенге назначена 15,3% получателям.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87BDE703-55A0-4D18-995D-55E643C7882E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84FF359-3208-4BFB-8FD2-A715CD86AA64}"/>
              </a:ext>
            </a:extLst>
          </p:cNvPr>
          <p:cNvSpPr/>
          <p:nvPr/>
        </p:nvSpPr>
        <p:spPr>
          <a:xfrm>
            <a:off x="7152" y="380522"/>
            <a:ext cx="6450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ДОХОДА В СВЯЗИ С БЕРЕМЕННОСТЬЮ И РОДАМИ, </a:t>
            </a:r>
          </a:p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УСЫНОВЛЕНИЕМ (УДОЧЕРЕНИЕМ) НОВОРОЖДЕННОГО РЕБЕНКА (ДЕТЕЙ) 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04F749E-FC05-4279-97CE-20F81549EA84}"/>
              </a:ext>
            </a:extLst>
          </p:cNvPr>
          <p:cNvCxnSpPr>
            <a:cxnSpLocks/>
          </p:cNvCxnSpPr>
          <p:nvPr/>
        </p:nvCxnSpPr>
        <p:spPr>
          <a:xfrm flipV="1">
            <a:off x="0" y="368081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86255A-4817-4258-9865-EE4780E3F07D}"/>
              </a:ext>
            </a:extLst>
          </p:cNvPr>
          <p:cNvSpPr/>
          <p:nvPr/>
        </p:nvSpPr>
        <p:spPr>
          <a:xfrm>
            <a:off x="354357" y="2734107"/>
            <a:ext cx="61492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отчетном периоде выплаты назначены 273 тыс. чел., что на 31 тыс. больше показателя 2022 года. В целом, ежегодно наблюдается рост новых назначений социальной выплаты.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действующим законодательством в случае поступления социальных отчислений в пользу участника системы за один и тот же период от двух и более плательщиков: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ежемесячный доход от каждого плательщика по поступившим социальным отчислениям принимается в размере не более семикратного размера минимальной заработной платы (МЗП);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социальные отчисления впоследствии суммируются.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7ECF32-B21D-44CC-B54C-3E669FF2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73904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7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23E8CB-96C8-4872-AD7F-5B22F74E4F39}"/>
              </a:ext>
            </a:extLst>
          </p:cNvPr>
          <p:cNvSpPr/>
          <p:nvPr/>
        </p:nvSpPr>
        <p:spPr>
          <a:xfrm>
            <a:off x="2028588" y="3175543"/>
            <a:ext cx="43245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количества получателей и сумм выплаты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F09FD9-4DEC-44DD-AA0D-BB728D660909}"/>
              </a:ext>
            </a:extLst>
          </p:cNvPr>
          <p:cNvSpPr/>
          <p:nvPr/>
        </p:nvSpPr>
        <p:spPr>
          <a:xfrm>
            <a:off x="1975365" y="949939"/>
            <a:ext cx="46236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рождения ребенка один из родителей – участник системы  может обратиться за назначением социальной выплаты по случаю потери дохода в связи с уходом </a:t>
            </a:r>
            <a:r>
              <a:rPr lang="ru-RU" sz="10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уходу за ребенком до полутора лет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Размер социальной выплаты составляет 40% от среднемесячного дохода, с которого производились социальные отчисления за последние 2 года.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 исполнение поручения Главы государства, с 1 января 2023 года</a:t>
            </a:r>
            <a:r>
              <a:rPr lang="ru-RU" sz="10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период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выплаты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увеличен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1,5 лет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>
              <a:tabLst>
                <a:tab pos="600272" algn="l"/>
              </a:tabLs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этих целях также автоматически были продлены выплаты порядка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347,9 тыс. получателям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чьи дети были рождены в 2022 году (действующие получатели на 1.01.2023 г.).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16 лет из активов ГФСС на социальную выплату по уходу направлено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1 324,5 млрд.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тенге.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699CC4BB-EFBE-4A91-A5EC-4D52453D8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516508"/>
              </p:ext>
            </p:extLst>
          </p:nvPr>
        </p:nvGraphicFramePr>
        <p:xfrm>
          <a:off x="2345522" y="3628785"/>
          <a:ext cx="4105276" cy="211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7E2885-EFCB-4731-99C0-225B52C5C45B}"/>
              </a:ext>
            </a:extLst>
          </p:cNvPr>
          <p:cNvSpPr/>
          <p:nvPr/>
        </p:nvSpPr>
        <p:spPr>
          <a:xfrm>
            <a:off x="2028588" y="5968457"/>
            <a:ext cx="45704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2023 год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575 695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получателям выплачены выплаты из Фонда в сумме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287,0 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млрд. тенге, отмечается снижение как числа получателей, так и новых назначений: на 10,4% и 3,3% соответственно. Вместе с тем, сумма выплат по сравнению с аналогичным периодом прошлого года выросла на 67%.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 социальной выплаты составляет 40% от среднемесячного дохода, с которого производились социальные отчисления за последние 2 года.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действующим законодательством минимальные размеры выплаты должны быть не менее уровня аналогичного государственного пособия по уходу за ребенком.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Всего с 2005 года в целях доведения размера выплаты до уровня государственного пособия из активов ГФСС выплачено более 260 млрд. тенге.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2023 году размер социальной выплаты был доведен до уровня пособия для порядка 23% новых назначений (более 72 тыс.), дополнительно выплаченная сумма составила порядка 21 млрд. тенге. 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B172FE83-8C8B-4DB9-B23F-203B63F6149F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96CD06D-ACBA-4FB8-8037-4A1141DAC9D5}"/>
              </a:ext>
            </a:extLst>
          </p:cNvPr>
          <p:cNvSpPr/>
          <p:nvPr/>
        </p:nvSpPr>
        <p:spPr>
          <a:xfrm>
            <a:off x="0" y="466650"/>
            <a:ext cx="6450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ДОХОДА ПОТЕРИ ДОХОДА В СВЯЗИ С УХОДОМ ЗА РЕБЕНКОМ ПО ДОСТИЖЕНИИ ИМ ВОЗРАСТА 1,5 ЛЕТ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91CD6C69-DE8C-4DF4-B446-FA34226F4559}"/>
              </a:ext>
            </a:extLst>
          </p:cNvPr>
          <p:cNvCxnSpPr>
            <a:cxnSpLocks/>
          </p:cNvCxnSpPr>
          <p:nvPr/>
        </p:nvCxnSpPr>
        <p:spPr>
          <a:xfrm flipV="1">
            <a:off x="0" y="397401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D1A43B8-C520-44CB-9315-B56D02FA8582}"/>
              </a:ext>
            </a:extLst>
          </p:cNvPr>
          <p:cNvSpPr/>
          <p:nvPr/>
        </p:nvSpPr>
        <p:spPr>
          <a:xfrm>
            <a:off x="16" y="977807"/>
            <a:ext cx="1982460" cy="81523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получателей: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575 695 человек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новых назначений: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312 708 человек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выплаты: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287,0  млрд. тенге 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Среднемесячный доход, учтенный при назначении выплаты:</a:t>
            </a:r>
          </a:p>
          <a:p>
            <a:pPr algn="ctr"/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164 тыс.тенге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выплаты: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68 957 тенге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возраст получателя: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 год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стаж участия: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50,9 месяцев</a:t>
            </a:r>
            <a:endParaRPr lang="ru-KZ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30E2DB6-69DD-45A7-8DE6-367182C12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702" y="1536405"/>
            <a:ext cx="767317" cy="966136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8780" y="3470343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02756" y="429579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8780" y="493968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8780" y="728664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281137" y="5865274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02756" y="654750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67713" y="8840071"/>
            <a:ext cx="547437" cy="209124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24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65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BE29729-DC04-4085-A26B-C2A3ACBA9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880707"/>
              </p:ext>
            </p:extLst>
          </p:nvPr>
        </p:nvGraphicFramePr>
        <p:xfrm>
          <a:off x="543211" y="1409896"/>
          <a:ext cx="5771573" cy="253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E11E39-56E4-4C74-90A2-8CD23824CF35}"/>
              </a:ext>
            </a:extLst>
          </p:cNvPr>
          <p:cNvSpPr/>
          <p:nvPr/>
        </p:nvSpPr>
        <p:spPr>
          <a:xfrm>
            <a:off x="472420" y="1106460"/>
            <a:ext cx="50699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получателей выплаты по количеству работодателей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6FB191-ADE5-4F66-A768-C63D0787B94A}"/>
              </a:ext>
            </a:extLst>
          </p:cNvPr>
          <p:cNvSpPr/>
          <p:nvPr/>
        </p:nvSpPr>
        <p:spPr>
          <a:xfrm>
            <a:off x="234373" y="3969208"/>
            <a:ext cx="6255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4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202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году доля получателей социальной выплаты, за которых социальные отчисления уплачивали два и более работодателя, составила порядка 52%.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D783DEC-AC41-4186-A6EE-8736949D52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958516"/>
              </p:ext>
            </p:extLst>
          </p:nvPr>
        </p:nvGraphicFramePr>
        <p:xfrm>
          <a:off x="473912" y="4931010"/>
          <a:ext cx="5910173" cy="262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BEB3EA-7C4D-4FFE-BE48-A2825C4DE245}"/>
              </a:ext>
            </a:extLst>
          </p:cNvPr>
          <p:cNvSpPr/>
          <p:nvPr/>
        </p:nvSpPr>
        <p:spPr>
          <a:xfrm>
            <a:off x="977877" y="4677094"/>
            <a:ext cx="45570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Получатели </a:t>
            </a:r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выплаты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разрезе очередности детей,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%</a:t>
            </a:r>
            <a:endParaRPr lang="ru-KZ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CDC05B-3D86-4062-B760-F898ADF24407}"/>
              </a:ext>
            </a:extLst>
          </p:cNvPr>
          <p:cNvSpPr/>
          <p:nvPr/>
        </p:nvSpPr>
        <p:spPr>
          <a:xfrm>
            <a:off x="234372" y="7609051"/>
            <a:ext cx="6255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Очередность детей среди получателей социальной выплаты распределена практически в равных долях.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026D3A32-DFA8-45D3-9A15-BC0E02767D66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B69C68-E2AE-456B-9342-FB5886385FB9}"/>
              </a:ext>
            </a:extLst>
          </p:cNvPr>
          <p:cNvSpPr/>
          <p:nvPr/>
        </p:nvSpPr>
        <p:spPr>
          <a:xfrm>
            <a:off x="56565" y="423595"/>
            <a:ext cx="6450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ДОХОДА ПОТЕРИ ДОХОДА В СВЯЗИ С УХОДОМ ЗА РЕБЕНКОМ ПО ДОСТИЖЕНИИ ИМ ВОЗРАСТА 1,5 ЛЕТ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4416E13-E40A-46F6-8994-34AFD4AB5D39}"/>
              </a:ext>
            </a:extLst>
          </p:cNvPr>
          <p:cNvCxnSpPr>
            <a:cxnSpLocks/>
          </p:cNvCxnSpPr>
          <p:nvPr/>
        </p:nvCxnSpPr>
        <p:spPr>
          <a:xfrm flipV="1">
            <a:off x="7152" y="377875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64371" y="8692026"/>
            <a:ext cx="365760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25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75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11BD6FE-F23A-48C6-90FB-3DB13100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255469"/>
              </p:ext>
            </p:extLst>
          </p:nvPr>
        </p:nvGraphicFramePr>
        <p:xfrm>
          <a:off x="1376071" y="1527851"/>
          <a:ext cx="4105858" cy="208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2E53A6F-E0BA-4976-9C7C-03BFF4B1DDDC}"/>
              </a:ext>
            </a:extLst>
          </p:cNvPr>
          <p:cNvSpPr/>
          <p:nvPr/>
        </p:nvSpPr>
        <p:spPr>
          <a:xfrm>
            <a:off x="660776" y="1234098"/>
            <a:ext cx="46932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среднего размера назначенных выплат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(тенге)</a:t>
            </a:r>
            <a:endParaRPr lang="ru-KZ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D2D802-B08D-4400-8393-3E69B933783A}"/>
              </a:ext>
            </a:extLst>
          </p:cNvPr>
          <p:cNvSpPr/>
          <p:nvPr/>
        </p:nvSpPr>
        <p:spPr>
          <a:xfrm>
            <a:off x="383806" y="3713207"/>
            <a:ext cx="6076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2023 году средний размер назначенной выплаты составил 68</a:t>
            </a:r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957 тенге, в сравнении с показателем 2022 года рост составил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(45 997 тенге).</a:t>
            </a:r>
            <a:endParaRPr lang="ru-KZ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89027358-16F3-4886-8161-E1C8446F21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760356"/>
              </p:ext>
            </p:extLst>
          </p:nvPr>
        </p:nvGraphicFramePr>
        <p:xfrm>
          <a:off x="1156570" y="4915807"/>
          <a:ext cx="4608942" cy="203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4C815C-B60D-4A77-819B-E24C5552ED09}"/>
              </a:ext>
            </a:extLst>
          </p:cNvPr>
          <p:cNvSpPr/>
          <p:nvPr/>
        </p:nvSpPr>
        <p:spPr>
          <a:xfrm>
            <a:off x="7152" y="4361975"/>
            <a:ext cx="64531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Градация средних размеров выплаты, </a:t>
            </a:r>
          </a:p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назначенных </a:t>
            </a:r>
            <a:r>
              <a:rPr lang="kk-KZ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2023 году в разрезе очередности детей</a:t>
            </a:r>
            <a:endParaRPr lang="ru-KZ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CA4C4C7-1ED2-4FCC-BD33-14C560A10C61}"/>
              </a:ext>
            </a:extLst>
          </p:cNvPr>
          <p:cNvSpPr/>
          <p:nvPr/>
        </p:nvSpPr>
        <p:spPr>
          <a:xfrm>
            <a:off x="383806" y="7091585"/>
            <a:ext cx="6268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4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2023 году наибольший средний размер назначенной выплаты у получателей с 3 детьми 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(72 398 тенге).</a:t>
            </a:r>
          </a:p>
          <a:p>
            <a:pPr indent="234945" algn="just"/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Минимальный размер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СВур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в отчетном периоде составил 19 872 тенге, максимальный – </a:t>
            </a:r>
            <a:b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196 000 тенге, что составляет 40% от семикратного размера МЗП, установленного на 2023 год. </a:t>
            </a:r>
            <a:endParaRPr lang="ru-KZ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026D3A32-DFA8-45D3-9A15-BC0E02767D66}"/>
              </a:ext>
            </a:extLst>
          </p:cNvPr>
          <p:cNvSpPr txBox="1"/>
          <p:nvPr/>
        </p:nvSpPr>
        <p:spPr>
          <a:xfrm>
            <a:off x="138539" y="10344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B69C68-E2AE-456B-9342-FB5886385FB9}"/>
              </a:ext>
            </a:extLst>
          </p:cNvPr>
          <p:cNvSpPr/>
          <p:nvPr/>
        </p:nvSpPr>
        <p:spPr>
          <a:xfrm>
            <a:off x="66090" y="472434"/>
            <a:ext cx="6450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ДОХОДА ПОТЕРИ ДОХОДА В СВЯЗИ С УХОДОМ ЗА РЕБЕНКОМ ПО ДОСТИЖЕНИИ ИМ ВОЗРАСТА 1,5 ЛЕТ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4416E13-E40A-46F6-8994-34AFD4AB5D39}"/>
              </a:ext>
            </a:extLst>
          </p:cNvPr>
          <p:cNvCxnSpPr>
            <a:cxnSpLocks/>
          </p:cNvCxnSpPr>
          <p:nvPr/>
        </p:nvCxnSpPr>
        <p:spPr>
          <a:xfrm flipV="1">
            <a:off x="85140" y="407534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5C6F04-55CD-4A75-BB48-B14C5D84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8921" y="8697410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18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60509" y="65458"/>
            <a:ext cx="6621291" cy="7685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ГОСУДАРСТВЕННЫЕ УСЛУГИ ГФСС.</a:t>
            </a:r>
          </a:p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ЦИФРОВЫХ РЕШЕНИЙ В ОКАЗАНИИ ГОСУДАРСТВЕННЫХ УСЛУГ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8245BE9-548F-434A-8643-CC032CE4B298}"/>
              </a:ext>
            </a:extLst>
          </p:cNvPr>
          <p:cNvSpPr/>
          <p:nvPr/>
        </p:nvSpPr>
        <p:spPr>
          <a:xfrm>
            <a:off x="285749" y="1256304"/>
            <a:ext cx="55751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00272" algn="l"/>
              </a:tabLst>
            </a:pPr>
            <a:r>
              <a:rPr lang="ru-RU" sz="1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 оказания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электронная (частично автоматизированная) / бумажная /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проактивная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Максимально допустимое время оказания – 20 минут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BBA63F2-9662-42C0-8DA2-75574B3E5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931704"/>
              </p:ext>
            </p:extLst>
          </p:nvPr>
        </p:nvGraphicFramePr>
        <p:xfrm>
          <a:off x="474072" y="2472091"/>
          <a:ext cx="5743576" cy="2066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CD1E3A-55F7-4C59-8B2F-99BB00298AFB}"/>
              </a:ext>
            </a:extLst>
          </p:cNvPr>
          <p:cNvSpPr/>
          <p:nvPr/>
        </p:nvSpPr>
        <p:spPr>
          <a:xfrm>
            <a:off x="373666" y="2115334"/>
            <a:ext cx="59443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осуслуги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разрезе видов выплат </a:t>
            </a:r>
            <a:endParaRPr lang="ru-KZ" sz="105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60A7E2-B3CF-48AA-8DF3-8354547CD674}"/>
              </a:ext>
            </a:extLst>
          </p:cNvPr>
          <p:cNvSpPr/>
          <p:nvPr/>
        </p:nvSpPr>
        <p:spPr>
          <a:xfrm>
            <a:off x="285750" y="4538452"/>
            <a:ext cx="629602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 2023 год участникам системы обязательного социального страхования оказаны 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901 797 государственных услуг по назначению или отказу в назначении социальных выплат, что на 20,5% выше показателей 2022 года.</a:t>
            </a:r>
          </a:p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этом более 70% из них по назначению социальных выплат, связанных с материнством (34% по беременности и родам и 37% по уходу за ребенком).</a:t>
            </a:r>
          </a:p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назначения социальных выплат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превышает восьми рабочих дней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за исключением выплаты на случай потери работы, срок назначения которой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превышает шести рабочих дней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 дня регистрации заявления со всеми необходимыми документами в Государственной корпорации или со дня получения согласия на назначение выплаты через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проактивную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услугу.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ГФСС в течение четырех рабочих дней со дня поступления рассматривает документы и принимает решение о назначении или отказе в назначении социальных выплат.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случае отказа в назначении социальных выплат ГФСС в соответствии с нормами Административного процедурно-процессуального кодекса Республики Казахстан в обязательном порядке проводится процедура заслушивания.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Заявитель посредством </a:t>
            </a:r>
            <a:r>
              <a:rPr lang="en-US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sms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оповещения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уведомляется о причинах отказа и возвращает представленные документы заявителю через Государственную корпорацию. Таким образом, сотрудники филиалов ГФСС напрямую с заявителями не контактируют.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Обеспечены прозрачность, открытость оказания государственных услуг, когда заявитель может проследить все этапы рассмотрения.</a:t>
            </a:r>
            <a:endParaRPr lang="ru-K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C218A90-8415-46B2-959D-D5A3A9259F87}"/>
              </a:ext>
            </a:extLst>
          </p:cNvPr>
          <p:cNvSpPr/>
          <p:nvPr/>
        </p:nvSpPr>
        <p:spPr>
          <a:xfrm>
            <a:off x="75615" y="995718"/>
            <a:ext cx="6621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НАЗНАЧЕНИЕ СОЦИАЛЬНЫХ ВЫПЛАТ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EF709AC-7721-4C64-A178-60B0EB34315E}"/>
              </a:ext>
            </a:extLst>
          </p:cNvPr>
          <p:cNvCxnSpPr>
            <a:cxnSpLocks/>
          </p:cNvCxnSpPr>
          <p:nvPr/>
        </p:nvCxnSpPr>
        <p:spPr>
          <a:xfrm flipV="1">
            <a:off x="75615" y="874047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AA19AD-B9C2-4936-9519-1215ED58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491" y="868951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24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8B03C7-E8DC-4AC8-9D88-A0103F9A9C1B}"/>
              </a:ext>
            </a:extLst>
          </p:cNvPr>
          <p:cNvSpPr/>
          <p:nvPr/>
        </p:nvSpPr>
        <p:spPr>
          <a:xfrm>
            <a:off x="1376017" y="5013426"/>
            <a:ext cx="36032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Сведения по форме оказания госуслуг</a:t>
            </a:r>
            <a:r>
              <a:rPr lang="ru-RU" sz="10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%</a:t>
            </a:r>
            <a:endParaRPr lang="ru-KZ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530BDBBB-F0AE-467C-A2E6-15F0DC6021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726126"/>
              </p:ext>
            </p:extLst>
          </p:nvPr>
        </p:nvGraphicFramePr>
        <p:xfrm>
          <a:off x="939297" y="5140384"/>
          <a:ext cx="5063713" cy="225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F2C3162-FA0C-4851-A4B7-C1383C449754}"/>
              </a:ext>
            </a:extLst>
          </p:cNvPr>
          <p:cNvSpPr/>
          <p:nvPr/>
        </p:nvSpPr>
        <p:spPr>
          <a:xfrm>
            <a:off x="310101" y="7376055"/>
            <a:ext cx="6273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итогам отчетного периода наблюдается </a:t>
            </a:r>
            <a:r>
              <a:rPr lang="ru-RU" sz="1000" i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доли государственных услуг по назначению социальных выплат, оказанных: в традиционной форме, до 39,0%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(2022 г. – 48,6 %);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композитно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до 1,4%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(2,5 %).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этом,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госуслуг, оказанных в электронном формате, выросла до 59,6%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(2022 г. – 48,9 %).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Социального кодекса РК поэтапно запущено </a:t>
            </a:r>
            <a:r>
              <a:rPr lang="ru-RU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автоформирование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макетов дел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b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1 июля –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СВур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 1 сентября –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Свут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 1 октября –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СВпр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 1 ноября –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СВпк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 1 декабря –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СВбр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результате срок оказания электронных услуг сокращен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8 до 4 рабочих дней.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автоматическом режиме сформировано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205 792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макетов.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id="{C6200DFC-221A-4B53-9AB3-DFE777D22A23}"/>
              </a:ext>
            </a:extLst>
          </p:cNvPr>
          <p:cNvSpPr>
            <a:spLocks/>
          </p:cNvSpPr>
          <p:nvPr/>
        </p:nvSpPr>
        <p:spPr>
          <a:xfrm>
            <a:off x="310101" y="920261"/>
            <a:ext cx="634787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рамках Социального кодекса РК внедрена корректировка сумм социальных отчислений</a:t>
            </a:r>
            <a:r>
              <a:rPr lang="ru-RU" sz="1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(далее - СО)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 исчислении размера социальных выплат, что привело </a:t>
            </a: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уменьшению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количества отказных решений на </a:t>
            </a: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52,5%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сокращению сроков рассмотрения ЭМД, находящихся на доработке, так как ранее, на приведение в соответствие из-за сложностей взаимодействия заявителя со своим работодателем уходило более 15 рабочих дней</a:t>
            </a:r>
            <a:endParaRPr lang="ru-KZ" sz="1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180975" algn="just"/>
            <a:r>
              <a:rPr lang="ru-RU" sz="1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Корректировка сумм СО применяется в следующих случаях:</a:t>
            </a:r>
            <a:endParaRPr lang="ru-KZ" sz="1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180975" algn="just"/>
            <a:r>
              <a:rPr lang="ru-RU" sz="1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в случае, когда плательщиком не осуществлен возврат излишне (ошибочно) уплаченных СО с последующим уведомлением плательщика о возможности возврата (применяется корректировка сумм СО в сторону уменьшения).</a:t>
            </a:r>
            <a:endParaRPr lang="ru-KZ" sz="1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180975" algn="just"/>
            <a:r>
              <a:rPr lang="ru-RU" sz="1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с согласия заявителя, если СО за него не произведены либо произведены не в полном объеме, исчисление социальной выплаты производится на основании фактически поступивших сумм СО.</a:t>
            </a:r>
            <a:endParaRPr lang="ru-KZ" sz="1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180975" algn="just">
              <a:tabLst>
                <a:tab pos="840719" algn="l"/>
              </a:tabLst>
            </a:pPr>
            <a:r>
              <a:rPr lang="ru-RU" sz="10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При несоответствии СО и выявлении факта смерти плательщика из числа ИП, ЛЧП или факта ликвидации плательщика, исчисление социальной выплаты производится по выбору заявителя без учета месяцев, в которых имеется несоответствие СО, либо на основании решения суда с учетом таких месяцев.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Государственные услуги по назначению социальных выплат оказываются в программном продукте </a:t>
            </a:r>
            <a:b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АИС «Е-Макет». ГФСС на постоянной основе проводит мониторинг функционирования АИС «Е-Макет», по результатам которого направляет предложения по дальнейшему совершенствованию системы в Министерство труда и социальной защиты населения РК.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целях обеспечения доступности государственных услуг ежегодно расширяются возможные источники их оказания. Обратиться за назначением выплат можно в традиционном формате (через НАО «Государственная корпорация правительство для граждан»), вместе с тем, на сегодняшний день по всем рискам обеспечено применение альтернативных форм их оказания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электронно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проактивно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через egov.kz и enbek.kz, банки второго уровня - по назначению выплат по случаю потери работы и по уходу за ребенком) и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композитно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(МСЭ, ЦЗН).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2AFE5B47-F6DE-4315-99CC-F13B365B12F8}"/>
              </a:ext>
            </a:extLst>
          </p:cNvPr>
          <p:cNvSpPr txBox="1"/>
          <p:nvPr/>
        </p:nvSpPr>
        <p:spPr>
          <a:xfrm>
            <a:off x="160509" y="36883"/>
            <a:ext cx="6621291" cy="7685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/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ГОСУДАРСТВЕННЫЕ УСЛУГИ ГФСС.</a:t>
            </a:r>
          </a:p>
          <a:p>
            <a:pPr marL="16933"/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ЦИФРОВЫХ РЕШЕНИЙ В ОКАЗАНИИ ГОСУДАРСТВЕННЫХ УСЛУГ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B961D86-1A5A-424E-B4B1-4E6279E3CF4A}"/>
              </a:ext>
            </a:extLst>
          </p:cNvPr>
          <p:cNvCxnSpPr>
            <a:cxnSpLocks/>
          </p:cNvCxnSpPr>
          <p:nvPr/>
        </p:nvCxnSpPr>
        <p:spPr>
          <a:xfrm flipV="1">
            <a:off x="8940" y="826422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BC3A82-2499-427B-9AB7-E81B6A06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491" y="8683069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75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8245BE9-548F-434A-8643-CC032CE4B298}"/>
              </a:ext>
            </a:extLst>
          </p:cNvPr>
          <p:cNvSpPr/>
          <p:nvPr/>
        </p:nvSpPr>
        <p:spPr>
          <a:xfrm>
            <a:off x="247650" y="1591114"/>
            <a:ext cx="4496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00272" algn="l"/>
              </a:tabLst>
            </a:pPr>
            <a:r>
              <a:rPr lang="ru-RU" sz="1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 оказания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бумажная и электронная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Максимально допустимое время оказания – 20 минут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9659FCA0-021C-4D85-9778-A27F4DCE92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62975"/>
              </p:ext>
            </p:extLst>
          </p:nvPr>
        </p:nvGraphicFramePr>
        <p:xfrm>
          <a:off x="509480" y="3407384"/>
          <a:ext cx="5340379" cy="260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5E2D94F2-4971-4B2F-B0AD-51F37D7B0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459637"/>
              </p:ext>
            </p:extLst>
          </p:nvPr>
        </p:nvGraphicFramePr>
        <p:xfrm>
          <a:off x="315775" y="1974743"/>
          <a:ext cx="553408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107">
                  <a:extLst>
                    <a:ext uri="{9D8B030D-6E8A-4147-A177-3AD203B41FA5}">
                      <a16:colId xmlns:a16="http://schemas.microsoft.com/office/drawing/2014/main" val="4004185805"/>
                    </a:ext>
                  </a:extLst>
                </a:gridCol>
                <a:gridCol w="1142754">
                  <a:extLst>
                    <a:ext uri="{9D8B030D-6E8A-4147-A177-3AD203B41FA5}">
                      <a16:colId xmlns:a16="http://schemas.microsoft.com/office/drawing/2014/main" val="1234863565"/>
                    </a:ext>
                  </a:extLst>
                </a:gridCol>
                <a:gridCol w="1540234">
                  <a:extLst>
                    <a:ext uri="{9D8B030D-6E8A-4147-A177-3AD203B41FA5}">
                      <a16:colId xmlns:a16="http://schemas.microsoft.com/office/drawing/2014/main" val="2809999960"/>
                    </a:ext>
                  </a:extLst>
                </a:gridCol>
                <a:gridCol w="1473989">
                  <a:extLst>
                    <a:ext uri="{9D8B030D-6E8A-4147-A177-3AD203B41FA5}">
                      <a16:colId xmlns:a16="http://schemas.microsoft.com/office/drawing/2014/main" val="2147560993"/>
                    </a:ext>
                  </a:extLst>
                </a:gridCol>
              </a:tblGrid>
              <a:tr h="191136">
                <a:tc>
                  <a:txBody>
                    <a:bodyPr/>
                    <a:lstStyle/>
                    <a:p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888732"/>
                  </a:ext>
                </a:extLst>
              </a:tr>
              <a:tr h="191136">
                <a:tc>
                  <a:txBody>
                    <a:bodyPr/>
                    <a:lstStyle/>
                    <a:p>
                      <a:pPr marL="0" marR="0" lvl="0" indent="0" algn="l" defTabSz="9167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Выдано</a:t>
                      </a:r>
                      <a:endParaRPr lang="ru-KZ" sz="1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202188"/>
                  </a:ext>
                </a:extLst>
              </a:tr>
              <a:tr h="191136">
                <a:tc>
                  <a:txBody>
                    <a:bodyPr/>
                    <a:lstStyle/>
                    <a:p>
                      <a:pPr marL="0" marR="0" lvl="0" indent="0" algn="l" defTabSz="9167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Отказано</a:t>
                      </a:r>
                      <a:endParaRPr lang="ru-KZ" sz="1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KZ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627904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DA559576-9C27-49A1-AD2C-6BAD28BCF4DC}"/>
              </a:ext>
            </a:extLst>
          </p:cNvPr>
          <p:cNvSpPr txBox="1"/>
          <p:nvPr/>
        </p:nvSpPr>
        <p:spPr bwMode="auto">
          <a:xfrm>
            <a:off x="315775" y="2827495"/>
            <a:ext cx="5534084" cy="276993"/>
          </a:xfrm>
          <a:prstGeom prst="rect">
            <a:avLst/>
          </a:prstGeom>
          <a:solidFill>
            <a:srgbClr val="00B050"/>
          </a:solidFill>
        </p:spPr>
        <p:txBody>
          <a:bodyPr wrap="square" lIns="121915" tIns="60957" rIns="121915" bIns="60957">
            <a:spAutoFit/>
          </a:bodyPr>
          <a:lstStyle/>
          <a:p>
            <a:pPr algn="ctr">
              <a:defRPr/>
            </a:pPr>
            <a:r>
              <a:rPr lang="kk-KZ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Нарушений сроков оказания госуслуги не зафиксировано</a:t>
            </a:r>
            <a:endParaRPr lang="ru-RU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9585C75-B609-43C9-A3E5-F879712EB2E2}"/>
              </a:ext>
            </a:extLst>
          </p:cNvPr>
          <p:cNvSpPr/>
          <p:nvPr/>
        </p:nvSpPr>
        <p:spPr>
          <a:xfrm>
            <a:off x="785734" y="3224604"/>
            <a:ext cx="506412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Сведения об оказании 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разрезе регионов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(2023 год)</a:t>
            </a: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E84081C9-DAD1-45D4-A398-0FEC30EE5E48}"/>
              </a:ext>
            </a:extLst>
          </p:cNvPr>
          <p:cNvSpPr txBox="1"/>
          <p:nvPr/>
        </p:nvSpPr>
        <p:spPr>
          <a:xfrm>
            <a:off x="160509" y="113083"/>
            <a:ext cx="6621291" cy="7685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/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ГОСУДАРСТВЕННЫЕ УСЛУГИ ГФСС.</a:t>
            </a:r>
          </a:p>
          <a:p>
            <a:pPr marL="16933"/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ЦИФРОВЫХ РЕШЕНИЙ В ОКАЗАНИИ ГОСУДАРСТВЕННЫХ УСЛУГ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C1541EB-2E5B-41EB-BF92-342FF4FD210D}"/>
              </a:ext>
            </a:extLst>
          </p:cNvPr>
          <p:cNvSpPr/>
          <p:nvPr/>
        </p:nvSpPr>
        <p:spPr>
          <a:xfrm>
            <a:off x="75615" y="963271"/>
            <a:ext cx="646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ВЫДАЧА УЧАСТНИКУ СИСТЕМЫ ОБЯЗАТЕЛЬНОГО СОЦИАЛЬНОГО СТРАХОВАНИЯ ИНФОРМАЦИИ О СОСТОЯНИИ И ДВИЖЕНИИ СОЦИАЛЬНЫХ ОТЧИСЛЕНИЙ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13F7F67-2E41-4829-A51D-B9FD22085CC4}"/>
              </a:ext>
            </a:extLst>
          </p:cNvPr>
          <p:cNvCxnSpPr>
            <a:cxnSpLocks/>
          </p:cNvCxnSpPr>
          <p:nvPr/>
        </p:nvCxnSpPr>
        <p:spPr>
          <a:xfrm flipV="1">
            <a:off x="0" y="910901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16AC863-60B4-464C-8BFB-81AA35ADEDB0}"/>
              </a:ext>
            </a:extLst>
          </p:cNvPr>
          <p:cNvSpPr/>
          <p:nvPr/>
        </p:nvSpPr>
        <p:spPr>
          <a:xfrm>
            <a:off x="75615" y="6095277"/>
            <a:ext cx="6552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00272" algn="l"/>
              </a:tabLst>
            </a:pP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В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ОЗВРАТ ИЗЛИШНЕ (ОШИБОЧНО) УПЛАЧЕННЫХ СУММ СОЦИАЛЬНЫХ ОТЧИСЛЕНИЙ И ПЕНИ</a:t>
            </a:r>
            <a:endParaRPr lang="ru-KZ" sz="12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8F8A06-38F1-4C27-B097-6452F4797FFD}"/>
              </a:ext>
            </a:extLst>
          </p:cNvPr>
          <p:cNvSpPr/>
          <p:nvPr/>
        </p:nvSpPr>
        <p:spPr>
          <a:xfrm>
            <a:off x="247650" y="6556942"/>
            <a:ext cx="64628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Приказом МЦРИАП РК от 16.08.2023 г. № 339/НҚ возврат излишне (ошибочно) уплаченных социальных отчислений и (или) пени за несвоевременную и (или) неполную уплату социальных отчислений включен в Реестр государственных услуг.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Совместным приказом МТСЗН РК и МЦРИАП РК от 1 июня 2023 года №133 организован запуск пилотного проекта по оказанию государственной услуги «Возврат излишне (ошибочно) уплаченных социальных отчислений и (или) пени за несвоевременную и (или) неполную уплату социальных отчислений» посредством веб-портала «электронного правительства».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утвержденным алгоритмом заявления на возврат излишне (ошибочно) уплаченных социальных отчислений и (или) пени с августа 2023 года принимаются в электронном виде через веб-портал «электронного правительства».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электронных заявлений составила 65-70% от общего объема.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октября 2023 года работа по возвратам социальных отчислений осуществляется в модуле «Возвраты СО» АИС «Организация обработки платежей» МТСЗН РК.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795A669-78F8-46EB-9ADC-7F9DBDAD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9243" y="870094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7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F5673190-FC8E-440E-AB9F-828A242C4BD3}"/>
              </a:ext>
            </a:extLst>
          </p:cNvPr>
          <p:cNvSpPr txBox="1"/>
          <p:nvPr/>
        </p:nvSpPr>
        <p:spPr>
          <a:xfrm>
            <a:off x="338209" y="106518"/>
            <a:ext cx="5830775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АО «ГОСУДАРСТВЕННЫЙ ФОНД СОЦИАЛЬНОГО СТРАХОВАНИЯ» </a:t>
            </a:r>
            <a:r>
              <a:rPr lang="ru-RU" sz="1400" i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(далее – ГФСС)</a:t>
            </a:r>
            <a:endParaRPr lang="ru-RU" sz="1600" i="1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90D0DD1-44A6-4910-AEE0-2488CA3DB317}"/>
              </a:ext>
            </a:extLst>
          </p:cNvPr>
          <p:cNvCxnSpPr>
            <a:cxnSpLocks/>
          </p:cNvCxnSpPr>
          <p:nvPr/>
        </p:nvCxnSpPr>
        <p:spPr>
          <a:xfrm>
            <a:off x="0" y="775233"/>
            <a:ext cx="5830775" cy="29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95823F-5FA5-458A-BF76-21F46D5505E3}"/>
              </a:ext>
            </a:extLst>
          </p:cNvPr>
          <p:cNvSpPr/>
          <p:nvPr/>
        </p:nvSpPr>
        <p:spPr>
          <a:xfrm>
            <a:off x="276352" y="955368"/>
            <a:ext cx="3152648" cy="799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ГФСС создан в соответствии с постановлением Правительства Республики Казахстан от 27 февраля 2004 года № 237 «О создании акционерного общества «Государственный фонд социального страхования» в форме акционерного общества, единственным учредителем и участником которого является государство.</a:t>
            </a: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Высшим органом ГФСС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является единственный акционер в лице Министерства труда и социальной защиты населения Республики Казахстан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(далее – МТСЗН). </a:t>
            </a: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Орган управления ГФСС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Совет директоров, который осуществляет общее руководство деятельностью ГФСС, за исключением решения вопросов, отнесенных законодательством Республики Казахстан и Уставом ГФСС к исключительной компетенции единственного акционера. </a:t>
            </a: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Исполнительный орган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Генеральный директор ГФСС, осуществляющий руководство текущей деятельностью ГФСС.</a:t>
            </a:r>
          </a:p>
          <a:p>
            <a:pPr indent="182563" algn="just">
              <a:lnSpc>
                <a:spcPct val="101000"/>
              </a:lnSpc>
            </a:pP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Приказом Министра труда и социальной защиты населения РК от 28.05.2024 года № 167 в Устав ГФСС внесены изменения и дополнения в части введения коллегиального исполнительного органа – Правление.</a:t>
            </a:r>
            <a:endParaRPr lang="ru-RU" sz="9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endParaRPr lang="ru-RU" sz="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Миссия ГФСС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защита интересов работающего населения при наступлении социальных рисков </a:t>
            </a: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endParaRPr lang="ru-KZ" sz="5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Видение ГФСС -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институт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имеющий стабильную финансовую устойчивость, своевременно и качественно обеспечивающий социальные выплаты при наступлении социальных рисков в адекватных размерах.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182563" algn="just">
              <a:spcBef>
                <a:spcPts val="60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виды деятельности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Фонда:</a:t>
            </a:r>
          </a:p>
          <a:p>
            <a:pPr indent="182563" algn="just"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аккумулирование социальных отчислений;</a:t>
            </a:r>
          </a:p>
          <a:p>
            <a:pPr indent="182563" algn="just">
              <a:spcAft>
                <a:spcPts val="0"/>
              </a:spcAft>
              <a:tabLst>
                <a:tab pos="540385" algn="l"/>
              </a:tabLs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ведение учета социальных отчислений, пени за несвоевременную и (или) неполную уплату социальных отчислений, возвратов излишне (ошибочно) уплаченных социальных отчислений и (или) пени за несвоевременную и (или) неполную уплату социальных отчислений, а также инвестиционного дохода;</a:t>
            </a:r>
          </a:p>
          <a:p>
            <a:pPr indent="182563" algn="just">
              <a:tabLst>
                <a:tab pos="540385" algn="l"/>
              </a:tabLs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исчисление (определение) размеров, назначение, осуществление, приостановление, перерасчет, возобновление, прекращение и пересмотр решения о назначении (отказе в назначении) социальных выплат в порядке, предусмотренном Социальным кодексом РК;</a:t>
            </a:r>
            <a:endParaRPr lang="ru-KZ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522C7-CA5E-449F-AFB4-88982F6A6B5C}"/>
              </a:ext>
            </a:extLst>
          </p:cNvPr>
          <p:cNvSpPr/>
          <p:nvPr/>
        </p:nvSpPr>
        <p:spPr>
          <a:xfrm>
            <a:off x="3628385" y="963459"/>
            <a:ext cx="28952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tabLst>
                <a:tab pos="540385" algn="l"/>
              </a:tabLs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ведение учета социальных выплат и возвратов излишне зачисленных (выплаченных) сумм социальных выплат;</a:t>
            </a:r>
          </a:p>
          <a:p>
            <a:pPr indent="182563" algn="just">
              <a:tabLst>
                <a:tab pos="92075" algn="l"/>
                <a:tab pos="2149475" algn="l"/>
              </a:tabLs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-проведение консультативной и разъяснительной работы по вопросам обязательного социального страхования;</a:t>
            </a:r>
          </a:p>
          <a:p>
            <a:pPr indent="182563" algn="just">
              <a:tabLst>
                <a:tab pos="540385" algn="l"/>
              </a:tabLs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создание и развитие информационной системы в сфере обязательного социального страхования.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2563" algn="just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Государство гарантирует сохранность и целевое использование активов ГФСС.</a:t>
            </a:r>
          </a:p>
          <a:p>
            <a:pPr indent="182563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 ГФСС осуществляются социальные выплаты по случаям: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утраты трудоспособности;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потери кормильца;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потери работы;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потери дохода в связи с беременностью и родами;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потери дохода в связи с усыновлением (удочерением) новорожденного ребенка (детей);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потери дохода в связи с уходом за ребенком по достижении им возраста полутора лет.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Бизнес-процесс оказания государственных услуг системы обязательного социального страхования автоматизирован.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Фонд имеет 20 филиалов в областях и городах республиканского значения.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567" y="878724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2802" y="8787241"/>
            <a:ext cx="41044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6766907F-2182-45FF-B1DF-FA870FA629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8" y="1774647"/>
            <a:ext cx="6009792" cy="3506013"/>
          </a:xfrm>
          <a:prstGeom prst="rect">
            <a:avLst/>
          </a:prstGeom>
          <a:noFill/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954B0B8-EE9A-483E-A190-701E69EDA9AC}"/>
              </a:ext>
            </a:extLst>
          </p:cNvPr>
          <p:cNvSpPr/>
          <p:nvPr/>
        </p:nvSpPr>
        <p:spPr>
          <a:xfrm>
            <a:off x="276224" y="811268"/>
            <a:ext cx="6305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2023 году проведена широкомасштабная работа по информированию населения о системе обязательного социального страхования.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103B091-689F-4E8B-84F2-D0D2FA60D3D1}"/>
              </a:ext>
            </a:extLst>
          </p:cNvPr>
          <p:cNvSpPr/>
          <p:nvPr/>
        </p:nvSpPr>
        <p:spPr>
          <a:xfrm>
            <a:off x="276224" y="5651807"/>
            <a:ext cx="63055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интернет-ресурсе ГФСС www.gfss.kz: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размещаются актуальные информационные материалы в разделе «Новости»;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ежемесячно обновляется инфографика в разделе «Медиа/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Инфографика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»;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актуализированы данные в разделах «О Фонде», «Контакты/Филиалы АО «ГФСС»;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на главной странице ежемесячно обновляются основные показатели по системе обязательного социального страхования;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во вкладке «Карта показателей социального страхования» ежемесячно обновляются сведения в разрезе регионов в разбивке по районам по количеству участников системы и суммам социальных отчислений, а также количеству получателей и сумм выплат;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 разделе «Показатели/Показатели деятельности» размещены сведения о суммах социальных отчислений и пени, о количестве получателей и суммах выплат, о средних размерах назначенных выплат за каждый месяц и по итогам квартала/ полугодия.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D2AAA639-6C0D-4339-8261-A9CE278BEA61}"/>
              </a:ext>
            </a:extLst>
          </p:cNvPr>
          <p:cNvSpPr txBox="1"/>
          <p:nvPr/>
        </p:nvSpPr>
        <p:spPr>
          <a:xfrm>
            <a:off x="118352" y="185822"/>
            <a:ext cx="6621291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ИНФОРМАЦИОННО-РАЗЪЯСНИТЕЛЬНАЯ РАБОТА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532D456-B496-4AA2-B3CE-8CD7999EFF7B}"/>
              </a:ext>
            </a:extLst>
          </p:cNvPr>
          <p:cNvCxnSpPr>
            <a:cxnSpLocks/>
          </p:cNvCxnSpPr>
          <p:nvPr/>
        </p:nvCxnSpPr>
        <p:spPr>
          <a:xfrm flipV="1">
            <a:off x="0" y="509980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FA892AE-DB8F-4A39-8BC4-FF13D20D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68951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67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Box 354">
            <a:extLst>
              <a:ext uri="{FF2B5EF4-FFF2-40B4-BE49-F238E27FC236}">
                <a16:creationId xmlns:a16="http://schemas.microsoft.com/office/drawing/2014/main" id="{D97EB9E9-1413-46BD-ADBE-8830D0E9779D}"/>
              </a:ext>
            </a:extLst>
          </p:cNvPr>
          <p:cNvSpPr txBox="1"/>
          <p:nvPr/>
        </p:nvSpPr>
        <p:spPr>
          <a:xfrm flipH="1">
            <a:off x="2088973" y="766529"/>
            <a:ext cx="3019944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обращений по видам, 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в %</a:t>
            </a: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AA102FF-80CB-4CA6-A195-D6C63A2C0F84}"/>
              </a:ext>
            </a:extLst>
          </p:cNvPr>
          <p:cNvGrpSpPr/>
          <p:nvPr/>
        </p:nvGrpSpPr>
        <p:grpSpPr>
          <a:xfrm>
            <a:off x="1208517" y="1251530"/>
            <a:ext cx="4176051" cy="2632909"/>
            <a:chOff x="-3390609" y="1486717"/>
            <a:chExt cx="5213117" cy="3675533"/>
          </a:xfrm>
        </p:grpSpPr>
        <p:graphicFrame>
          <p:nvGraphicFramePr>
            <p:cNvPr id="353" name="Диаграмма 352">
              <a:extLst>
                <a:ext uri="{FF2B5EF4-FFF2-40B4-BE49-F238E27FC236}">
                  <a16:creationId xmlns:a16="http://schemas.microsoft.com/office/drawing/2014/main" id="{75BD1756-0A49-445D-8ECA-16C514F1DCE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56887797"/>
                </p:ext>
              </p:extLst>
            </p:nvPr>
          </p:nvGraphicFramePr>
          <p:xfrm>
            <a:off x="-3390609" y="1486717"/>
            <a:ext cx="5213117" cy="36755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54" name="Oval 98">
              <a:extLst>
                <a:ext uri="{FF2B5EF4-FFF2-40B4-BE49-F238E27FC236}">
                  <a16:creationId xmlns:a16="http://schemas.microsoft.com/office/drawing/2014/main" id="{AE95DEE4-FA66-4F38-9135-67D2FC21D040}"/>
                </a:ext>
              </a:extLst>
            </p:cNvPr>
            <p:cNvSpPr/>
            <p:nvPr/>
          </p:nvSpPr>
          <p:spPr>
            <a:xfrm>
              <a:off x="-1562882" y="2375346"/>
              <a:ext cx="1834615" cy="20586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0" name="TextBox 130">
              <a:extLst>
                <a:ext uri="{FF2B5EF4-FFF2-40B4-BE49-F238E27FC236}">
                  <a16:creationId xmlns:a16="http://schemas.microsoft.com/office/drawing/2014/main" id="{313D2CE5-3656-42A3-83E0-9FC6B57C0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85856" y="2736945"/>
              <a:ext cx="3015605" cy="11943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2216" tIns="61112" rIns="122216" bIns="61112">
              <a:spAutoFit/>
            </a:bodyPr>
            <a:lstStyle>
              <a:lvl1pPr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200" b="1" dirty="0">
                  <a:solidFill>
                    <a:srgbClr val="00206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5 507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050" b="1" dirty="0">
                  <a:solidFill>
                    <a:srgbClr val="00206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ОБРАЩЕНИЙ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000" i="1" dirty="0">
                  <a:solidFill>
                    <a:srgbClr val="00206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(3 733 – ЦА,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000" i="1" dirty="0">
                  <a:solidFill>
                    <a:srgbClr val="00206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1 774 – филиалы)</a:t>
              </a:r>
              <a:endParaRPr lang="en-US" altLang="ru-RU" sz="1050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9C9B2A-1646-4BEF-BFE0-DB4F84C575BA}"/>
              </a:ext>
            </a:extLst>
          </p:cNvPr>
          <p:cNvSpPr/>
          <p:nvPr/>
        </p:nvSpPr>
        <p:spPr>
          <a:xfrm>
            <a:off x="0" y="79986"/>
            <a:ext cx="6144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7662" hangingPunct="0">
              <a:defRPr/>
            </a:pPr>
            <a:r>
              <a:rPr lang="ru-RU" sz="1600" b="1" cap="all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РАССМОТРЕНИЕ ОБРАЩЕНИЙ ГРАЖДАН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F837107B-43DA-4A0D-BF9F-0BEAD9B1B529}"/>
              </a:ext>
            </a:extLst>
          </p:cNvPr>
          <p:cNvCxnSpPr>
            <a:cxnSpLocks/>
          </p:cNvCxnSpPr>
          <p:nvPr/>
        </p:nvCxnSpPr>
        <p:spPr>
          <a:xfrm flipV="1">
            <a:off x="0" y="437182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85E5588-F679-4454-9523-920AB137F0AF}"/>
              </a:ext>
            </a:extLst>
          </p:cNvPr>
          <p:cNvSpPr/>
          <p:nvPr/>
        </p:nvSpPr>
        <p:spPr>
          <a:xfrm>
            <a:off x="322063" y="4301416"/>
            <a:ext cx="62769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 2023 год ГФСС, в том числе филиалами, даны ответы на 5 507 вопросов, что больше по сравнению с 2022 годом в 3,5 раза.</a:t>
            </a:r>
          </a:p>
          <a:p>
            <a:pPr indent="180975" algn="ctr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ctr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по рассмотренным обращениям Фонда за 2022-2023гг.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2023 году доля поступивших обращений через Е-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- 66,7%, интернет-ресурс Фонда - 28,6%, официальные аккаунты в социальных сетях - 3,6%,  СЭД - 0,9% и «Открытый диалог» на портале «электронного правительства» - 0,3%.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Наибольшее количество обращений – 44,0% поступило по социальным отчислениям, а также по назначению социальной выплаты по беременности и родам – 23,3%.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4A37B82-E2FD-4632-9923-3C1540DC5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87385"/>
              </p:ext>
            </p:extLst>
          </p:nvPr>
        </p:nvGraphicFramePr>
        <p:xfrm>
          <a:off x="402762" y="5207270"/>
          <a:ext cx="6115578" cy="137604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78765">
                  <a:extLst>
                    <a:ext uri="{9D8B030D-6E8A-4147-A177-3AD203B41FA5}">
                      <a16:colId xmlns:a16="http://schemas.microsoft.com/office/drawing/2014/main" val="1872693152"/>
                    </a:ext>
                  </a:extLst>
                </a:gridCol>
                <a:gridCol w="781707">
                  <a:extLst>
                    <a:ext uri="{9D8B030D-6E8A-4147-A177-3AD203B41FA5}">
                      <a16:colId xmlns:a16="http://schemas.microsoft.com/office/drawing/2014/main" val="1481973139"/>
                    </a:ext>
                  </a:extLst>
                </a:gridCol>
                <a:gridCol w="575821">
                  <a:extLst>
                    <a:ext uri="{9D8B030D-6E8A-4147-A177-3AD203B41FA5}">
                      <a16:colId xmlns:a16="http://schemas.microsoft.com/office/drawing/2014/main" val="1498574214"/>
                    </a:ext>
                  </a:extLst>
                </a:gridCol>
                <a:gridCol w="688191">
                  <a:extLst>
                    <a:ext uri="{9D8B030D-6E8A-4147-A177-3AD203B41FA5}">
                      <a16:colId xmlns:a16="http://schemas.microsoft.com/office/drawing/2014/main" val="525961342"/>
                    </a:ext>
                  </a:extLst>
                </a:gridCol>
                <a:gridCol w="698836">
                  <a:extLst>
                    <a:ext uri="{9D8B030D-6E8A-4147-A177-3AD203B41FA5}">
                      <a16:colId xmlns:a16="http://schemas.microsoft.com/office/drawing/2014/main" val="3589905488"/>
                    </a:ext>
                  </a:extLst>
                </a:gridCol>
                <a:gridCol w="639579">
                  <a:extLst>
                    <a:ext uri="{9D8B030D-6E8A-4147-A177-3AD203B41FA5}">
                      <a16:colId xmlns:a16="http://schemas.microsoft.com/office/drawing/2014/main" val="965129854"/>
                    </a:ext>
                  </a:extLst>
                </a:gridCol>
                <a:gridCol w="650607">
                  <a:extLst>
                    <a:ext uri="{9D8B030D-6E8A-4147-A177-3AD203B41FA5}">
                      <a16:colId xmlns:a16="http://schemas.microsoft.com/office/drawing/2014/main" val="4224798846"/>
                    </a:ext>
                  </a:extLst>
                </a:gridCol>
                <a:gridCol w="683688">
                  <a:extLst>
                    <a:ext uri="{9D8B030D-6E8A-4147-A177-3AD203B41FA5}">
                      <a16:colId xmlns:a16="http://schemas.microsoft.com/office/drawing/2014/main" val="3922487102"/>
                    </a:ext>
                  </a:extLst>
                </a:gridCol>
                <a:gridCol w="718384">
                  <a:extLst>
                    <a:ext uri="{9D8B030D-6E8A-4147-A177-3AD203B41FA5}">
                      <a16:colId xmlns:a16="http://schemas.microsoft.com/office/drawing/2014/main" val="2377969339"/>
                    </a:ext>
                  </a:extLst>
                </a:gridCol>
              </a:tblGrid>
              <a:tr h="2334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обращений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Филиалы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т.ч. по источнику обращений:</a:t>
                      </a:r>
                      <a:endParaRPr lang="ru-KZ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84960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Е-</a:t>
                      </a: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Өтініш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СЭД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Интернет-ресурс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Открытый диалог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Соц.сети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878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1 588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1 127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87537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5 507</a:t>
                      </a:r>
                      <a:endParaRPr lang="ru-KZ" sz="8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3 733</a:t>
                      </a:r>
                      <a:endParaRPr lang="ru-KZ" sz="8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1 774</a:t>
                      </a:r>
                      <a:endParaRPr lang="ru-KZ" sz="8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3 673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KZ" sz="8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972175"/>
                  </a:ext>
                </a:extLst>
              </a:tr>
              <a:tr h="278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 раз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 раз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 раз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 раз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 раз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 раз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 раз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090056"/>
                  </a:ext>
                </a:extLst>
              </a:tr>
            </a:tbl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384568" y="870094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93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958" y="3689455"/>
            <a:ext cx="6413392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2023 году ГФСС подано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261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гражданских исков, из них 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</a:t>
            </a:r>
            <a:r>
              <a:rPr lang="ru-RU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118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искам решения вынесены в пользу ГФСС, по </a:t>
            </a:r>
            <a:r>
              <a:rPr lang="ru-RU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иску (по вопросам государственных закупок) решение не в пользу ГФСС, по </a:t>
            </a:r>
            <a:r>
              <a:rPr lang="ru-RU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100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искам заключены медиативные соглашения, по </a:t>
            </a:r>
            <a:r>
              <a:rPr lang="ru-RU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искам заключено мировое соглашение, по </a:t>
            </a:r>
            <a:r>
              <a:rPr lang="ru-RU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искам прекращено производство по делу в связи с погашением сумм переплаты, </a:t>
            </a:r>
            <a:r>
              <a:rPr lang="ru-RU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исков оставлены судом без рассмотрения в связи с погашением сумм переплаты, </a:t>
            </a:r>
            <a:r>
              <a:rPr lang="ru-RU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иска возвращены в связи с полным погашением сумм переплаты, </a:t>
            </a:r>
            <a:r>
              <a:rPr lang="ru-RU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исков находятся на рассмотрении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A76B15F1-9FB0-489D-9540-DF5FE4E1E3D4}"/>
              </a:ext>
            </a:extLst>
          </p:cNvPr>
          <p:cNvSpPr txBox="1"/>
          <p:nvPr/>
        </p:nvSpPr>
        <p:spPr>
          <a:xfrm>
            <a:off x="85786" y="129857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ПРЕТЕНЗИОННО-ИСКОВАЯ РАБОТА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1CF0ED1-A5EC-4691-8202-0E07F8E1B9C2}"/>
              </a:ext>
            </a:extLst>
          </p:cNvPr>
          <p:cNvCxnSpPr>
            <a:cxnSpLocks/>
          </p:cNvCxnSpPr>
          <p:nvPr/>
        </p:nvCxnSpPr>
        <p:spPr>
          <a:xfrm flipV="1">
            <a:off x="0" y="455234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DEBD41-C66D-4D52-86F3-349F5282B18E}"/>
              </a:ext>
            </a:extLst>
          </p:cNvPr>
          <p:cNvSpPr/>
          <p:nvPr/>
        </p:nvSpPr>
        <p:spPr>
          <a:xfrm>
            <a:off x="85786" y="7559838"/>
            <a:ext cx="62064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результате претензионно-исковой работы ГФСС возмещено: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по решениям суда (с 2016 г. по 2023 г.) – 28,1 млн. тенге;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в добровольном порядке  – 92,6 млн. тенге.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Кроме того, по приговору суда возмещено по факту мошеннических действий: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при получении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СВбр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3 528,6 тыс. тенге.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при получении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СВур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1 968,1 тыс. тенге.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D3DA10C-FE3E-41F6-815C-108D78BD816D}"/>
              </a:ext>
            </a:extLst>
          </p:cNvPr>
          <p:cNvGrpSpPr/>
          <p:nvPr/>
        </p:nvGrpSpPr>
        <p:grpSpPr>
          <a:xfrm>
            <a:off x="646489" y="1170543"/>
            <a:ext cx="5419080" cy="2718764"/>
            <a:chOff x="675170" y="1170543"/>
            <a:chExt cx="4829174" cy="2718764"/>
          </a:xfrm>
        </p:grpSpPr>
        <p:graphicFrame>
          <p:nvGraphicFramePr>
            <p:cNvPr id="10" name="Диаграмма 9">
              <a:extLst>
                <a:ext uri="{FF2B5EF4-FFF2-40B4-BE49-F238E27FC236}">
                  <a16:creationId xmlns:a16="http://schemas.microsoft.com/office/drawing/2014/main" id="{A709FCFB-5077-4C26-B44D-FB430ACB61A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64054052"/>
                </p:ext>
              </p:extLst>
            </p:nvPr>
          </p:nvGraphicFramePr>
          <p:xfrm>
            <a:off x="675170" y="1170543"/>
            <a:ext cx="4829174" cy="27187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302D7FE-22F1-4FB7-BBEA-FB41D7D81E5F}"/>
                </a:ext>
              </a:extLst>
            </p:cNvPr>
            <p:cNvSpPr/>
            <p:nvPr/>
          </p:nvSpPr>
          <p:spPr>
            <a:xfrm>
              <a:off x="1893859" y="2076056"/>
              <a:ext cx="112402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261</a:t>
              </a:r>
              <a:r>
                <a:rPr lang="ru-RU" sz="16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гражданских 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исков</a:t>
              </a:r>
              <a:endParaRPr lang="ru-KZ" sz="1200" dirty="0"/>
            </a:p>
          </p:txBody>
        </p:sp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D975F243-AD24-4E5E-B6E7-B092BB530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23202"/>
              </p:ext>
            </p:extLst>
          </p:nvPr>
        </p:nvGraphicFramePr>
        <p:xfrm>
          <a:off x="346148" y="4882057"/>
          <a:ext cx="6115011" cy="2310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066">
                  <a:extLst>
                    <a:ext uri="{9D8B030D-6E8A-4147-A177-3AD203B41FA5}">
                      <a16:colId xmlns:a16="http://schemas.microsoft.com/office/drawing/2014/main" val="654888733"/>
                    </a:ext>
                  </a:extLst>
                </a:gridCol>
                <a:gridCol w="1280108">
                  <a:extLst>
                    <a:ext uri="{9D8B030D-6E8A-4147-A177-3AD203B41FA5}">
                      <a16:colId xmlns:a16="http://schemas.microsoft.com/office/drawing/2014/main" val="3901713985"/>
                    </a:ext>
                  </a:extLst>
                </a:gridCol>
                <a:gridCol w="947874">
                  <a:extLst>
                    <a:ext uri="{9D8B030D-6E8A-4147-A177-3AD203B41FA5}">
                      <a16:colId xmlns:a16="http://schemas.microsoft.com/office/drawing/2014/main" val="2995947631"/>
                    </a:ext>
                  </a:extLst>
                </a:gridCol>
                <a:gridCol w="1172903">
                  <a:extLst>
                    <a:ext uri="{9D8B030D-6E8A-4147-A177-3AD203B41FA5}">
                      <a16:colId xmlns:a16="http://schemas.microsoft.com/office/drawing/2014/main" val="1202229146"/>
                    </a:ext>
                  </a:extLst>
                </a:gridCol>
                <a:gridCol w="1201030">
                  <a:extLst>
                    <a:ext uri="{9D8B030D-6E8A-4147-A177-3AD203B41FA5}">
                      <a16:colId xmlns:a16="http://schemas.microsoft.com/office/drawing/2014/main" val="383172423"/>
                    </a:ext>
                  </a:extLst>
                </a:gridCol>
                <a:gridCol w="1201030">
                  <a:extLst>
                    <a:ext uri="{9D8B030D-6E8A-4147-A177-3AD203B41FA5}">
                      <a16:colId xmlns:a16="http://schemas.microsoft.com/office/drawing/2014/main" val="279355255"/>
                    </a:ext>
                  </a:extLst>
                </a:gridCol>
              </a:tblGrid>
              <a:tr h="1736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п/п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социальных выплат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исков 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требования, тенге   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Фактическое возмещение по требованиям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066393"/>
                  </a:ext>
                </a:extLst>
              </a:tr>
              <a:tr h="173673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</a:t>
                      </a:r>
                      <a:endParaRPr lang="ru-KZ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возмещения, тенге</a:t>
                      </a:r>
                      <a:endParaRPr lang="ru-KZ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возмещения,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KZ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96478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 утрате трудоспособности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852 004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135 660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54600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потере кормильца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949 967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220 058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40815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 потере работы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21 853 732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12 079 537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55,3%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33576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 беременности и родам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1 695 750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59558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уходу за ребенком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2 875 828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1 279 771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44,5%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3242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Гос.закуп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230 032,68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224 631, 68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97,7%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83062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Соц.выплата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ЧП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77 000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15 540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85859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28 534 313,68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13 955 197,68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48,9%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150991"/>
                  </a:ext>
                </a:extLst>
              </a:tr>
            </a:tbl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563CDA7-A5F0-4ECC-A686-FEDC58DCE56D}"/>
              </a:ext>
            </a:extLst>
          </p:cNvPr>
          <p:cNvSpPr/>
          <p:nvPr/>
        </p:nvSpPr>
        <p:spPr>
          <a:xfrm>
            <a:off x="196959" y="590184"/>
            <a:ext cx="63181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Претензионно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-исковая работа ГФСС осуществляется в порядке, установленном Гражданско-процессуальным кодексом РК, Административным процедурно-процессуальным кодексом РК и иным законодательством РК.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357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EA83D0-4010-472A-94D5-2D1EF31A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491" y="8705544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79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465EE2-240B-47BE-A432-AEB4DF3C9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27" y="464597"/>
            <a:ext cx="3339822" cy="8366851"/>
          </a:xfrm>
        </p:spPr>
        <p:txBody>
          <a:bodyPr>
            <a:noAutofit/>
          </a:bodyPr>
          <a:lstStyle/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Система корпоративного управления ГФСС основывается на законодательстве Республики Казахстан, учредительных и внутренних документах ГФСС и является одним из основных факторов развития которой обеспечивается достижение стратегических целей и задач ГФСС. 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Корпоративное управление ГФСС строится на основах справедливости, честности, ответственности, прозрачности, профессионализма и компетентности. 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Единственный акционер 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Единственным учредителем ГФСС является государство в лице Правительства Республики Казахстан. В соответствии с постановлением Правительства Республики Казахстан от 27 февраля 2004 года № 237 «О создании акционерного общества «Государственный фонд социального страхования» права владения и пользования государственным пакетом акций переданы Министерству труда и социальной защиты населения Республики Казахстан.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Министерством труда и социальной защиты населения РК в качестве единственного акционера ГФСС осуществляется общее управление посредством принятия решений по ключевым вопросам ГФСС через утверждение Правил по вопросам основной деятельности Общества, принимаются решения по изменению состава Совета директоров.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Совет директоров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осуществляет общее руководство деятельностью ГФСС, за исключением вопросов, отнесенных к компетенции единственного акционера. 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2023 году проведено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 заседаний Совета директоров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(7 в очном и 4 в заочном формате), на которых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рассмотрено 57 вопросов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7609" y="8831447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498D000A-5A65-4C00-BB6F-17448A269881}"/>
              </a:ext>
            </a:extLst>
          </p:cNvPr>
          <p:cNvSpPr txBox="1"/>
          <p:nvPr/>
        </p:nvSpPr>
        <p:spPr>
          <a:xfrm>
            <a:off x="85785" y="72168"/>
            <a:ext cx="3463564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КОРПОРАТИВНОЕ УПРАВЛЕНИЕ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09A4CAB-7ABF-42D3-87A6-80C52DE880E9}"/>
              </a:ext>
            </a:extLst>
          </p:cNvPr>
          <p:cNvCxnSpPr>
            <a:cxnSpLocks/>
          </p:cNvCxnSpPr>
          <p:nvPr/>
        </p:nvCxnSpPr>
        <p:spPr>
          <a:xfrm flipV="1">
            <a:off x="9585" y="387553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EAF37D85-8A48-44CF-806B-C4EC7A8D5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5554637"/>
              </p:ext>
            </p:extLst>
          </p:nvPr>
        </p:nvGraphicFramePr>
        <p:xfrm>
          <a:off x="138408" y="2193086"/>
          <a:ext cx="3410941" cy="245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D874D9-30F9-4C79-AE3B-151977AE3F5E}"/>
              </a:ext>
            </a:extLst>
          </p:cNvPr>
          <p:cNvSpPr/>
          <p:nvPr/>
        </p:nvSpPr>
        <p:spPr>
          <a:xfrm>
            <a:off x="3638550" y="464597"/>
            <a:ext cx="3057525" cy="801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вопросы, рассмотренные Советом директоров в 2023 году:</a:t>
            </a:r>
          </a:p>
          <a:p>
            <a:pPr indent="180975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 развития Общества на 2022-2026 годы (полугодовое, ежегодное уточнение, отчет по Плану развития); </a:t>
            </a:r>
          </a:p>
          <a:p>
            <a:pPr indent="180975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заключение крупных сделок;</a:t>
            </a:r>
          </a:p>
          <a:p>
            <a:pPr indent="180975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избрание Председателя Совета директоров и определение состава Комитетов при Совете директоров;</a:t>
            </a:r>
          </a:p>
          <a:p>
            <a:pPr indent="180975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определение штатной численности и назначение работников службы внутреннего аудита;</a:t>
            </a:r>
          </a:p>
          <a:p>
            <a:pPr indent="180975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внесение изменений и дополнений во внутренние нормативные документы ГФСС.</a:t>
            </a:r>
          </a:p>
          <a:p>
            <a:pPr indent="180975" algn="just">
              <a:buFontTx/>
              <a:buChar char="-"/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Исполнительный орган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Руководство текущей деятельностью осуществляет Генеральный директор. Генеральный директор принимает решения по любым вопросам деятельности Общества, не отнесенным законодательными актами Республики Казахстан и Уставом к компетенции других органов и должностных лиц Общества;</a:t>
            </a: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1410533" algn="ctr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 решения единственного акционера и Совета директоров и полученные от них запросы касательно деятельности Общества были исполнены в установленные сроки.</a:t>
            </a:r>
          </a:p>
          <a:p>
            <a:pPr indent="180975" algn="just">
              <a:tabLst>
                <a:tab pos="1410533" algn="ctr"/>
              </a:tabLst>
            </a:pP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Приказом Министра труда и социальной защиты населения РК от 28.05.2024 года № 167 в Устав ГФСС внесены изменения и дополнения в части введения коллегиального исполнительного органа – Правление.</a:t>
            </a: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1410533" algn="ctr"/>
              </a:tabLst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1410533" algn="ctr"/>
              </a:tabLst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Комитеты при Совете директоров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целях содействия эффективному выполнению функций Советом директоров в обществе созданы два Комитета: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1)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Аудиторский комитет 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2)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 по вопросам кадров, вознаграждений и стратегического развития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Комитеты состоят минимум из трех членов, являющихся членами Совета директоров, при необходимости в состав могут быть включены эксперты, обладающие необходимыми профессиональными знаниями.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Председатели Комитетов избираются из числа Независимых директоров.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Комитетами при Совете директоров в 2023 году рассмотрен 51 вопрос, по итогам предоставлены решения рекомендательного характера, осуществляется мониторинг внесенных рекомендаций.</a:t>
            </a: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050B43-2D38-4736-A2E8-796B0585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8921" y="8713582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1C22A9-2E7B-41E5-859E-834C850F6D84}"/>
              </a:ext>
            </a:extLst>
          </p:cNvPr>
          <p:cNvSpPr/>
          <p:nvPr/>
        </p:nvSpPr>
        <p:spPr>
          <a:xfrm>
            <a:off x="0" y="594692"/>
            <a:ext cx="1875264" cy="86243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E73FA07-4361-4E74-B66C-6278CCCB1973}"/>
              </a:ext>
            </a:extLst>
          </p:cNvPr>
          <p:cNvSpPr/>
          <p:nvPr/>
        </p:nvSpPr>
        <p:spPr>
          <a:xfrm>
            <a:off x="2387548" y="2814558"/>
            <a:ext cx="43133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Иванова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 Олеговна</a:t>
            </a:r>
          </a:p>
          <a:p>
            <a:pPr lvl="0"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Руководитель управления государственного мониторинга собственности, доверительного управления и концессии Комитета государственного имущества и приватизации Министерства финансов РК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36EB56D-AB85-434B-BAEA-FCD0142C947B}"/>
              </a:ext>
            </a:extLst>
          </p:cNvPr>
          <p:cNvSpPr/>
          <p:nvPr/>
        </p:nvSpPr>
        <p:spPr>
          <a:xfrm>
            <a:off x="2100693" y="4515178"/>
            <a:ext cx="466456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Сыздық Ерназар </a:t>
            </a:r>
          </a:p>
          <a:p>
            <a:pPr lvl="0"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Файзул-Карымұлы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Независимый директор.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Председатель Комитета по вопросам кадров, вознаграждений и стратегического развития при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Совете директоров АО «ГФСС»</a:t>
            </a:r>
            <a:endParaRPr lang="ru-KZ" sz="1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ru-RU" sz="1000" b="1" dirty="0">
              <a:solidFill>
                <a:srgbClr val="F2CB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C38E51C-B552-4C6E-A550-CF582333E1AB}"/>
              </a:ext>
            </a:extLst>
          </p:cNvPr>
          <p:cNvSpPr/>
          <p:nvPr/>
        </p:nvSpPr>
        <p:spPr>
          <a:xfrm>
            <a:off x="2254628" y="6062824"/>
            <a:ext cx="4579174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Алимбекова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Гулар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Смадиловна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Независимый директор.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Председатель Аудиторского комитета при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Совете директоров АО «ГФСС»</a:t>
            </a:r>
            <a:endParaRPr lang="ru-KZ" sz="1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ru-RU" sz="1000" b="1" dirty="0">
              <a:solidFill>
                <a:srgbClr val="F2CB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3851BC0-4FDB-494E-9942-759A53C71C31}"/>
              </a:ext>
            </a:extLst>
          </p:cNvPr>
          <p:cNvSpPr/>
          <p:nvPr/>
        </p:nvSpPr>
        <p:spPr>
          <a:xfrm>
            <a:off x="2254628" y="7823115"/>
            <a:ext cx="42195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Арғынғазинов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Айбол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Арғынғазыұлы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Председатель Правления  АО «ГФСС»</a:t>
            </a:r>
            <a:endParaRPr lang="ru-KZ" sz="1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ru-RU" sz="1000" b="1" dirty="0">
              <a:solidFill>
                <a:srgbClr val="F2CB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C015252-FD43-4D1D-8FB5-3C7FAE5A5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0" y="2968505"/>
            <a:ext cx="1245587" cy="1152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05859C-16C7-469C-9D5D-C8E0C80E1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4" y="1230859"/>
            <a:ext cx="1152000" cy="1135391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5E04413-98EC-40C1-9CB9-E9734FDB4AB9}"/>
              </a:ext>
            </a:extLst>
          </p:cNvPr>
          <p:cNvSpPr/>
          <p:nvPr/>
        </p:nvSpPr>
        <p:spPr>
          <a:xfrm>
            <a:off x="2978641" y="1463224"/>
            <a:ext cx="313114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Сарбасов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Акмади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Адилович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Председатель Совета директоров - </a:t>
            </a:r>
            <a:endParaRPr lang="ru-KZ" sz="1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Первый вице-министр</a:t>
            </a:r>
            <a:endParaRPr lang="ru-KZ" sz="1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труда и социальной защиты населения РК</a:t>
            </a: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3FDE7C06-F6FA-42BB-8BBB-C2DE5D4839FC}"/>
              </a:ext>
            </a:extLst>
          </p:cNvPr>
          <p:cNvSpPr txBox="1"/>
          <p:nvPr/>
        </p:nvSpPr>
        <p:spPr>
          <a:xfrm>
            <a:off x="111336" y="87763"/>
            <a:ext cx="3463564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КОРПОРАТИВНОЕ УПРАВЛЕНИЕ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9FBA15-E965-4E13-A271-77FD130CE976}"/>
              </a:ext>
            </a:extLst>
          </p:cNvPr>
          <p:cNvSpPr/>
          <p:nvPr/>
        </p:nvSpPr>
        <p:spPr>
          <a:xfrm>
            <a:off x="0" y="594692"/>
            <a:ext cx="3069622" cy="35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333"/>
              </a:spcAft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СОВЕТ ДИРЕКТОРОВ ГФСС</a:t>
            </a:r>
            <a:endParaRPr lang="ru-KZ" sz="1600" b="1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D1ABF8-064C-4559-95C2-3570C8B7488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0" y="4515179"/>
            <a:ext cx="1286915" cy="1152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C987A4-481B-44DF-A5F5-006A6F9F6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3" y="7549934"/>
            <a:ext cx="1151014" cy="1151014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F6661E9-F931-4AE2-A947-486436FEF799}"/>
              </a:ext>
            </a:extLst>
          </p:cNvPr>
          <p:cNvCxnSpPr>
            <a:cxnSpLocks/>
          </p:cNvCxnSpPr>
          <p:nvPr/>
        </p:nvCxnSpPr>
        <p:spPr>
          <a:xfrm flipV="1">
            <a:off x="0" y="437755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E0A869E3-2EAE-4DE0-BAEE-AC4D05FB5B15}"/>
              </a:ext>
            </a:extLst>
          </p:cNvPr>
          <p:cNvSpPr>
            <a:spLocks noChangeAspect="1"/>
          </p:cNvSpPr>
          <p:nvPr/>
        </p:nvSpPr>
        <p:spPr>
          <a:xfrm>
            <a:off x="177118" y="5900934"/>
            <a:ext cx="1276046" cy="12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 descr="http://192.168.20.149:32080/media/images/Bezymyannyy_kwavvSP.max-120x120.png">
            <a:extLst>
              <a:ext uri="{FF2B5EF4-FFF2-40B4-BE49-F238E27FC236}">
                <a16:creationId xmlns:a16="http://schemas.microsoft.com/office/drawing/2014/main" id="{45589DFE-76F1-48D7-8FED-0EB7FCFA299D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0" r="1437"/>
          <a:stretch/>
        </p:blipFill>
        <p:spPr bwMode="auto">
          <a:xfrm>
            <a:off x="383797" y="6039371"/>
            <a:ext cx="844928" cy="92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7609" y="881881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45A38-F6DB-4437-8B20-EB40395F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1124" y="870094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5" y="406428"/>
            <a:ext cx="3296375" cy="841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lnSpc>
                <a:spcPts val="1100"/>
              </a:lnSpc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Аудиторский комитет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цели Аудиторского комитета: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надзор за полнотой и достоверностью финансовой отчетности;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независимая, объективная оценка адекватности и эффективности систем управления рисками, внутреннего контроля, корпоративного управления по всем аспектам деятельности ГФСС и контроля, осуществляемого в рамках антикоррупционного комплаенса;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контроль за независимостью внешнего и внутреннего аудита;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обеспечение соблюдения законодательства Республики Казахстан.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9 ноября 2023 года Аудиторский комитет возглавлял член Совета директоров, независимый директор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Умербаев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А.А. 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После истечения установленного срока полномочий предыдущего</a:t>
            </a: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состава председателем Аудиторского комитета избрана член Совета директоров, независимый директор –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Алимбекова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Г.С. </a:t>
            </a:r>
          </a:p>
          <a:p>
            <a:pPr indent="180975" algn="just">
              <a:lnSpc>
                <a:spcPts val="1100"/>
              </a:lnSpc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2023 году Аудиторским комитетом проведено 10 заседаний 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(из них 3 в очном формате и 7 в заочном)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на которых был рассмотрен 31 вопрос.</a:t>
            </a:r>
          </a:p>
          <a:p>
            <a:pPr indent="180975" algn="just"/>
            <a:endParaRPr lang="ru-RU" sz="5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lnSpc>
                <a:spcPts val="1100"/>
              </a:lnSpc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 по вопросам кадров, вознаграждений и стратегического развития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Основной целью Комитета является разработка и представление рекомендаций Совету директоров по вопросам выработки приоритетных направлений, способствующих повышению эффективности деятельности ГФСС, его долгосрочной стоимости и устойчивого развития, в том числе в области  подбора кадров, в вопросах  вознаграждения руководящих работников ГФСС, премирования работников, подотчетных Совету директоров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9 ноября 2023 года Комитет возглавляла член Совета директоров, независимый директор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Жумагельдиева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Г.А. После истечения срока полномочий предыдущего состава председателем Комитета был избран член Совета директоров, независимый директор - </a:t>
            </a:r>
            <a:r>
              <a:rPr lang="kk-KZ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Сыздық Ерназар Файзул-Карымұлы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реализацию задач, определенных за Комитетом,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2023 году проведено 10 заседаний 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(из них 6 в очном формате, 4 в заочном)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на которых было рассмотрено 20 вопросов.</a:t>
            </a:r>
          </a:p>
          <a:p>
            <a:pPr indent="180975" algn="just"/>
            <a:endParaRPr lang="ru-RU" sz="5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lnSpc>
                <a:spcPts val="1100"/>
              </a:lnSpc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Служба внутреннего аудита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осуществляет контроль за финансово-хозяйственной деятельностью и соблюдением законодательства РК. Служба подотчетна непосредственно Совету директоров. Совет директоров определяет количественный состав Службы, порядок работы, срок полномочий ее сотрудников, размер и условия оплаты труда.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270" y="2359620"/>
            <a:ext cx="6465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918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200918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31447"/>
            <a:ext cx="5357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350EF1A-EB98-4A25-BB4D-BA3D8BB3F90E}"/>
              </a:ext>
            </a:extLst>
          </p:cNvPr>
          <p:cNvSpPr txBox="1"/>
          <p:nvPr/>
        </p:nvSpPr>
        <p:spPr>
          <a:xfrm>
            <a:off x="70936" y="50997"/>
            <a:ext cx="3463564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КОРПОРАТИВНОЕ УПРАВЛЕНИЕ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DCCC095-396A-413A-A324-05EAD1968801}"/>
              </a:ext>
            </a:extLst>
          </p:cNvPr>
          <p:cNvCxnSpPr>
            <a:cxnSpLocks/>
          </p:cNvCxnSpPr>
          <p:nvPr/>
        </p:nvCxnSpPr>
        <p:spPr>
          <a:xfrm flipV="1">
            <a:off x="61" y="357408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7CBDDD-4F28-4AF7-9881-B23316952354}"/>
              </a:ext>
            </a:extLst>
          </p:cNvPr>
          <p:cNvSpPr/>
          <p:nvPr/>
        </p:nvSpPr>
        <p:spPr>
          <a:xfrm>
            <a:off x="3619500" y="406428"/>
            <a:ext cx="3069230" cy="841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Решением Совета директоров №1 от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 января 2023 года с 1 февраля 2023 года аудитором назначена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Касимова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Д.М. </a:t>
            </a:r>
          </a:p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Деятельность Службы внутреннего аудита в 2023 году осуществлялась на основании Годового аудиторского плана на 2023 год, утвержденного решением Совета директоров №2 от 1 марта 2023 года. </a:t>
            </a:r>
          </a:p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течение 2023 года проведён аудит бизнес-процессов ряда подразделений: департамента актуарных расчетов, рисков и анализа, административного департамента, сектора по учету активов, сектора по учету собственных средств. По результатам проверок выдано 52 рекомендации, в соответствии с которыми разработаны и исполняются планы корректирующих мероприятий.</a:t>
            </a:r>
          </a:p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Актуализированы внутренние нормативные документы Службы: Положение о Службе, должностная инструкция аудитора, Положение об оплате труда и премировании работников Службы и оказании им материальной помощи.</a:t>
            </a:r>
          </a:p>
          <a:p>
            <a:pPr indent="180975" algn="just"/>
            <a:endParaRPr lang="ru-RU" sz="3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lnSpc>
                <a:spcPts val="1100"/>
              </a:lnSpc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Корпоративный секретарь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способствует эффективному обмену информацией между органами Фонда и обеспечивает предоставление необходимой информации членам Совета директоров и Правления, осуществляет контроль за подготовкой и проведением заседаний, обеспечением формирования материалов  заседания Совета директоров.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2023 году Корпоративным секретарем обеспечено проведение 11 заседаний Совета директоров, 10 заседаний Аудиторского комитета, и 10 заседаний Комитета по вопросам кадров, вознаграждений и стратегического развития по 57 вопросам деятельности ГФСС.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Согласно Плану работ корпоративного секретаря на 2023 год актуализированы внутренние нормативные документы: </a:t>
            </a:r>
          </a:p>
          <a:p>
            <a:pPr indent="180975" algn="just">
              <a:lnSpc>
                <a:spcPts val="1100"/>
              </a:lnSpc>
              <a:tabLst>
                <a:tab pos="36195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Кодекс корпоративного управления (изменения утверждены приказом Единственного акционера №406 от 27.09.2023 года).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Положение о Совете директоров;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Положение об Аудиторском комитете при Совете директоров;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Положение о Комитете по вопросам кадров, вознаграждений и стратегического развития при Совете директоров ГФСС;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Положение о Корпоративном секретаре;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Положение об оплате труда и премировании корпоративного секретаря.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Разработаны и утверждены: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Должностная инструкция Корпоративного секретаря;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 Программа введения в должность для вновь избранных членов Совета директоров.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51F0D74-7D20-4D71-8A54-0ADE1203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491" y="8702152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604E1C-6A13-45C6-B925-3AD694412323}"/>
              </a:ext>
            </a:extLst>
          </p:cNvPr>
          <p:cNvSpPr/>
          <p:nvPr/>
        </p:nvSpPr>
        <p:spPr>
          <a:xfrm>
            <a:off x="320034" y="823396"/>
            <a:ext cx="628698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антикоррупционного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комплаенса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это один из эффективных инструментов предотвращения и профилактики коррупции в организациях.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Решением Совета директоров №10 от 21.12.2023 г. в ГФСС создана самостоятельная структура - Антикоррупционная комплаенс-служба.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изменения организационной структуры функции Антикоррупционной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комплаенс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-службы возлагались на работников, подотчетных Совету директоров: с 10.12.2021 г. решением СД №7 - на службу внутреннего аудита, решением СД №5 от 21.06.2023 г.  - на корпоративного секретаря. 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возложенных функций был проведен анализ коррупционных рисков, актуализирован и утвержден План мероприятий по противодействию коррупции на 2023 год. 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 декабря 2023 года приказом Генерального директора ГФСС утвержден План мероприятий на 2024 год.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соответствии с Законом РК «О противодействии коррупции» разработано и утверждено Положение об антикоррупционной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комплаенс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-службе ГФСС (решение СД №4 от 22 мая).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Актуализированы внутренние нормативные документы в рамках противодействия коррупции: Политика по урегулированию конфликта интересов должностных лиц и работников ГФСС, Инструкция по противодействию коррупции и Антикоррупционная политика ГФСС.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2023 году по вопросам антикоррупционного законодательства проведено 22 обучающих семинара в филиалах и центральном аппарате ГФСС с информационной поддержкой территориальных органов Антикоррупционной службы.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целях формирования антикоррупционной культуры введена практика еженедельной рассылки работникам ГФСС информации на антикоррупционную тематику (видеоролики, презентации, статьи и пр.)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соответствии с Планом мероприятий по противодействию коррупции проведен внутренний анализ коррупционных рисков за 2022 год </a:t>
            </a: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(ВАКР)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По результатам ВАКР составлена Аналитическая справка, сформирован Перечень должностей, подверженных коррупционным рискам, утвержден План мероприятий по устранению причин и условий, способствующих совершению коррупционных правонарушений, выявленных по результатам ВАКР. Ведется мониторинг исполнения рекомендаций по результатам ВАКР.</a:t>
            </a:r>
          </a:p>
          <a:p>
            <a:pPr indent="180975" algn="just"/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2023 году фактов коррупции в ГФСС не выявлено.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целях оперативного получения информации о возможных нарушениях норм законодательства в ГФСС налажены и функционируют каналы обратной связи (горячая линия, электронный и почтовый каналы связи), куда могут обратиться физические и юридические лица и сообщить о возможных или свершившихся фактах коррупции в организации. </a:t>
            </a:r>
          </a:p>
          <a:p>
            <a:pPr indent="361950" algn="just"/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34" y="6147931"/>
            <a:ext cx="3302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Телефон доверия:</a:t>
            </a:r>
          </a:p>
          <a:p>
            <a:pPr algn="just"/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 (7172) 983 919</a:t>
            </a:r>
          </a:p>
          <a:p>
            <a:endParaRPr lang="ru-RU" sz="900" b="1" i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Электронный адрес: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info@gfss.kz</a:t>
            </a:r>
          </a:p>
          <a:p>
            <a:endParaRPr lang="ru-RU" sz="900" b="1" i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Почтовый адрес: 010000, Республика Казахстан, г. Астана, проспект </a:t>
            </a:r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Кабанбай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батыра, 17 (15 этаж)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781234D9-FD81-495E-9522-A3B7638C6BCE}"/>
              </a:ext>
            </a:extLst>
          </p:cNvPr>
          <p:cNvSpPr txBox="1"/>
          <p:nvPr/>
        </p:nvSpPr>
        <p:spPr>
          <a:xfrm>
            <a:off x="85786" y="76245"/>
            <a:ext cx="5863589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КОМПЛАЕНС-КОНТРОЛЬ И ПРОТИВОДЕЙСТВИЕ КОРРУПЦИИ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547E7D8-F500-41CA-82FB-5D15B33C6E80}"/>
              </a:ext>
            </a:extLst>
          </p:cNvPr>
          <p:cNvCxnSpPr>
            <a:cxnSpLocks/>
          </p:cNvCxnSpPr>
          <p:nvPr/>
        </p:nvCxnSpPr>
        <p:spPr>
          <a:xfrm flipV="1">
            <a:off x="9586" y="633633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4CDFCE-C064-4D64-8DC4-678A47F4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0673" y="868951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18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019" y="633800"/>
            <a:ext cx="3170981" cy="794063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соответствии со статьей 31 Социального кодекса РК ГФСС ведет бухгалтерский учет и представляет финансовую отчетность раздельно по собственным средствам и активам ГФСС в порядке, установленном законодательством Республики Казахстан.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Справочно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Консолидированная годовая финансовая отчетность ежегодно публикуется на интернет-ресурсе депозитария финансовой отчетности (п.4 статьи 76 Закона РК «Об акционерных обществах») а также на официальном интернет-ресурсе ГФСС.</a:t>
            </a:r>
          </a:p>
          <a:p>
            <a:pPr indent="180975" algn="just">
              <a:tabLst>
                <a:tab pos="4902077" algn="l"/>
              </a:tabLst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Собственные средства ГФСС состоят из уставного капитала ГФСС и комиссионного вознаграждения.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ГФСС осуществляет свою деятельность за счет комиссионного вознаграждения, которое взимается от поступивших социальных отчислений, пени за несвоевременную и (или) неполную уплату социальных отчислений, инвестиционного дохода.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состоянию на 31 декабря 2023 года, активы ГФСС составили 1 258 769,8 млн. тенге, в том числе ценные бумаги, размещенные вклады –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1 150 314,6 млн. тенге, деньги на счетах в Национальном Банке РК – 108 455,2 млн. тенге.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Пассивы ГФСС составляют 1 258 769,8 млн. тенге, в том числе провизии – 985 925,4 млн. тенге, резервы – 328 382,9 млн. тенге, резервы переоценки финансовых инструментов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(154 131,0) млн. тенге, минимально требуемый размер резерва – 98 592,5 млн. тенге.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соответствии со статьей 32 Социального кодекса РК производится аудит годовой финансовой отчетности ГФСС аудиторскими организациями, правомочными на проведение аудита в соответствии с законодательством Республики Казахстан об аудиторской деятельности.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 годовой финансовой отчетности ГФСС по состоянию на 31 декабря 2023 года проведен независимыми внешними аудиторами ТОО «НАК «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Центраудит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-Казахстан», согласно договору от 25.05.2023 года. Аудитором выражено положительное мнение о соответствии финансовой отчетности ГФСС международным стандартам финансовой отчетности 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(МСФО)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достоверном отражении во всех существенных аспектах финансового положения ГФСС на 31 декабря 2023 года, как по активам, так и по собственным средствам.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8930" y="633800"/>
            <a:ext cx="2988000" cy="609397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Годовая финансовая отчетность ГФСС за 2023 год, подготовленная в соответствии с МСФО, утверждена к выпуску и опубликована на сайте Депозитария финансовой отчетности и ГФСС.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соответствии с требованиями законодательства Республики Казахстан о бухгалтерском учете и финансовой отчетности, международными стандартами финансовой отчетности (МСФО), решением Совета директоров ГФСС № 9 от 29 ноября 2023 года внесены изменения и дополнения в Учетную политику и Налоговую учетную политику ГФСС.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Также в 2023 году выполнены следующие работы по совершенствованию внутренней нормативной документации: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актуализация Инструкции ведения бухгалтерского учета активов ГФСС;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разработка и утверждение Правил проведения внешнего аудита и взаимоотношений с внешним аудитором в соответствии с Кодексом корпоративного управления ГФСС.</a:t>
            </a:r>
          </a:p>
          <a:p>
            <a:pPr indent="180975" algn="just">
              <a:tabLst>
                <a:tab pos="446088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утверждение графика документооборота первичных документов по учету собственных средств и учету активов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ГФСС.</a:t>
            </a:r>
          </a:p>
          <a:p>
            <a:pPr indent="180975" algn="just">
              <a:tabLst>
                <a:tab pos="446088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в целях обеспечения контроля сохранности основных средств, нематериальных активов и товарно-материальных запасов утвержден Перечень должностей и работ, занимаемых или выполняемых работниками ГФСС, с которыми заключен договор о полной материальной ответственности за необеспечение сохранности имущества и других ценностей, а также типового договора о полной материальной ответственности.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73F0D343-6705-431F-A1E0-0D4808563BF0}"/>
              </a:ext>
            </a:extLst>
          </p:cNvPr>
          <p:cNvSpPr txBox="1"/>
          <p:nvPr/>
        </p:nvSpPr>
        <p:spPr>
          <a:xfrm>
            <a:off x="85786" y="76245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ФИНАНСОВЫЕ ПОКАЗАТЕЛИ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CD2F114-816C-4A2D-BFAB-48223C40F190}"/>
              </a:ext>
            </a:extLst>
          </p:cNvPr>
          <p:cNvCxnSpPr>
            <a:cxnSpLocks/>
          </p:cNvCxnSpPr>
          <p:nvPr/>
        </p:nvCxnSpPr>
        <p:spPr>
          <a:xfrm flipV="1">
            <a:off x="85786" y="500378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357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2AA7C4-52AA-4369-8FEF-249DA1E0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701396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16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75615" y="80073"/>
            <a:ext cx="6611815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ИНВЕСТИЦИОННАЯ ДЕЯТЕЛЬНОСТЬ ГФСС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2695" y="8806815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40165" y="8783955"/>
            <a:ext cx="1069975" cy="314586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38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929DC4-B716-4760-9670-6F594165101E}"/>
              </a:ext>
            </a:extLst>
          </p:cNvPr>
          <p:cNvSpPr/>
          <p:nvPr/>
        </p:nvSpPr>
        <p:spPr>
          <a:xfrm>
            <a:off x="133430" y="505153"/>
            <a:ext cx="649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состоянию на 1 января 2024 года инвестиционный портфель, с учетом рыночной переоценки, составил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1 150,3 млрд. тенге,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доходность активов -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7,3%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(96 млрд. тенге).</a:t>
            </a:r>
            <a:endParaRPr lang="ru-KZ" sz="10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D781A65C-2AFB-472D-B665-6BC1C8066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571889"/>
              </p:ext>
            </p:extLst>
          </p:nvPr>
        </p:nvGraphicFramePr>
        <p:xfrm>
          <a:off x="1073672" y="1319905"/>
          <a:ext cx="4865533" cy="244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92D906-33A9-4418-B90A-1B168B729DFA}"/>
              </a:ext>
            </a:extLst>
          </p:cNvPr>
          <p:cNvSpPr/>
          <p:nvPr/>
        </p:nvSpPr>
        <p:spPr>
          <a:xfrm>
            <a:off x="228600" y="4259411"/>
            <a:ext cx="63431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Инвестиционная декларация ГФСС предусматривает: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активов ГФСС в финансовые инструменты, перечень и лимиты которых определяет Правительство РК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РК от 15.06.2023г. №473);</a:t>
            </a:r>
            <a:endParaRPr lang="ru-KZ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валюту инвестирования –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тенге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стремление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дюрации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активов ГФСС к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дюрации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обязательств;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минимальный уровень кредитного рейтинга у финансового инструмента или эмитента 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не менее «ВВ-»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лимит инвестирования в финансовые инструменты одного эмитента не более 10% от активов ГФСС, за исключением финансовых инструментов Министерства финансов РК и Национального Банка РК;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сохранности активов ГФСС и получение инвестиционного дохода, ориентиром которого является уровень не ниже среднего значения целевого коридора инфляции.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DFFC47-F6CB-4ADC-B82E-96CD4C241042}"/>
              </a:ext>
            </a:extLst>
          </p:cNvPr>
          <p:cNvSpPr/>
          <p:nvPr/>
        </p:nvSpPr>
        <p:spPr>
          <a:xfrm>
            <a:off x="1819184" y="1059050"/>
            <a:ext cx="29017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Динамика инвестиционного управления</a:t>
            </a:r>
            <a:endParaRPr lang="ru-KZ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34D1EA-C0D7-4B32-87B9-15F1F6312EA2}"/>
              </a:ext>
            </a:extLst>
          </p:cNvPr>
          <p:cNvSpPr txBox="1"/>
          <p:nvPr/>
        </p:nvSpPr>
        <p:spPr>
          <a:xfrm>
            <a:off x="1666106" y="6286392"/>
            <a:ext cx="27927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инвестиционного портфеля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4D22A7ED-1BA7-43A9-97BB-7C580C9F94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215506"/>
              </p:ext>
            </p:extLst>
          </p:nvPr>
        </p:nvGraphicFramePr>
        <p:xfrm>
          <a:off x="437575" y="6487946"/>
          <a:ext cx="2624907" cy="227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4EBD0409-8D14-493C-8FC9-DC0333D93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535491"/>
              </p:ext>
            </p:extLst>
          </p:nvPr>
        </p:nvGraphicFramePr>
        <p:xfrm>
          <a:off x="3506438" y="6685617"/>
          <a:ext cx="2971650" cy="1910595"/>
        </p:xfrm>
        <a:graphic>
          <a:graphicData uri="http://schemas.openxmlformats.org/drawingml/2006/table">
            <a:tbl>
              <a:tblPr firstRow="1" bandRow="1"/>
              <a:tblGrid>
                <a:gridCol w="1214493">
                  <a:extLst>
                    <a:ext uri="{9D8B030D-6E8A-4147-A177-3AD203B41FA5}">
                      <a16:colId xmlns:a16="http://schemas.microsoft.com/office/drawing/2014/main" val="4211547870"/>
                    </a:ext>
                  </a:extLst>
                </a:gridCol>
                <a:gridCol w="1119208">
                  <a:extLst>
                    <a:ext uri="{9D8B030D-6E8A-4147-A177-3AD203B41FA5}">
                      <a16:colId xmlns:a16="http://schemas.microsoft.com/office/drawing/2014/main" val="4127923461"/>
                    </a:ext>
                  </a:extLst>
                </a:gridCol>
                <a:gridCol w="637949">
                  <a:extLst>
                    <a:ext uri="{9D8B030D-6E8A-4147-A177-3AD203B41FA5}">
                      <a16:colId xmlns:a16="http://schemas.microsoft.com/office/drawing/2014/main" val="3176418259"/>
                    </a:ext>
                  </a:extLst>
                </a:gridCol>
              </a:tblGrid>
              <a:tr h="49816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Виды</a:t>
                      </a:r>
                      <a:r>
                        <a:rPr lang="ru-RU" sz="700" b="1" baseline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финансовых инструментов </a:t>
                      </a:r>
                      <a:endParaRPr lang="en-US" sz="7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kern="1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Стоимость, вложенных средств</a:t>
                      </a:r>
                      <a:endParaRPr lang="en-US" sz="7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1" kern="1200" baseline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Доля,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1" kern="1200" baseline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 %</a:t>
                      </a:r>
                      <a:endParaRPr lang="en-US" sz="700" b="0" i="1" kern="12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7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695232"/>
                  </a:ext>
                </a:extLst>
              </a:tr>
              <a:tr h="22140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 ГЦБ МФ РК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749,7 млрд. </a:t>
                      </a: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kk-KZ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65,2%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809769"/>
                  </a:ext>
                </a:extLst>
              </a:tr>
              <a:tr h="49816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 Агентские облигации</a:t>
                      </a:r>
                      <a:b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(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квазигоссектор</a:t>
                      </a: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248,4 млрд. 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21,6%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63695"/>
                  </a:ext>
                </a:extLst>
              </a:tr>
              <a:tr h="250045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 Облигаций МФО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kk-KZ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152,1 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млрд.</a:t>
                      </a: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13,2%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7721"/>
                  </a:ext>
                </a:extLst>
              </a:tr>
              <a:tr h="22140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 Депозиты НБРК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0,1 млрд. </a:t>
                      </a:r>
                      <a:r>
                        <a:rPr lang="ru-RU" sz="700" b="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0,01%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248173"/>
                  </a:ext>
                </a:extLst>
              </a:tr>
              <a:tr h="22140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1 150,3 млрд. </a:t>
                      </a:r>
                      <a:r>
                        <a:rPr lang="ru-RU" sz="700" b="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en-US" sz="700" b="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700" b="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500554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D4CAAE-9613-4290-A649-9D7EBF8E4DB9}"/>
              </a:ext>
            </a:extLst>
          </p:cNvPr>
          <p:cNvSpPr/>
          <p:nvPr/>
        </p:nvSpPr>
        <p:spPr>
          <a:xfrm>
            <a:off x="228600" y="3816641"/>
            <a:ext cx="6343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Социальным кодексом РК доверительное управление активами ГФСС осуществляется Национальным Банком РК на основании инвестиционной декларации.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A227989-143A-4ED7-9E5E-AC1711A67797}"/>
              </a:ext>
            </a:extLst>
          </p:cNvPr>
          <p:cNvCxnSpPr>
            <a:cxnSpLocks/>
          </p:cNvCxnSpPr>
          <p:nvPr/>
        </p:nvCxnSpPr>
        <p:spPr>
          <a:xfrm flipV="1">
            <a:off x="10875" y="397070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81400" y="8220076"/>
            <a:ext cx="104775" cy="95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71875" y="7239001"/>
            <a:ext cx="104775" cy="95250"/>
          </a:xfrm>
          <a:prstGeom prst="rect">
            <a:avLst/>
          </a:prstGeom>
          <a:solidFill>
            <a:srgbClr val="0088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875" y="7591426"/>
            <a:ext cx="104775" cy="952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81400" y="7962901"/>
            <a:ext cx="104775" cy="95250"/>
          </a:xfrm>
          <a:prstGeom prst="rect">
            <a:avLst/>
          </a:prstGeom>
          <a:solidFill>
            <a:srgbClr val="0D53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51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853" y="588370"/>
            <a:ext cx="61240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 государственных закупок на 2023 год включает 219 пунктов, в том числе:</a:t>
            </a:r>
          </a:p>
          <a:p>
            <a:pPr marL="180975" indent="180975"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93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 приобретению товаров;</a:t>
            </a:r>
          </a:p>
          <a:p>
            <a:pPr marL="180975" indent="180975"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 выполнению работ;</a:t>
            </a:r>
          </a:p>
          <a:p>
            <a:pPr marL="180975" indent="180975"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119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 выполнению услуг.</a:t>
            </a:r>
          </a:p>
          <a:p>
            <a:pPr indent="180975"/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Исполнение Плана государственных закупок за год составило 99,5%. </a:t>
            </a:r>
          </a:p>
          <a:p>
            <a:pPr indent="180975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одному пункту договор был расторгнут в одностороннем порядке из-за невыполнения договорных обязательств (поставщиком не внесено обеспечение исполнения договора).</a:t>
            </a:r>
          </a:p>
        </p:txBody>
      </p:sp>
      <p:graphicFrame>
        <p:nvGraphicFramePr>
          <p:cNvPr id="9" name="Диаграмма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541713"/>
              </p:ext>
            </p:extLst>
          </p:nvPr>
        </p:nvGraphicFramePr>
        <p:xfrm>
          <a:off x="85786" y="1871032"/>
          <a:ext cx="6220325" cy="244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4853" y="4389183"/>
            <a:ext cx="6232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Общий объем осуществленных государственных закупок составил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798 млн.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тенге, из них основная доля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(77,2%)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была направлена на закуп услуг.</a:t>
            </a:r>
          </a:p>
        </p:txBody>
      </p:sp>
      <p:graphicFrame>
        <p:nvGraphicFramePr>
          <p:cNvPr id="6" name="Диаграмма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91904"/>
              </p:ext>
            </p:extLst>
          </p:nvPr>
        </p:nvGraphicFramePr>
        <p:xfrm>
          <a:off x="596832" y="5359325"/>
          <a:ext cx="5709279" cy="250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8">
            <a:extLst>
              <a:ext uri="{FF2B5EF4-FFF2-40B4-BE49-F238E27FC236}">
                <a16:creationId xmlns:a16="http://schemas.microsoft.com/office/drawing/2014/main" id="{4CC5C636-0DD4-4AF0-B7FA-523F1D411507}"/>
              </a:ext>
            </a:extLst>
          </p:cNvPr>
          <p:cNvSpPr txBox="1"/>
          <p:nvPr/>
        </p:nvSpPr>
        <p:spPr>
          <a:xfrm>
            <a:off x="85786" y="76245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ПРАКТИКА ГОСУДАРСТВЕННЫХ ЗАКУПОК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6B40CCC-89CF-4283-9EA1-3133771C3176}"/>
              </a:ext>
            </a:extLst>
          </p:cNvPr>
          <p:cNvCxnSpPr>
            <a:cxnSpLocks/>
          </p:cNvCxnSpPr>
          <p:nvPr/>
        </p:nvCxnSpPr>
        <p:spPr>
          <a:xfrm flipV="1">
            <a:off x="0" y="432276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34C20D-2C68-4074-BD26-C13791BCC56F}"/>
              </a:ext>
            </a:extLst>
          </p:cNvPr>
          <p:cNvSpPr txBox="1"/>
          <p:nvPr/>
        </p:nvSpPr>
        <p:spPr>
          <a:xfrm>
            <a:off x="1375762" y="1827058"/>
            <a:ext cx="40831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050" b="1" dirty="0">
                <a:latin typeface="Arial" panose="020B0604020202020204" pitchFamily="34" charset="0"/>
                <a:cs typeface="Arial" panose="020B0604020202020204" pitchFamily="34" charset="0"/>
              </a:rPr>
              <a:t>Объем приобретенных товаров, работ, услуг </a:t>
            </a:r>
            <a:r>
              <a:rPr lang="kk-KZ" sz="1050" i="1" dirty="0">
                <a:latin typeface="Arial" panose="020B0604020202020204" pitchFamily="34" charset="0"/>
                <a:cs typeface="Arial" panose="020B0604020202020204" pitchFamily="34" charset="0"/>
              </a:rPr>
              <a:t>(млн. тенге)</a:t>
            </a:r>
            <a:endParaRPr lang="ru-K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7E77CC-BA15-4AA7-A21A-1931FCAB9BE9}"/>
              </a:ext>
            </a:extLst>
          </p:cNvPr>
          <p:cNvSpPr/>
          <p:nvPr/>
        </p:nvSpPr>
        <p:spPr>
          <a:xfrm>
            <a:off x="426243" y="7864680"/>
            <a:ext cx="6130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Основная доля государственных закупок осуществлялась способом запроса ценовых предложений – 36%.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886315-E4BB-45A0-8662-4039A5678A0D}"/>
              </a:ext>
            </a:extLst>
          </p:cNvPr>
          <p:cNvSpPr/>
          <p:nvPr/>
        </p:nvSpPr>
        <p:spPr>
          <a:xfrm>
            <a:off x="717243" y="5029403"/>
            <a:ext cx="495740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r>
              <a:rPr lang="ru-RU" sz="1050" b="1" dirty="0"/>
              <a:t>Способы осуществления государственных закупок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3F4E5C-7632-4C3F-9DE8-61E9D9C8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68951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39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DD15CE48-14A3-41F9-A06F-3F8104CB9B7E}"/>
              </a:ext>
            </a:extLst>
          </p:cNvPr>
          <p:cNvSpPr txBox="1"/>
          <p:nvPr/>
        </p:nvSpPr>
        <p:spPr>
          <a:xfrm>
            <a:off x="1804737" y="1200910"/>
            <a:ext cx="49209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1 июля вступил в силу </a:t>
            </a:r>
          </a:p>
          <a:p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Социальный кодекс Республики Казахстан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D9A3A7-425B-4AEB-A125-B79E389D150E}"/>
              </a:ext>
            </a:extLst>
          </p:cNvPr>
          <p:cNvSpPr txBox="1"/>
          <p:nvPr/>
        </p:nvSpPr>
        <p:spPr>
          <a:xfrm>
            <a:off x="1804737" y="3198894"/>
            <a:ext cx="481674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возврат излишне (ошибочно) уплаченных социальных отчислений и (или) пени за несвоевременную и (или) неполную уплату социальных отчислений включен в Реестр государственных услуг</a:t>
            </a:r>
            <a:endParaRPr lang="en-US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22099E-55FE-44C1-AAAF-503AC87C3D7F}"/>
              </a:ext>
            </a:extLst>
          </p:cNvPr>
          <p:cNvSpPr txBox="1"/>
          <p:nvPr/>
        </p:nvSpPr>
        <p:spPr>
          <a:xfrm>
            <a:off x="1804738" y="4468451"/>
            <a:ext cx="471646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октября 2023 года осуществлен переход по возвратам социальных отчислений на работу модуле «Возвраты социальных отчислений» автоматизированной информационной системы «Организация обработки платежей» МТСЗН РК</a:t>
            </a:r>
            <a:endParaRPr lang="ru-KZ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8E3D8E-0941-466F-8142-38B281421CB7}"/>
              </a:ext>
            </a:extLst>
          </p:cNvPr>
          <p:cNvSpPr txBox="1"/>
          <p:nvPr/>
        </p:nvSpPr>
        <p:spPr>
          <a:xfrm>
            <a:off x="1804737" y="6035628"/>
            <a:ext cx="472822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дважды повышены </a:t>
            </a:r>
            <a:r>
              <a:rPr lang="kk-KZ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азмеры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долгосрочных социальных выплат из ГФСС: по случаям утраты трудоспособности и потери кормильца </a:t>
            </a:r>
            <a:r>
              <a:rPr lang="ru-RU" sz="12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(с 01.01.2023г. – на 8,5% и с 01.07.2023 г. – 14,5%)</a:t>
            </a:r>
            <a:endParaRPr lang="en-US" sz="1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9E5108-FB51-4B2E-9E04-05009432681B}"/>
              </a:ext>
            </a:extLst>
          </p:cNvPr>
          <p:cNvSpPr txBox="1"/>
          <p:nvPr/>
        </p:nvSpPr>
        <p:spPr>
          <a:xfrm>
            <a:off x="1804737" y="7083651"/>
            <a:ext cx="4816742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реализовано автоматическое формирование электронных макетов дел для назначения социальных выплат поступающих в АИС «Е-макет» через электронные источники – порталы «электронное правительство», «электронная биржа труда», объекты информатизации банков второго уровня, а также через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проактивную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услугу. </a:t>
            </a:r>
            <a:endParaRPr lang="ru-KZ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4ADD05D3-E53F-40E9-AD53-B373E257E38C}"/>
              </a:ext>
            </a:extLst>
          </p:cNvPr>
          <p:cNvSpPr txBox="1"/>
          <p:nvPr/>
        </p:nvSpPr>
        <p:spPr>
          <a:xfrm>
            <a:off x="301624" y="234755"/>
            <a:ext cx="586359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КЛЮЧЕВЫЕ СОБЫТИЯ 2023 ГОДА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58BB0EE-18D4-42E3-9D26-AC99E6E0F517}"/>
              </a:ext>
            </a:extLst>
          </p:cNvPr>
          <p:cNvCxnSpPr>
            <a:cxnSpLocks/>
          </p:cNvCxnSpPr>
          <p:nvPr/>
        </p:nvCxnSpPr>
        <p:spPr>
          <a:xfrm flipV="1">
            <a:off x="0" y="672811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018A5A0-C016-43C1-98A2-8950BDDD1690}"/>
              </a:ext>
            </a:extLst>
          </p:cNvPr>
          <p:cNvSpPr txBox="1"/>
          <p:nvPr/>
        </p:nvSpPr>
        <p:spPr>
          <a:xfrm>
            <a:off x="1804737" y="2196327"/>
            <a:ext cx="4728220" cy="430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принято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нормативно - правовых актов системы обязательного социального страхования</a:t>
            </a:r>
            <a:endParaRPr lang="en-US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C5C595D8-BA56-4A82-80F0-AC27BF16E9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010" y="5965551"/>
            <a:ext cx="722121" cy="722121"/>
          </a:xfrm>
          <a:prstGeom prst="rect">
            <a:avLst/>
          </a:prstGeom>
        </p:spPr>
      </p:pic>
      <p:pic>
        <p:nvPicPr>
          <p:cNvPr id="5" name="Рисунок 4" descr="Документ">
            <a:extLst>
              <a:ext uri="{FF2B5EF4-FFF2-40B4-BE49-F238E27FC236}">
                <a16:creationId xmlns:a16="http://schemas.microsoft.com/office/drawing/2014/main" id="{4025685A-A9CF-4C03-AC16-1B837F3D87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209" y="1980640"/>
            <a:ext cx="733724" cy="733724"/>
          </a:xfrm>
          <a:prstGeom prst="rect">
            <a:avLst/>
          </a:prstGeom>
        </p:spPr>
      </p:pic>
      <p:pic>
        <p:nvPicPr>
          <p:cNvPr id="17" name="Рисунок 16" descr="Закрытая книга">
            <a:extLst>
              <a:ext uri="{FF2B5EF4-FFF2-40B4-BE49-F238E27FC236}">
                <a16:creationId xmlns:a16="http://schemas.microsoft.com/office/drawing/2014/main" id="{CF4F5309-1631-4BF3-A113-65ED29A64D9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127" y="1022859"/>
            <a:ext cx="786988" cy="786988"/>
          </a:xfrm>
          <a:prstGeom prst="rect">
            <a:avLst/>
          </a:prstGeom>
        </p:spPr>
      </p:pic>
      <p:pic>
        <p:nvPicPr>
          <p:cNvPr id="19" name="Рисунок 18" descr="База данных">
            <a:extLst>
              <a:ext uri="{FF2B5EF4-FFF2-40B4-BE49-F238E27FC236}">
                <a16:creationId xmlns:a16="http://schemas.microsoft.com/office/drawing/2014/main" id="{66DE7035-D981-47B3-B46A-76413CAA7E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3934" y="3215516"/>
            <a:ext cx="786990" cy="786990"/>
          </a:xfrm>
          <a:prstGeom prst="rect">
            <a:avLst/>
          </a:prstGeom>
        </p:spPr>
      </p:pic>
      <p:pic>
        <p:nvPicPr>
          <p:cNvPr id="25" name="Рисунок 24" descr="Реклама">
            <a:extLst>
              <a:ext uri="{FF2B5EF4-FFF2-40B4-BE49-F238E27FC236}">
                <a16:creationId xmlns:a16="http://schemas.microsoft.com/office/drawing/2014/main" id="{EC7CC0F7-F9D8-4AF8-A9D4-184736F3E7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5190" y="7313274"/>
            <a:ext cx="812475" cy="812475"/>
          </a:xfrm>
          <a:prstGeom prst="rect">
            <a:avLst/>
          </a:prstGeom>
        </p:spPr>
      </p:pic>
      <p:pic>
        <p:nvPicPr>
          <p:cNvPr id="32" name="Рисунок 31" descr="Синхронизация облака">
            <a:extLst>
              <a:ext uri="{FF2B5EF4-FFF2-40B4-BE49-F238E27FC236}">
                <a16:creationId xmlns:a16="http://schemas.microsoft.com/office/drawing/2014/main" id="{9059547F-305F-44F3-B4B4-B66CDACB62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5190" y="4460430"/>
            <a:ext cx="812475" cy="812475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7" y="879867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9062" y="8798671"/>
            <a:ext cx="41275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21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90A858-8D2E-4762-8DB2-D91940D7734A}"/>
              </a:ext>
            </a:extLst>
          </p:cNvPr>
          <p:cNvSpPr/>
          <p:nvPr/>
        </p:nvSpPr>
        <p:spPr>
          <a:xfrm>
            <a:off x="198179" y="729198"/>
            <a:ext cx="3230821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рисками в ГФСС базируется на руководстве Международной ассоциации социального обеспечения по актуарной деятельности и включает в себя: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Политику по управлению рисками ГФСС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Регистр рисков ГФСС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Правила идентификации и оценки рисков ГФСС </a:t>
            </a:r>
            <a:endParaRPr lang="kk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Функционирование системы управления рисками  осуществляется по следующим процедурам:</a:t>
            </a: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Определен 21 вид рисков, включающих риски ГФСС и риски, влияющие на систему обязательного социального страхования.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Риски ГФСС отражают последствия негативных событий, возникающих в результате операционной и прочей деятельности ГФСС, а риски, влияющие на систему обязательного социального страхования, отражают внешние события, воздействующие на ГФСС, и на которые ГФСС не может оказывать прямое влияние.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последствий (тяжести) риска они распределены на 5 категорий (допустимый риск, низкий риск, средний риск, высокий риск, очень высокий риск).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 итогам 202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года по большинству видов рисков уровень тяжести наблюдается в пределах допустимого и низкого уровней. </a:t>
            </a:r>
            <a:endParaRPr lang="kk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Дважды в год осуществляется м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ониторинг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 оценка рисков с изучением вероятных событий и выработкой рекомендаций.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30230C3-9982-47B2-98DC-B58C5CADF9C8}"/>
              </a:ext>
            </a:extLst>
          </p:cNvPr>
          <p:cNvSpPr txBox="1"/>
          <p:nvPr/>
        </p:nvSpPr>
        <p:spPr>
          <a:xfrm>
            <a:off x="85786" y="169649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УПРАВЛЕНИЕ РИСКАМИ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6303416-7C38-47D8-AD64-5633D3672229}"/>
              </a:ext>
            </a:extLst>
          </p:cNvPr>
          <p:cNvCxnSpPr>
            <a:cxnSpLocks/>
          </p:cNvCxnSpPr>
          <p:nvPr/>
        </p:nvCxnSpPr>
        <p:spPr>
          <a:xfrm flipV="1">
            <a:off x="0" y="505515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6ED71211-2D0D-4164-959C-256E5BEEE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759209"/>
              </p:ext>
            </p:extLst>
          </p:nvPr>
        </p:nvGraphicFramePr>
        <p:xfrm>
          <a:off x="403889" y="2552701"/>
          <a:ext cx="2819400" cy="135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8B5E8A-DD78-4EFB-8894-AFDDB139E6EC}"/>
              </a:ext>
            </a:extLst>
          </p:cNvPr>
          <p:cNvSpPr/>
          <p:nvPr/>
        </p:nvSpPr>
        <p:spPr>
          <a:xfrm>
            <a:off x="3541394" y="729198"/>
            <a:ext cx="31184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Актуарная деятельность включает проведение анализа и регулярную оценку финансовой устойчивости деятельности ГФСС на долгосрочной основе, проведение регулярной оценки обязательств ГФСС перед получателями социальных выплат, а также разработку и оценку предложений по совершенствованию параметров обязательного социального страхования.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Актуарные расчеты основаны на статистических данных прошлых лет и на допущениях данных будущих лет, учитывающих демографические тенденции и численность населения, макроэкономические параметры, а также исторические данные назначений и получателей социальных выплат системы социального страхования. 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Актуарный отчет с прогнозом в пессимистичном, реалистичном и оптимистичном вариантах предоставляется ГФСС в Министерство труда и социальной защиты населения РК ежегодно до 30 апреля года, следующего за отчетным годом.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целях сохранности активов и обеспечения финансовой устойчивости ГФСС формирует провизии, а также устанавливает: </a:t>
            </a:r>
          </a:p>
          <a:p>
            <a:pPr indent="180975" algn="just">
              <a:tabLst>
                <a:tab pos="355600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-	минимальный размер резерва ГФСС, рассчитываемый на 1 января года, следующего за отчетным, формируемый для покрытия рисков, возможных в результате деятельности ГФСС; </a:t>
            </a:r>
          </a:p>
          <a:p>
            <a:pPr indent="180975" algn="just">
              <a:tabLst>
                <a:tab pos="355600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	минимальный размер ежемесячного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неинвестируемого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остатка денег на банковском счете ГФСС.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A50C75-7395-4C42-A1F2-7C23DDA0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689966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14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604E1C-6A13-45C6-B925-3AD694412323}"/>
              </a:ext>
            </a:extLst>
          </p:cNvPr>
          <p:cNvSpPr/>
          <p:nvPr/>
        </p:nvSpPr>
        <p:spPr>
          <a:xfrm>
            <a:off x="105851" y="787509"/>
            <a:ext cx="6346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2023 году среднесписочная численность персонала ГФСС составила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237 человек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из которых по центральному аппарату –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 человек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 20 регионам ГФСС –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167 работников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DD361B3-D367-404A-AE5B-E4D58521A055}"/>
              </a:ext>
            </a:extLst>
          </p:cNvPr>
          <p:cNvGrpSpPr/>
          <p:nvPr/>
        </p:nvGrpSpPr>
        <p:grpSpPr>
          <a:xfrm>
            <a:off x="1708421" y="1277688"/>
            <a:ext cx="3808350" cy="2570170"/>
            <a:chOff x="66517" y="1597478"/>
            <a:chExt cx="3808350" cy="2164671"/>
          </a:xfrm>
        </p:grpSpPr>
        <p:graphicFrame>
          <p:nvGraphicFramePr>
            <p:cNvPr id="7" name="Диаграмма 6">
              <a:extLst>
                <a:ext uri="{FF2B5EF4-FFF2-40B4-BE49-F238E27FC236}">
                  <a16:creationId xmlns:a16="http://schemas.microsoft.com/office/drawing/2014/main" id="{FB739C34-C760-4D3E-9287-57327E95C0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07702797"/>
                </p:ext>
              </p:extLst>
            </p:nvPr>
          </p:nvGraphicFramePr>
          <p:xfrm>
            <a:off x="66517" y="1851394"/>
            <a:ext cx="3808350" cy="19107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DE29C9E-8C00-4736-900E-1561C88252F6}"/>
                </a:ext>
              </a:extLst>
            </p:cNvPr>
            <p:cNvSpPr/>
            <p:nvPr/>
          </p:nvSpPr>
          <p:spPr>
            <a:xfrm>
              <a:off x="336095" y="1597478"/>
              <a:ext cx="288000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Возрастная структура персонала</a:t>
              </a:r>
              <a:endParaRPr lang="ru-KZ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bject 8">
            <a:extLst>
              <a:ext uri="{FF2B5EF4-FFF2-40B4-BE49-F238E27FC236}">
                <a16:creationId xmlns:a16="http://schemas.microsoft.com/office/drawing/2014/main" id="{18C356BD-E62A-4894-B83C-CAC5A0C94746}"/>
              </a:ext>
            </a:extLst>
          </p:cNvPr>
          <p:cNvSpPr txBox="1"/>
          <p:nvPr/>
        </p:nvSpPr>
        <p:spPr>
          <a:xfrm>
            <a:off x="85786" y="76245"/>
            <a:ext cx="5863589" cy="5223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КАДРОВЫЙ ПОТЕНЦИАЛ</a:t>
            </a:r>
          </a:p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ЧЕЛОВЕЧЕСКОГО КАПИТАЛА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F2A9858-0562-45E8-84AD-D81FE67A2988}"/>
              </a:ext>
            </a:extLst>
          </p:cNvPr>
          <p:cNvCxnSpPr>
            <a:cxnSpLocks/>
          </p:cNvCxnSpPr>
          <p:nvPr/>
        </p:nvCxnSpPr>
        <p:spPr>
          <a:xfrm flipV="1">
            <a:off x="0" y="659478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674882-A6DF-4FE0-872F-0A9F26FC6E52}"/>
              </a:ext>
            </a:extLst>
          </p:cNvPr>
          <p:cNvSpPr/>
          <p:nvPr/>
        </p:nvSpPr>
        <p:spPr>
          <a:xfrm>
            <a:off x="1886970" y="3424412"/>
            <a:ext cx="30620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Средний возраст работников ГФСС –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 год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9C9F303-49FD-4C59-8BC3-830CEC002172}"/>
              </a:ext>
            </a:extLst>
          </p:cNvPr>
          <p:cNvSpPr/>
          <p:nvPr/>
        </p:nvSpPr>
        <p:spPr>
          <a:xfrm>
            <a:off x="293337" y="5086795"/>
            <a:ext cx="619890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На центральном уровне обеспечивается: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материально-техническое обеспечение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контроль и мониторинг своевременности оказания государственных услуг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бухгалтерский учет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кадровый учет 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расходов и проведение госзакупок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информационно-техническое сопровождение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возвраты социальных отчислений и координация работы с плательщиками социальных отчислений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координация проведения ИРР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ведение статистики и отчетности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правовое обеспечение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 с международными организациями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стратегическое планирование и анализ деятельности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актуарные расчеты и инвестиционный анализ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участие в разработке правовых актов</a:t>
            </a:r>
          </a:p>
          <a:p>
            <a:pPr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На региональном уровне обеспечивается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 электронных макетов дел и принятие решений о назначении (об отказе в назначении) социальных выплат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претензионно-исковая работа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 с плательщиками социальных отчислений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информационно-разъяснительная работа с населением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 обращений физических и юридических лиц, прием граждан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выдача информации участникам системы о состоянии и движении социальных отчислений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8F8B46F3-7FD7-417B-A6B5-5EE903B1A9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699952"/>
              </p:ext>
            </p:extLst>
          </p:nvPr>
        </p:nvGraphicFramePr>
        <p:xfrm>
          <a:off x="293337" y="3986415"/>
          <a:ext cx="6198901" cy="99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367491" y="8701396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41</a:t>
            </a:fld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69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242B90-91EE-43C3-AFB2-1AB438EEBCF5}"/>
              </a:ext>
            </a:extLst>
          </p:cNvPr>
          <p:cNvSpPr/>
          <p:nvPr/>
        </p:nvSpPr>
        <p:spPr>
          <a:xfrm>
            <a:off x="3571822" y="755570"/>
            <a:ext cx="3052963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вновь принятых работников предусмотрен вводный инструктаж, в том числе ознакомление с Законом «О противодействии коррупции», Кодексом корпоративного управления, Кодексом поведения и этики работников, Политикой по урегулированию конфликта интересов должностных лиц и работников ГФСС, документами по вопросам техники безопасности и охраны труда, а также информационной безопасности.</a:t>
            </a:r>
            <a:endParaRPr lang="ru-KZ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рамках плана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культурных мероприятий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ГФСС в 2023 году: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>
              <a:buFont typeface="Arial" panose="020B0604020202020204" pitchFamily="34" charset="0"/>
              <a:buChar char="•"/>
              <a:tabLst>
                <a:tab pos="446088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оказана финансовая помощь Общественному фонду «Благотворительный Фонд устойчивого развития, поддержки и помощи семьям, имеющим или воспитывающим детей-инвалидов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Бақытты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Шаңырақ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к Международному дню защиты детей;</a:t>
            </a:r>
          </a:p>
          <a:p>
            <a:pPr indent="180975" algn="just">
              <a:buFont typeface="Arial" panose="020B0604020202020204" pitchFamily="34" charset="0"/>
              <a:buChar char="•"/>
              <a:tabLst>
                <a:tab pos="542925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переданы школьные сумки с канцелярскими принадлежностями для многодетных семей в рамках акции «Дорога в школу» в партию «Аманат» ко Дню знаний;</a:t>
            </a:r>
          </a:p>
          <a:p>
            <a:pPr indent="180975" algn="just">
              <a:buFont typeface="Arial" panose="020B0604020202020204" pitchFamily="34" charset="0"/>
              <a:buChar char="•"/>
              <a:tabLst>
                <a:tab pos="446088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организован совместный просмотр балетной постановки в театре оперы и балета для подопечных ГККП «Центр социального обслуживания» «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Шарапат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в Международный день пожилых людей;</a:t>
            </a:r>
          </a:p>
          <a:p>
            <a:pPr indent="180975" algn="just">
              <a:buFont typeface="Arial" panose="020B0604020202020204" pitchFamily="34" charset="0"/>
              <a:buChar char="•"/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проведен Марафон добрых дел, в рамках которого работники ГФСС оказали помощь ветеранам труда, участникам трудового фронта, одиноким пенсионерам, лицам с ограниченными возможностями, малообеспеченным семьям, женщинам с детьми, оказавшимся в трудной жизненной ситуации;</a:t>
            </a:r>
          </a:p>
          <a:p>
            <a:pPr indent="180975" algn="just">
              <a:buFont typeface="Arial" panose="020B0604020202020204" pitchFamily="34" charset="0"/>
              <a:buChar char="•"/>
              <a:tabLst>
                <a:tab pos="542925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организована покупка новогодних подарков для подопечных ГККП «Центр социального обслуживания» «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Шарапат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в канун Нового года.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течение года для коллектива ГФСС были организованы разнообразные культурно-просветительские мероприятия, в том числе:</a:t>
            </a:r>
          </a:p>
          <a:p>
            <a:pPr indent="180975" algn="just">
              <a:buFont typeface="Arial" panose="020B0604020202020204" pitchFamily="34" charset="0"/>
              <a:buChar char="•"/>
              <a:tabLst>
                <a:tab pos="446088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посещение музейно-мемориального комплекса жертв политических репрессий и тоталитаризма «Алжир»;</a:t>
            </a:r>
          </a:p>
          <a:p>
            <a:pPr indent="180975" algn="just">
              <a:buFont typeface="Arial" panose="020B0604020202020204" pitchFamily="34" charset="0"/>
              <a:buChar char="•"/>
              <a:tabLst>
                <a:tab pos="446088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участие в турнире по шахматам и шашкам в Международный день шахмат;</a:t>
            </a:r>
          </a:p>
          <a:p>
            <a:pPr indent="180975" algn="just">
              <a:buFont typeface="Arial" panose="020B0604020202020204" pitchFamily="34" charset="0"/>
              <a:buChar char="•"/>
              <a:tabLst>
                <a:tab pos="446088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участие в турнире по футболу в канун Дня социального работника.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E2E1B8-96F3-49E0-9FBD-72EA8F8EA3AC}"/>
              </a:ext>
            </a:extLst>
          </p:cNvPr>
          <p:cNvSpPr/>
          <p:nvPr/>
        </p:nvSpPr>
        <p:spPr>
          <a:xfrm>
            <a:off x="185158" y="764174"/>
            <a:ext cx="33009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эффективной реализации возложенных функций ГФСС уделяет особое внимание развитию профессионализма сотрудников и созданию благоприятных условий труда. На постоянной основе проводится обучение сотрудников.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Сформированный график проведения тематических учеб по вопросам системы обязательного социального страхования на предстоящий календарный год утверждается Генеральным директором ГФСС. 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Ответственным за проведение тематического обучения  может быть как структурное подразделение центрального аппарата, так и филиал ГФСС,  в зависимости от тематики обучения. 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Исходя из актуальности тематик,  График  обучения может содержать дополнительные темы с привлечением внешних лекторов (представители МФ РК, МТСЗН РК, Агентства РК по противодействию коррупции, судьи межведомственных районных судов г. Астаны)</a:t>
            </a: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18C356BD-E62A-4894-B83C-CAC5A0C94746}"/>
              </a:ext>
            </a:extLst>
          </p:cNvPr>
          <p:cNvSpPr txBox="1"/>
          <p:nvPr/>
        </p:nvSpPr>
        <p:spPr>
          <a:xfrm>
            <a:off x="85786" y="76245"/>
            <a:ext cx="5863589" cy="5223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КАДРОВЫЙ ПОТЕНЦИАЛ</a:t>
            </a:r>
          </a:p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ЧЕЛОВЕЧЕСКОГО КАПИТАЛА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F2A9858-0562-45E8-84AD-D81FE67A2988}"/>
              </a:ext>
            </a:extLst>
          </p:cNvPr>
          <p:cNvCxnSpPr>
            <a:cxnSpLocks/>
          </p:cNvCxnSpPr>
          <p:nvPr/>
        </p:nvCxnSpPr>
        <p:spPr>
          <a:xfrm flipV="1">
            <a:off x="61" y="635269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DE6DD539-7CD9-4287-A183-BFF369057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07741"/>
              </p:ext>
            </p:extLst>
          </p:nvPr>
        </p:nvGraphicFramePr>
        <p:xfrm>
          <a:off x="301769" y="4682916"/>
          <a:ext cx="305296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153">
                  <a:extLst>
                    <a:ext uri="{9D8B030D-6E8A-4147-A177-3AD203B41FA5}">
                      <a16:colId xmlns:a16="http://schemas.microsoft.com/office/drawing/2014/main" val="660740484"/>
                    </a:ext>
                  </a:extLst>
                </a:gridCol>
                <a:gridCol w="551452">
                  <a:extLst>
                    <a:ext uri="{9D8B030D-6E8A-4147-A177-3AD203B41FA5}">
                      <a16:colId xmlns:a16="http://schemas.microsoft.com/office/drawing/2014/main" val="3872959267"/>
                    </a:ext>
                  </a:extLst>
                </a:gridCol>
                <a:gridCol w="551452">
                  <a:extLst>
                    <a:ext uri="{9D8B030D-6E8A-4147-A177-3AD203B41FA5}">
                      <a16:colId xmlns:a16="http://schemas.microsoft.com/office/drawing/2014/main" val="1024146724"/>
                    </a:ext>
                  </a:extLst>
                </a:gridCol>
                <a:gridCol w="551452">
                  <a:extLst>
                    <a:ext uri="{9D8B030D-6E8A-4147-A177-3AD203B41FA5}">
                      <a16:colId xmlns:a16="http://schemas.microsoft.com/office/drawing/2014/main" val="3727215047"/>
                    </a:ext>
                  </a:extLst>
                </a:gridCol>
                <a:gridCol w="551452">
                  <a:extLst>
                    <a:ext uri="{9D8B030D-6E8A-4147-A177-3AD203B41FA5}">
                      <a16:colId xmlns:a16="http://schemas.microsoft.com/office/drawing/2014/main" val="646408786"/>
                    </a:ext>
                  </a:extLst>
                </a:gridCol>
              </a:tblGrid>
              <a:tr h="194369">
                <a:tc rowSpan="2">
                  <a:txBody>
                    <a:bodyPr/>
                    <a:lstStyle/>
                    <a:p>
                      <a:pPr algn="ctr"/>
                      <a:endParaRPr lang="ru-KZ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KZ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KZ" dirty="0">
                        <a:solidFill>
                          <a:srgbClr val="1F4E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KZ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KZ" dirty="0">
                        <a:solidFill>
                          <a:srgbClr val="1F4E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256999"/>
                  </a:ext>
                </a:extLst>
              </a:tr>
              <a:tr h="248443">
                <a:tc vMerge="1">
                  <a:txBody>
                    <a:bodyPr/>
                    <a:lstStyle/>
                    <a:p>
                      <a:endParaRPr lang="ru-KZ" sz="1200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8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графику</a:t>
                      </a:r>
                      <a:endParaRPr lang="ru-KZ" sz="8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i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вне графика</a:t>
                      </a:r>
                      <a:endParaRPr lang="ru-KZ" sz="800" i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8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графику</a:t>
                      </a:r>
                      <a:endParaRPr lang="ru-KZ" sz="8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i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вне графика</a:t>
                      </a:r>
                      <a:endParaRPr lang="ru-KZ" sz="800" i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66018"/>
                  </a:ext>
                </a:extLst>
              </a:tr>
              <a:tr h="198179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Центральный аппарат</a:t>
                      </a:r>
                      <a:endParaRPr lang="ru-KZ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26</a:t>
                      </a:r>
                      <a:endParaRPr lang="ru-KZ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KZ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27*</a:t>
                      </a:r>
                      <a:endParaRPr lang="ru-KZ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ru-KZ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89063"/>
                  </a:ext>
                </a:extLst>
              </a:tr>
              <a:tr h="18484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филиалы</a:t>
                      </a:r>
                      <a:endParaRPr lang="ru-KZ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ru-KZ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KZ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ru-KZ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KZ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247181"/>
                  </a:ext>
                </a:extLst>
              </a:tr>
            </a:tbl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0A56204-FE3D-4A84-B735-CC65CCCD7180}"/>
              </a:ext>
            </a:extLst>
          </p:cNvPr>
          <p:cNvSpPr/>
          <p:nvPr/>
        </p:nvSpPr>
        <p:spPr>
          <a:xfrm>
            <a:off x="180975" y="5953398"/>
            <a:ext cx="3135630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Внеплановые лекции проведены по темам:</a:t>
            </a:r>
            <a:endParaRPr kumimoji="0" lang="en-US" sz="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5725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Социальный кодекс РК. Структура и основы нововведения.</a:t>
            </a:r>
            <a:endParaRPr kumimoji="0" lang="ru-KZ" sz="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5725" marR="0" lvl="0" indent="-8572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НПА в реализацию Социального кодекса РК.  </a:t>
            </a:r>
            <a:endParaRPr kumimoji="0" lang="ru-KZ" sz="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5725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Разборы по выявленным замечаниям в ходе анализа ДМЭН</a:t>
            </a:r>
            <a:endParaRPr kumimoji="0" lang="ru-KZ" sz="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9FD99E-582F-4623-8FE8-7697C9F86430}"/>
              </a:ext>
            </a:extLst>
          </p:cNvPr>
          <p:cNvSpPr/>
          <p:nvPr/>
        </p:nvSpPr>
        <p:spPr>
          <a:xfrm>
            <a:off x="185158" y="6922723"/>
            <a:ext cx="330099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2023 году проведены 36 мероприятий по </a:t>
            </a: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внутренней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тематической учебе по вопросам системы обязательного социального страхования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Кроме внутреннего обучения на рабочих местах (в онлайн режиме), 8 работников центрального аппарата и 56 работников филиалов ГФСС получили сертифицированное обучение на курсах повышения квалификации в территориальных филиалах Академии государственного управления при Президенте Республики Казахстан.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779CD71-F684-4840-8159-3B80B9DA5947}"/>
              </a:ext>
            </a:extLst>
          </p:cNvPr>
          <p:cNvSpPr/>
          <p:nvPr/>
        </p:nvSpPr>
        <p:spPr>
          <a:xfrm>
            <a:off x="3224" y="4342154"/>
            <a:ext cx="35356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Динамика внутренних тематических учеб</a:t>
            </a:r>
            <a:endParaRPr lang="ru-KZ" sz="105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CEA0A2D-FC73-4731-8813-3EBC2344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8921" y="8703322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159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9" y="489474"/>
            <a:ext cx="3204000" cy="849600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180975"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2012 года ГФСС является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полноправным членом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Международной ассоциации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социального обеспечения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(МАСО), ставящей своей целью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осуществление единой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политики в сфере социальной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защиты населения.</a:t>
            </a:r>
          </a:p>
          <a:p>
            <a:pPr indent="180975"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июля 2023 года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рамках Технической комиссии по организации, управлению и инновациям проведен онлайн вебинар в по теме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1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Проактивное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предоставление услуг и социальная защита, ориентированная на человека»</a:t>
            </a:r>
            <a:r>
              <a:rPr lang="kk-KZ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kk-KZ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пикером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на вебинаре выступила Генеральный директор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Кемел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Н.М. В ее выступлении был сделан акцент на систему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человекоцентричности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Казахстане, раскрыта тема внедрения цифровых продуктов, для оказания государственных услуг.</a:t>
            </a:r>
          </a:p>
          <a:p>
            <a:pPr indent="180975"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28-29 сентября 2023 года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Алматы состоялся Международный круглый стол высокого уровня «Перспективы развития обязательных накопительных и смешанных пенсионных систем», организованный ЕНПФ в сотрудничестве с МАСО. </a:t>
            </a:r>
          </a:p>
          <a:p>
            <a:pPr indent="180975"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мероприятии приняли участие Генеральный директор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Кемел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Н.М., управляющий директор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Жаныбеков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М.А., а также ведущие зарубежные эксперты. </a:t>
            </a:r>
          </a:p>
          <a:p>
            <a:pPr indent="180975"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Кемел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Н.М. приняла участие во встрече Заместителя Премьер-Министра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Дуйсеновой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Т.К. и Президента МАСО Мохаммеда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Азмана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в ходе которой обсуждена тема платформенной занятости и ключевые вызовы в сфере социальной защиты в мире. Также Генеральный директор провела приветственную встречу c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К.Марковым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специалистом по юридическим вопросам в сфере социального обеспечения департамента социальной защиты Международной организации труда.</a:t>
            </a:r>
          </a:p>
          <a:p>
            <a:pPr indent="180975"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5-6 октября 2023 года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управляющий директор ГФСС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Жаныбеков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М.А. принял участие на первой встрече Технической комиссии по страхованию старости, инвалидности и потере кормильца МАСО (онлайн). Участники поделились опытом по пенсионному обеспечению в Германии, Канаде, Венгрии, Южной Корее, Польше, Молдове, Оман, а также обсудили вопросы в отношении беженцев из Украины.</a:t>
            </a:r>
          </a:p>
          <a:p>
            <a:pPr indent="180975" algn="just">
              <a:lnSpc>
                <a:spcPts val="1150"/>
              </a:lnSpc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ноябре 2023 года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подготовлены и поданы материалы на участие в конкурсе «Лучшая практика Европы 2024» МАСО по темам:</a:t>
            </a:r>
          </a:p>
          <a:p>
            <a:pPr indent="180975" algn="just">
              <a:lnSpc>
                <a:spcPts val="115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«Цифровая карта семьи», </a:t>
            </a:r>
          </a:p>
          <a:p>
            <a:pPr indent="180975" algn="just">
              <a:lnSpc>
                <a:spcPts val="115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«Портал социальных услуг» </a:t>
            </a:r>
          </a:p>
          <a:p>
            <a:pPr indent="180975" algn="just">
              <a:lnSpc>
                <a:spcPts val="1150"/>
              </a:lnSpc>
              <a:buFontTx/>
              <a:buChar char="-"/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«Электронная биржа труда». </a:t>
            </a:r>
          </a:p>
          <a:p>
            <a:pPr indent="180975" algn="just">
              <a:lnSpc>
                <a:spcPts val="1150"/>
              </a:lnSpc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феврале 2024 года было получено письмо с МАСО о награждении ГФСС почетными грамотами по трем поданным темам, вручение которых пройдет на Региональном форуме социального обеспечения 16-18 апреля 2024 года в Португалии, г. Порту.</a:t>
            </a:r>
          </a:p>
        </p:txBody>
      </p:sp>
      <p:pic>
        <p:nvPicPr>
          <p:cNvPr id="8" name="Рисунок 7" descr="https://primeminister.kz/assets/media/2_212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06" y="572061"/>
            <a:ext cx="3027998" cy="19131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A86AFF8D-225A-4C52-941C-4C7F61302D06}"/>
              </a:ext>
            </a:extLst>
          </p:cNvPr>
          <p:cNvSpPr txBox="1"/>
          <p:nvPr/>
        </p:nvSpPr>
        <p:spPr>
          <a:xfrm>
            <a:off x="85786" y="57195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МЕЖДУНАРОДНОЕ СОТРУДНИЧЕСТВО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8E8272A-3E25-40A6-BDD7-FDCAB38B7855}"/>
              </a:ext>
            </a:extLst>
          </p:cNvPr>
          <p:cNvCxnSpPr>
            <a:cxnSpLocks/>
          </p:cNvCxnSpPr>
          <p:nvPr/>
        </p:nvCxnSpPr>
        <p:spPr>
          <a:xfrm flipV="1">
            <a:off x="0" y="434059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4A227D-5DFE-414D-A665-381C1F48D1CD}"/>
              </a:ext>
            </a:extLst>
          </p:cNvPr>
          <p:cNvSpPr/>
          <p:nvPr/>
        </p:nvSpPr>
        <p:spPr>
          <a:xfrm>
            <a:off x="3495512" y="2844043"/>
            <a:ext cx="3166586" cy="418319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180975" algn="just">
              <a:lnSpc>
                <a:spcPts val="1100"/>
              </a:lnSpc>
              <a:tabLst>
                <a:tab pos="4902077" algn="l"/>
              </a:tabLst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5-7 декабря 2023 года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состоялась 21-я Международная конференция актуариев, статистиков и специалистов по инвестициям в области социального обеспечения МАСО в Мексиканских Соединённых Штатах,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 Мехико, на которой приняли участие работники ГФСС. Участниками конференции были определены основные проблемы и риски, с которыми сталкиваются страны, а также инновации и решения, которые были внедрены для устойчивости систем социального страхования и пенсионного обеспечения. </a:t>
            </a:r>
          </a:p>
          <a:p>
            <a:pPr indent="180975" algn="just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Обсуждена тема платформенной занятости. </a:t>
            </a:r>
          </a:p>
          <a:p>
            <a:pPr indent="180975" algn="just">
              <a:lnSpc>
                <a:spcPts val="1100"/>
              </a:lnSpc>
              <a:tabLst>
                <a:tab pos="4902077" algn="l"/>
              </a:tabLst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течении 2023 года работники </a:t>
            </a:r>
            <a:r>
              <a:rPr lang="ru-RU" sz="10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ГФСС приняли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участие в 11 онлайн вебинарах МАСО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Представители ГФСС входят в состав следующих технических комиссий:</a:t>
            </a:r>
          </a:p>
          <a:p>
            <a:pPr indent="85725" algn="just">
              <a:lnSpc>
                <a:spcPts val="1100"/>
              </a:lnSpc>
              <a:buFont typeface="Arial" panose="020B0604020202020204" pitchFamily="34" charset="0"/>
              <a:buChar char="•"/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вопросам организации, управлению и инновациям, </a:t>
            </a:r>
          </a:p>
          <a:p>
            <a:pPr indent="85725" algn="just">
              <a:lnSpc>
                <a:spcPts val="1100"/>
              </a:lnSpc>
              <a:buFont typeface="Arial" panose="020B0604020202020204" pitchFamily="34" charset="0"/>
              <a:buChar char="•"/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семейным пособиям</a:t>
            </a:r>
          </a:p>
          <a:p>
            <a:pPr indent="85725" algn="just">
              <a:lnSpc>
                <a:spcPts val="1100"/>
              </a:lnSpc>
              <a:buFont typeface="Arial" panose="020B0604020202020204" pitchFamily="34" charset="0"/>
              <a:buChar char="•"/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страхованию старости, инвалидности и потери кормильца.</a:t>
            </a:r>
          </a:p>
          <a:p>
            <a:pPr indent="180975" algn="just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Международное сотрудничество создает условия для положительного развития системы социального страхования нашего государства, позволяет разрабатывать действенные инструменты становления эффективной системы социального обеспечения в целом.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357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CBC4B5C-1591-4C41-AB83-EFE4C918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691457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43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3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6858000" cy="191450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178049" y="479645"/>
            <a:ext cx="4563533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Обращение Председателя Совета директоров – Первого вице-министра труда и социальной защиты населения Республики Казахстан </a:t>
            </a:r>
          </a:p>
          <a:p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Сарбасова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А.А.</a:t>
            </a:r>
            <a:endParaRPr lang="ru-KZ" sz="1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38C736-8D77-41B8-86A9-92B04DCD1E78}"/>
              </a:ext>
            </a:extLst>
          </p:cNvPr>
          <p:cNvSpPr/>
          <p:nvPr/>
        </p:nvSpPr>
        <p:spPr>
          <a:xfrm>
            <a:off x="1681241" y="2041104"/>
            <a:ext cx="3086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792" algn="ctr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Уважаемые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казахстанцы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endParaRPr lang="ru-KZ" sz="1467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FEC471-6839-49EF-9415-FC99EA87C8AC}"/>
              </a:ext>
            </a:extLst>
          </p:cNvPr>
          <p:cNvSpPr/>
          <p:nvPr/>
        </p:nvSpPr>
        <p:spPr>
          <a:xfrm>
            <a:off x="223625" y="2393046"/>
            <a:ext cx="331759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Система обязательного социального страхования являясь дополнительным уровнем защиты работающих граждан при наступлении социальных рисков стала неотъемлемой частью системы социальной защиты населения. 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 двадцать лет функционирования системы число ее участников достигло порядка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 млн. человек, ежегодно более миллиона человек получают социальные выплаты из Государственного фонда социального страхования (ГФСС).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реализацию поручений Главы государства, данных в своем Послании народу Казахстана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«Справедливое государство. Единая нация. Благополучное общество» с 1 января 2023 года:</a:t>
            </a:r>
          </a:p>
          <a:p>
            <a:pPr indent="182563" algn="just">
              <a:buFontTx/>
              <a:buChar char="-"/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повышен коэффициент замещения дохода для расчета размера социальной выплаты по потере работы, с 40% до 45%. </a:t>
            </a:r>
          </a:p>
          <a:p>
            <a:pPr indent="182563" algn="just">
              <a:buFontTx/>
              <a:buChar char="-"/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1,5 лет увеличен период социальной выплаты по уходу за ребенком.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Также в рамках ежегодной индексации, одновременно с повышением государственных социальных пособий по инвалидности и по потере кормильца, размеры долгосрочных социальных выплат по утрате трудоспособности и по потере кормильца с 1 января повышены на 8,5% и с 1 июля еще на 14,5%.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Знаковым событием 2023 года стало принятие в стране Социального кодекса Республики Казахстан (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Соцкодекс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ставшего единым источником знаний граждан о своих социальных правах и обязанностях.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Нормы по обязательному социальному страхованию были проработаны при непосредственном участии ГФСС, так,  с принятием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Соцкодекса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расширен перечень лиц, подлежащих охвату системой обязательного социального страхования:</a:t>
            </a:r>
          </a:p>
          <a:p>
            <a:pPr indent="180975" algn="just">
              <a:buFontTx/>
              <a:buChar char="-"/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1 июля 2023 года страхованием охвачены индивидуальные помощники, сопровождающие лиц с инвалидностью первой группы с затруднением в передвижении;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255025-2F81-46FF-ABAB-9B08AE626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6" y="200026"/>
            <a:ext cx="1492725" cy="14927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D965C5-FEC6-490F-AF4D-2154D91CFF4A}"/>
              </a:ext>
            </a:extLst>
          </p:cNvPr>
          <p:cNvSpPr/>
          <p:nvPr/>
        </p:nvSpPr>
        <p:spPr>
          <a:xfrm>
            <a:off x="3545418" y="2393046"/>
            <a:ext cx="3088956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975" algn="just">
              <a:buFontTx/>
              <a:buChar char="-"/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1 января 2025 года в систему войдут физические лица, получающие доходы по договорам гражданско-правового характера.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реализацию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Соцкодекса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2023 году обновлена нормативная правовая база деятельности ГФСС, внедрены новые бизнес-процессы в назначении социальных выплат, которые позволили повысить качество оказываемых государственных услуг, так,  сокращены сроки назначения выплат из ГФСС с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 до 4 рабочих дней, при обращении через электронные источники и сроки доработки макетов дел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услугополучателей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Государством принимаются меры по обеспечению доступности государственных услуг для населения через электронные источники,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проактивное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оказание. Так, по итогам 2023 года доля государственных услуг оказанных через электронные источники составила 60%. </a:t>
            </a:r>
          </a:p>
          <a:p>
            <a:pPr lvl="0" indent="8572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показателей деятельности 2023 года подтверждает реализацию ГФСС намеченных планов и задач практически по всем направлениям.</a:t>
            </a:r>
          </a:p>
          <a:p>
            <a:pPr lvl="0" indent="8572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Ключевые показатели развития ГФСС отражают уровень своевременного оказания государственных услуг, развитие электронных форматов предоставления услуг, а также нацелены на масштабную информационно- разъяснительную работу.</a:t>
            </a:r>
          </a:p>
          <a:p>
            <a:pPr lvl="0" indent="8572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Министерство труда и социальной защиты населения осуществляет на постоянной основе  регулирование деятельности ГФСС, направленной на дальнейшее  развитие системы обязательного социального страхования, а также выполнение социальных гарантий перед всеми участниками системы обязательного социального страхования.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7617" y="881010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9062" y="8810101"/>
            <a:ext cx="41275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2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2"/>
            <a:ext cx="6858000" cy="1874522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1925108" y="564326"/>
            <a:ext cx="3979333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04792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Обращение Председателя Правления </a:t>
            </a:r>
          </a:p>
          <a:p>
            <a:pPr marL="304792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АО «ГФСС»  </a:t>
            </a:r>
          </a:p>
          <a:p>
            <a:pPr marL="304792"/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Арғынғазинова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А.А.</a:t>
            </a:r>
            <a:endParaRPr lang="ru-KZ" sz="14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38C736-8D77-41B8-86A9-92B04DCD1E78}"/>
              </a:ext>
            </a:extLst>
          </p:cNvPr>
          <p:cNvSpPr/>
          <p:nvPr/>
        </p:nvSpPr>
        <p:spPr>
          <a:xfrm>
            <a:off x="1786931" y="2023991"/>
            <a:ext cx="2741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792" algn="ctr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Уважаемые граждане!</a:t>
            </a:r>
            <a:endParaRPr lang="ru-KZ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FEC471-6839-49EF-9415-FC99EA87C8AC}"/>
              </a:ext>
            </a:extLst>
          </p:cNvPr>
          <p:cNvSpPr/>
          <p:nvPr/>
        </p:nvSpPr>
        <p:spPr>
          <a:xfrm>
            <a:off x="280806" y="2430995"/>
            <a:ext cx="315842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2023 году ГФСС продолжил выполнение задач, озвученных в Послании Президента и ключевых показателей деятельности в соответствии с Планом развития АО «Государственный фонд социального страхования» на 2022-2026 годы. 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 важнейшие события и решения, принятые в 2023 году отражены в данном Годовом отчете. В нем вы найдете основные индикаторы, по которым оценивается деятельность ГФСС – финансовые, инвестиционные, отраслевые показатели. 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Основными функциями ГФСС являются аккумулирование социальных отчислений и обеспечение социальных выплат получателям при наступлении социальных рисков.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реализации поставленных задач наши усилия направлены на расширение охвата системой обязательного социального страхования и сокращение задолженности по уплате социальных отчислений, проведено свыше 5 тысяч информационно-разъяснительных мероприятий в онлайн и офлайн режиме.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итогам 2023 года численность получателей достигла порядка 1,3 млн. человек, сумма социальных выплат – 751 млрд. тенге, рост по отношению к 2022 году составил 7,6 % и 70,4% соответственно. Основная доля средств из ГФСС направлена на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выплаты, связанные с материнством и детством,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ежегодно на эти цели приходится более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85 %,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2023 году  эта цифра составила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635,2 млрд. тенге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Две социальные выплаты являются долгосрочными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это 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социальная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выплата по утрате трудоспособности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она выплачивается участнику системы на весь период установленной степени утраты трудоспособности до достижения пенсионного возраста и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4CFAD0-C44C-4B25-9FFF-472C0FF34C2C}"/>
              </a:ext>
            </a:extLst>
          </p:cNvPr>
          <p:cNvSpPr/>
          <p:nvPr/>
        </p:nvSpPr>
        <p:spPr>
          <a:xfrm>
            <a:off x="3554730" y="2462830"/>
            <a:ext cx="3049272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выплата по потере кормильца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которая назначается членам семьи, состоявшим на иждивении умершего кормильца.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Эти выплаты осуществляются в дополнение к базовым государственным социальным пособиям по инвалидности и по потере кормильца из бюджета.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spcAft>
                <a:spcPts val="60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 этом, как и по выплатам с бюджета, размеры долгосрочных выплат из Фонда ежегодно повышаются, это позволяет компенсировать влияние инфляции.  В 2023 году размеры выплат 92 тыс. лиц, утративших трудоспособность, и 61 тыс. семей, потерявших кормильца, повышены дважды, с начала года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8,5% и со второго полугодия на 14,5%.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Следует отметить, что такое повышение производится в автоматическом режиме без необходимости обращения получателя.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заключение хочу выразить слова благодарности Совету директоров, Министерству труда и социальной защиты населения РК и всему коллективу за вклад в развитие социального обеспечения. Мы продолжим совместную работу над улучшением системы обязательного социального страхования и предоставлением эффективной поддержки нашим гражданам.  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Приглашаем вас ознакомиться с годовым отчетом ГФСС и благодарим за оказанное внимание. 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40477" y="879867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0492" y="8798671"/>
            <a:ext cx="41275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6C420F-7AF0-4041-8E57-541FEADD4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6" y="200025"/>
            <a:ext cx="1492725" cy="14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559222" y="104310"/>
            <a:ext cx="588348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Исполнение ключевых показателей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Плана развития ГФСС за 2023 год</a:t>
            </a:r>
            <a:endParaRPr lang="ru-KZ" sz="20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6000" y="8475136"/>
            <a:ext cx="3657600" cy="486833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E99ADF80-703A-4C2F-93F0-42C0E3C04FB8}"/>
              </a:ext>
            </a:extLst>
          </p:cNvPr>
          <p:cNvSpPr txBox="1"/>
          <p:nvPr/>
        </p:nvSpPr>
        <p:spPr>
          <a:xfrm>
            <a:off x="232301" y="109323"/>
            <a:ext cx="6537328" cy="5223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ИСПОЛНЕНИЕ КЛЮЧЕВЫХ ПОКАЗАТЕЛЕЙ </a:t>
            </a:r>
          </a:p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ПЛАНА РАЗВИТИЯ ГФСС ЗА 2023 ГОД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53511A9-CA85-4FA5-B865-3A47AC78948E}"/>
              </a:ext>
            </a:extLst>
          </p:cNvPr>
          <p:cNvCxnSpPr>
            <a:cxnSpLocks/>
          </p:cNvCxnSpPr>
          <p:nvPr/>
        </p:nvCxnSpPr>
        <p:spPr>
          <a:xfrm flipV="1">
            <a:off x="0" y="707101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40477" y="879867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 txBox="1">
            <a:spLocks/>
          </p:cNvSpPr>
          <p:nvPr/>
        </p:nvSpPr>
        <p:spPr>
          <a:xfrm>
            <a:off x="6426202" y="8798671"/>
            <a:ext cx="412750" cy="263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A498AE01-33DC-40A1-BF32-B178CA548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6801"/>
              </p:ext>
            </p:extLst>
          </p:nvPr>
        </p:nvGraphicFramePr>
        <p:xfrm>
          <a:off x="388763" y="953388"/>
          <a:ext cx="6172058" cy="7224732"/>
        </p:xfrm>
        <a:graphic>
          <a:graphicData uri="http://schemas.openxmlformats.org/drawingml/2006/table">
            <a:tbl>
              <a:tblPr firstRow="1" firstCol="1" bandRow="1"/>
              <a:tblGrid>
                <a:gridCol w="417409">
                  <a:extLst>
                    <a:ext uri="{9D8B030D-6E8A-4147-A177-3AD203B41FA5}">
                      <a16:colId xmlns:a16="http://schemas.microsoft.com/office/drawing/2014/main" val="1700033711"/>
                    </a:ext>
                  </a:extLst>
                </a:gridCol>
                <a:gridCol w="2607015">
                  <a:extLst>
                    <a:ext uri="{9D8B030D-6E8A-4147-A177-3AD203B41FA5}">
                      <a16:colId xmlns:a16="http://schemas.microsoft.com/office/drawing/2014/main" val="975539595"/>
                    </a:ext>
                  </a:extLst>
                </a:gridCol>
                <a:gridCol w="839911">
                  <a:extLst>
                    <a:ext uri="{9D8B030D-6E8A-4147-A177-3AD203B41FA5}">
                      <a16:colId xmlns:a16="http://schemas.microsoft.com/office/drawing/2014/main" val="3501998398"/>
                    </a:ext>
                  </a:extLst>
                </a:gridCol>
                <a:gridCol w="839911">
                  <a:extLst>
                    <a:ext uri="{9D8B030D-6E8A-4147-A177-3AD203B41FA5}">
                      <a16:colId xmlns:a16="http://schemas.microsoft.com/office/drawing/2014/main" val="2055055988"/>
                    </a:ext>
                  </a:extLst>
                </a:gridCol>
                <a:gridCol w="733906">
                  <a:extLst>
                    <a:ext uri="{9D8B030D-6E8A-4147-A177-3AD203B41FA5}">
                      <a16:colId xmlns:a16="http://schemas.microsoft.com/office/drawing/2014/main" val="2438415788"/>
                    </a:ext>
                  </a:extLst>
                </a:gridCol>
                <a:gridCol w="733906">
                  <a:extLst>
                    <a:ext uri="{9D8B030D-6E8A-4147-A177-3AD203B41FA5}">
                      <a16:colId xmlns:a16="http://schemas.microsoft.com/office/drawing/2014/main" val="2525117730"/>
                    </a:ext>
                  </a:extLst>
                </a:gridCol>
              </a:tblGrid>
              <a:tr h="42847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Ключевой показатель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Исполнение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19348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Доля занятого населения, охваченного системой обязательного социального страхования</a:t>
                      </a:r>
                      <a:endParaRPr lang="ru-KZ" sz="1000" i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70,4 %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76,1%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108,1 %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061"/>
                  </a:ext>
                </a:extLst>
              </a:tr>
              <a:tr h="100025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Доля проведенных мероприятий по информационно-разъяснительной работе в регионах по вопросам системы обязательного социального страхования к установленному количеству мероприятий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201,2%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201,2 %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27501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Удельный вес своевременного оказания государственной услуги по назначению социальных выплат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99,99%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99,99%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7638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Доля оказанных государственных услуг по назначению социальных выплат в электронной форме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59,6%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119,2 %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1493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Коэффициент замещения дохода социальной выплаты на случай утраты трудоспособности из Фонда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26,8%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34,0%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126,9 %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8767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Предоставление  услуг социального обеспечения участникам системы обязательного  социального страхования 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1407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Поэтапное  повышение доли женщин в совете директоров, не менее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60,0%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200%</a:t>
                      </a: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45049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Поэтапное повышение доли руководителей- женщин в структурных подразделениях организации, не менее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53,3%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177,7%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665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12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22745" y="198580"/>
            <a:ext cx="6675707" cy="5223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ОХВАТ ЗАНЯТОГО НАСЕЛЕНИЯ </a:t>
            </a:r>
          </a:p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СИСТЕМОЙ ОБЯЗАТЕЛЬНОГО </a:t>
            </a:r>
            <a:r>
              <a:rPr lang="ru-RU" sz="1600" b="1" cap="all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социального страхования</a:t>
            </a:r>
            <a:endParaRPr sz="1600" b="1" cap="all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236" y="8806256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796524-4307-4D37-8C38-020EFC7CBCC2}"/>
              </a:ext>
            </a:extLst>
          </p:cNvPr>
          <p:cNvSpPr/>
          <p:nvPr/>
        </p:nvSpPr>
        <p:spPr>
          <a:xfrm>
            <a:off x="-1" y="1004896"/>
            <a:ext cx="2199079" cy="8139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участников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обязательного социального страхования</a:t>
            </a:r>
          </a:p>
          <a:p>
            <a:pPr algn="ctr"/>
            <a:endParaRPr lang="ru-RU" sz="105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6 908 027 человек</a:t>
            </a: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возраст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лет</a:t>
            </a:r>
          </a:p>
          <a:p>
            <a:pPr algn="ctr">
              <a:spcAft>
                <a:spcPts val="600"/>
              </a:spcAft>
            </a:pPr>
            <a:endParaRPr lang="ru-KZ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стаж в системе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8,4 лет</a:t>
            </a:r>
          </a:p>
          <a:p>
            <a:pPr algn="ctr">
              <a:spcAft>
                <a:spcPts val="600"/>
              </a:spcAft>
            </a:pP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доход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253 тыс. тенге</a:t>
            </a:r>
            <a:endParaRPr lang="ru-KZ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38F978-26CC-461E-95BB-FBDE0CB8951A}"/>
              </a:ext>
            </a:extLst>
          </p:cNvPr>
          <p:cNvSpPr/>
          <p:nvPr/>
        </p:nvSpPr>
        <p:spPr>
          <a:xfrm>
            <a:off x="2297430" y="1009190"/>
            <a:ext cx="4286250" cy="342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2563" algn="just">
              <a:lnSpc>
                <a:spcPts val="1250"/>
              </a:lnSpc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Социальным кодексом Республики Казахстан                    в 2023 году обязательному социальному страхованию подлежали следующие категории из числа граждан Республики Казахстан,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кандасов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постоянно проживающих на территории Республики Казахстан иностранцев и лиц без гражданства:</a:t>
            </a:r>
          </a:p>
          <a:p>
            <a:pPr indent="182563" algn="just">
              <a:lnSpc>
                <a:spcPts val="1250"/>
              </a:lnSpc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работники, в том числе осуществляющие трудовую деятельность в представительствах международных организаций в Республике Казахстан, дипломатических представительствах и консульских учреждениях иностранных государств, аккредитованных в Республике Казахстан;</a:t>
            </a:r>
          </a:p>
          <a:p>
            <a:pPr indent="182563" algn="just">
              <a:lnSpc>
                <a:spcPts val="1250"/>
              </a:lnSpc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индивидуальные предприниматели, в том числе главы крестьянских или фермерских хозяйств, а также их члены, достигшие восемнадцатилетнего возраста;</a:t>
            </a:r>
          </a:p>
          <a:p>
            <a:pPr indent="182563" algn="just">
              <a:lnSpc>
                <a:spcPts val="1250"/>
              </a:lnSpc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лица, занимающиеся частной практикой;</a:t>
            </a:r>
          </a:p>
          <a:p>
            <a:pPr indent="182563" algn="just">
              <a:lnSpc>
                <a:spcPts val="1250"/>
              </a:lnSpc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физические лица, являвшиеся плательщиками единого совокупного платежа;</a:t>
            </a:r>
          </a:p>
          <a:p>
            <a:pPr indent="182563" algn="just">
              <a:lnSpc>
                <a:spcPts val="1250"/>
              </a:lnSpc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6) индивидуальные помощники, оказывающие услуги по сопровождению лица с инвалидностью первой группы, имеющего затруднение в передвижении, и оказанию помощи при посещении объектов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E41383-BE10-4254-BB3F-A8AD0D62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4785063"/>
            <a:ext cx="4029077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kumimoji="0" lang="ru-RU" altLang="ru-KZ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Участники </a:t>
            </a:r>
          </a:p>
          <a:p>
            <a:pPr lvl="0" indent="0" algn="ctr"/>
            <a:r>
              <a:rPr lang="kk-KZ" sz="1050" b="1" dirty="0"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системы обязательного социального страхования</a:t>
            </a:r>
            <a:r>
              <a:rPr kumimoji="0" lang="ru-RU" altLang="ru-KZ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lvl="0" indent="0" algn="ctr"/>
            <a:r>
              <a:rPr kumimoji="0" lang="ru-RU" altLang="ru-KZ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разрезе категорий занятости в 2023 году</a:t>
            </a:r>
            <a:endParaRPr kumimoji="0" lang="ru-RU" altLang="ru-K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9" name="Диаграмма 98">
            <a:extLst>
              <a:ext uri="{FF2B5EF4-FFF2-40B4-BE49-F238E27FC236}">
                <a16:creationId xmlns:a16="http://schemas.microsoft.com/office/drawing/2014/main" id="{B8911FEA-4E37-4560-80AB-7A2664909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608228"/>
              </p:ext>
            </p:extLst>
          </p:nvPr>
        </p:nvGraphicFramePr>
        <p:xfrm>
          <a:off x="2268584" y="5308471"/>
          <a:ext cx="4406807" cy="214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DAFB3043-F8B2-4BE2-B089-924B5A55E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279" y="7659087"/>
            <a:ext cx="434772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2563" algn="just" defTabSz="914400" rtl="0" eaLnBrk="0" fontAlgn="base" latinLnBrk="0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структуре участников наибольшая доля приходится на наемных работников, в 2023 году их доля составила 80%.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0FE55B1-47E2-4A5D-A969-CC9BD9675582}"/>
              </a:ext>
            </a:extLst>
          </p:cNvPr>
          <p:cNvSpPr/>
          <p:nvPr/>
        </p:nvSpPr>
        <p:spPr>
          <a:xfrm>
            <a:off x="122745" y="6788576"/>
            <a:ext cx="19918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Ежегодно растёт число участников системы, </a:t>
            </a:r>
            <a:b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2023 году их число составило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908 тыс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человек, что на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2,3%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превышает показатель 2022 года и на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4,9%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показатель 2021 года.</a:t>
            </a:r>
            <a:endParaRPr lang="ru-KZ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6" name="Freeform 3447">
            <a:extLst>
              <a:ext uri="{FF2B5EF4-FFF2-40B4-BE49-F238E27FC236}">
                <a16:creationId xmlns:a16="http://schemas.microsoft.com/office/drawing/2014/main" id="{A62CF502-CA08-4099-A60A-5229807009A5}"/>
              </a:ext>
            </a:extLst>
          </p:cNvPr>
          <p:cNvSpPr>
            <a:spLocks noEditPoints="1"/>
          </p:cNvSpPr>
          <p:nvPr/>
        </p:nvSpPr>
        <p:spPr bwMode="auto">
          <a:xfrm>
            <a:off x="563875" y="1176168"/>
            <a:ext cx="854711" cy="815403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79D0541-AFDD-49C4-A65F-3C5C43A33CA8}"/>
              </a:ext>
            </a:extLst>
          </p:cNvPr>
          <p:cNvCxnSpPr>
            <a:cxnSpLocks/>
          </p:cNvCxnSpPr>
          <p:nvPr/>
        </p:nvCxnSpPr>
        <p:spPr>
          <a:xfrm flipV="1">
            <a:off x="0" y="821401"/>
            <a:ext cx="658800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05A700D-8190-4720-BDF0-80250BA227C3}"/>
              </a:ext>
            </a:extLst>
          </p:cNvPr>
          <p:cNvCxnSpPr/>
          <p:nvPr/>
        </p:nvCxnSpPr>
        <p:spPr>
          <a:xfrm>
            <a:off x="320040" y="330327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4A5DB7E-A6BB-4705-80C6-CEA99EC258F5}"/>
              </a:ext>
            </a:extLst>
          </p:cNvPr>
          <p:cNvCxnSpPr/>
          <p:nvPr/>
        </p:nvCxnSpPr>
        <p:spPr>
          <a:xfrm>
            <a:off x="320040" y="386715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93A56F7-58AD-408F-B53A-26F666BED257}"/>
              </a:ext>
            </a:extLst>
          </p:cNvPr>
          <p:cNvCxnSpPr/>
          <p:nvPr/>
        </p:nvCxnSpPr>
        <p:spPr>
          <a:xfrm>
            <a:off x="320040" y="451866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D001108-3467-4FC7-B769-65DE19C1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8686139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2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36405" y="52739"/>
            <a:ext cx="6675707" cy="5223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ОХВАТ ЗАНЯТОГО НАСЕЛЕНИЯ </a:t>
            </a:r>
          </a:p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СИСТЕМОЙ ОБЯЗАТЕЛЬНОГО </a:t>
            </a:r>
            <a:r>
              <a:rPr lang="ru-RU" sz="1600" b="1" cap="all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социального страхования</a:t>
            </a:r>
            <a:endParaRPr sz="1600" b="1" cap="all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F429B5F9-0496-4CC1-8E5C-62DBA3CE9415}"/>
              </a:ext>
            </a:extLst>
          </p:cNvPr>
          <p:cNvSpPr/>
          <p:nvPr/>
        </p:nvSpPr>
        <p:spPr>
          <a:xfrm>
            <a:off x="135670" y="7538787"/>
            <a:ext cx="6434220" cy="1169551"/>
          </a:xfrm>
          <a:prstGeom prst="rect">
            <a:avLst/>
          </a:prstGeom>
          <a:ln>
            <a:solidFill>
              <a:srgbClr val="0D5369"/>
            </a:solidFill>
            <a:prstDash val="dash"/>
          </a:ln>
        </p:spPr>
        <p:txBody>
          <a:bodyPr wrap="square">
            <a:spAutoFit/>
          </a:bodyPr>
          <a:lstStyle/>
          <a:p>
            <a:pPr marL="228594" indent="-228594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2023 года внедрен единый платеж, в рамках которого субъекты микро и малого бизнеса, применяющие специальный налоговый режим, уплачивают индивидуальный подоходный налог и социальные платежи одним платежом;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594" indent="-228594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расширены категории лиц, подлежащих обязательному социальному страхованию, в их число вошли индивидуальные помощники, оказывающие социальные услуги лицам с инвалидностью первой группы. </a:t>
            </a:r>
          </a:p>
          <a:p>
            <a:pPr marL="228594" indent="-228594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усилена информационно-разъяснительная работа среди трудовых коллективов и населения. 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7" name="Диаграмма 176">
            <a:extLst>
              <a:ext uri="{FF2B5EF4-FFF2-40B4-BE49-F238E27FC236}">
                <a16:creationId xmlns:a16="http://schemas.microsoft.com/office/drawing/2014/main" id="{4CF8E20F-F62B-4EB2-8E8C-17BAD7788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714698"/>
              </p:ext>
            </p:extLst>
          </p:nvPr>
        </p:nvGraphicFramePr>
        <p:xfrm>
          <a:off x="1300276" y="4436985"/>
          <a:ext cx="4563314" cy="279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8388A-16E8-4E41-9789-976DC3F8272D}"/>
              </a:ext>
            </a:extLst>
          </p:cNvPr>
          <p:cNvSpPr/>
          <p:nvPr/>
        </p:nvSpPr>
        <p:spPr>
          <a:xfrm>
            <a:off x="710145" y="3919298"/>
            <a:ext cx="57732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Распределение участников системы обязательного социального страхования по частоте уплаты социальных отчислений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(2023 год)</a:t>
            </a:r>
            <a:endParaRPr lang="ru-KZ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82D4C80A-9822-40B4-BBC3-41C27AE53809}"/>
              </a:ext>
            </a:extLst>
          </p:cNvPr>
          <p:cNvSpPr/>
          <p:nvPr/>
        </p:nvSpPr>
        <p:spPr>
          <a:xfrm>
            <a:off x="230386" y="7227055"/>
            <a:ext cx="64342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26" indent="8731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49% участников системы социальные отчисления в 2023 году уплачены за все 12 месяцев</a:t>
            </a:r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60AD343A-F95A-4FC0-B51F-07C3E6252758}"/>
              </a:ext>
            </a:extLst>
          </p:cNvPr>
          <p:cNvCxnSpPr>
            <a:cxnSpLocks/>
          </p:cNvCxnSpPr>
          <p:nvPr/>
        </p:nvCxnSpPr>
        <p:spPr>
          <a:xfrm flipV="1">
            <a:off x="0" y="638521"/>
            <a:ext cx="658800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7" y="881772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3352" y="8817721"/>
            <a:ext cx="41275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" name="ee4pHeader1">
            <a:extLst>
              <a:ext uri="{FF2B5EF4-FFF2-40B4-BE49-F238E27FC236}">
                <a16:creationId xmlns:a16="http://schemas.microsoft.com/office/drawing/2014/main" id="{EB470A54-76E6-4131-ACD6-6A81E8467AC5}"/>
              </a:ext>
            </a:extLst>
          </p:cNvPr>
          <p:cNvSpPr txBox="1"/>
          <p:nvPr/>
        </p:nvSpPr>
        <p:spPr>
          <a:xfrm>
            <a:off x="862092" y="879214"/>
            <a:ext cx="5224331" cy="4877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defRPr/>
            </a:pPr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Динамика охвата занятого населения</a:t>
            </a:r>
          </a:p>
          <a:p>
            <a:pPr algn="ctr">
              <a:defRPr/>
            </a:pPr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системой обязательного социального страхования</a:t>
            </a:r>
            <a:endParaRPr lang="ru-RU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Impact"/>
            </a:endParaRPr>
          </a:p>
        </p:txBody>
      </p:sp>
      <p:graphicFrame>
        <p:nvGraphicFramePr>
          <p:cNvPr id="94" name="Диаграмма 93">
            <a:extLst>
              <a:ext uri="{FF2B5EF4-FFF2-40B4-BE49-F238E27FC236}">
                <a16:creationId xmlns:a16="http://schemas.microsoft.com/office/drawing/2014/main" id="{4186F6B3-81E1-453A-8269-C6F3456AC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7073501"/>
              </p:ext>
            </p:extLst>
          </p:nvPr>
        </p:nvGraphicFramePr>
        <p:xfrm>
          <a:off x="964175" y="1304531"/>
          <a:ext cx="5122247" cy="256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50014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ИТУЛ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7169</TotalTime>
  <Words>11007</Words>
  <Application>Microsoft Office PowerPoint</Application>
  <PresentationFormat>Экран (4:3)</PresentationFormat>
  <Paragraphs>1186</Paragraphs>
  <Slides>43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Arial</vt:lpstr>
      <vt:lpstr>Calibri</vt:lpstr>
      <vt:lpstr>Calibri Light</vt:lpstr>
      <vt:lpstr>Impact</vt:lpstr>
      <vt:lpstr>Times New Roman</vt:lpstr>
      <vt:lpstr>Verdana</vt:lpstr>
      <vt:lpstr>Wingdings</vt:lpstr>
      <vt:lpstr>ТИТУЛЫ</vt:lpstr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Ануаров Аният Ануарович</cp:lastModifiedBy>
  <cp:revision>596</cp:revision>
  <cp:lastPrinted>2024-07-31T10:42:38Z</cp:lastPrinted>
  <dcterms:created xsi:type="dcterms:W3CDTF">2018-04-24T06:31:58Z</dcterms:created>
  <dcterms:modified xsi:type="dcterms:W3CDTF">2024-12-04T06:52:59Z</dcterms:modified>
</cp:coreProperties>
</file>