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8"/>
  </p:notesMasterIdLst>
  <p:sldIdLst>
    <p:sldId id="257" r:id="rId2"/>
    <p:sldId id="267" r:id="rId3"/>
    <p:sldId id="270" r:id="rId4"/>
    <p:sldId id="271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5859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D6C3D-00A3-45DB-B3CF-D8E0DD4141F0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6E75F-C328-4150-84D2-03E37BEC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0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2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A1E38-8143-47FA-B9C6-E398622D58D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89C8-14CB-4B0A-8661-5F2B835FD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6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07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484" y="1420958"/>
            <a:ext cx="8476279" cy="22085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заявления на возврат излишне (ошибочно) уплаченных социальных отчислений и (или) пени за несвоевременную и (или) неполную уплату социальных отчислений» через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-портал «электронное правительство»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egov.kz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37" y="162458"/>
            <a:ext cx="685372" cy="581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169" y="4022118"/>
            <a:ext cx="4243522" cy="21351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5226" y="6088350"/>
            <a:ext cx="2341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 2024 </a:t>
            </a:r>
            <a:endParaRPr lang="en-US" sz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0D6C6-892A-44E6-BFCE-542993FB9D12}"/>
              </a:ext>
            </a:extLst>
          </p:cNvPr>
          <p:cNvSpPr txBox="1"/>
          <p:nvPr/>
        </p:nvSpPr>
        <p:spPr>
          <a:xfrm>
            <a:off x="3326850" y="307985"/>
            <a:ext cx="55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«Государственный фонд социального страхования»</a:t>
            </a:r>
            <a:endParaRPr lang="ru-KZ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6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464"/>
            <a:ext cx="12192000" cy="6858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75010" y="1481248"/>
            <a:ext cx="112975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5010" y="1759786"/>
            <a:ext cx="112975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случаи осуществления возврата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излишне (ошибочно) уплаченных социальных отчислений и (или) пени за несвоевременную и (или) неполную уплату социальных отчислений, утвержденные приказом Заместителя Премьер-Министра - Министра труда и социальной защиты населения РК от 21.06.2023г.  № 229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государственных органов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пилотного проекта по оказанию государственной услуги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«Возврат излишне (ошибочно) уплаченных социальных отчислений и (или) пени за несвоевременную и (или) неполную уплату социальных отчислений»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-портале «электронного правительства», утвержденный совместным приказом Министерства труда и социальной защиты населения РК от 17.03.2023 г. № 89 и Министерства цифрового развития, инноваций и аэрокосмической промышленности РК от 01.06.2023 года №133/НҚ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0F9FD-BD1A-4C01-8F3E-9CB38C411233}"/>
              </a:ext>
            </a:extLst>
          </p:cNvPr>
          <p:cNvSpPr txBox="1"/>
          <p:nvPr/>
        </p:nvSpPr>
        <p:spPr>
          <a:xfrm>
            <a:off x="475010" y="448668"/>
            <a:ext cx="11006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 для осуществления возврата излишне (ошибочно) уплаченных социальных отчислений и (или) пени за несвоевременную и (или) неполную уплату социальных отчислений через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-портал «электронное правительство» 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- портал</a:t>
            </a:r>
            <a:r>
              <a:rPr lang="en-US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b="1" dirty="0">
              <a:solidFill>
                <a:schemeClr val="accent5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4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36F9D0-4DCD-4151-B80D-DE20F33B564D}"/>
              </a:ext>
            </a:extLst>
          </p:cNvPr>
          <p:cNvSpPr/>
          <p:nvPr/>
        </p:nvSpPr>
        <p:spPr>
          <a:xfrm>
            <a:off x="880843" y="3346071"/>
            <a:ext cx="1030168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80000" algn="just"/>
            <a:r>
              <a:rPr lang="ru-RU" sz="1400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2. Выбрать услугу </a:t>
            </a:r>
            <a:r>
              <a:rPr lang="ru-RU" sz="14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«Возврат излишне (ошибочно) уплаченных социальных отчислений и (или) пени за несвоевременную и (или) неполную уплату социальных отчислений».</a:t>
            </a:r>
            <a:r>
              <a:rPr lang="ru-KZ" sz="14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endParaRPr lang="ru-RU" sz="1400" b="1" spc="-20" dirty="0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6852D0-2F1A-414F-AB58-1394AB596743}"/>
              </a:ext>
            </a:extLst>
          </p:cNvPr>
          <p:cNvSpPr/>
          <p:nvPr/>
        </p:nvSpPr>
        <p:spPr>
          <a:xfrm>
            <a:off x="778114" y="245217"/>
            <a:ext cx="10404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1. На портале (</a:t>
            </a:r>
            <a:r>
              <a:rPr lang="en-US" sz="1200" i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www</a:t>
            </a:r>
            <a:r>
              <a:rPr lang="kk-KZ" sz="1200" i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  <a:r>
              <a:rPr lang="en-US" sz="1200" i="1" spc="-2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egov</a:t>
            </a:r>
            <a:r>
              <a:rPr lang="kk-KZ" sz="1200" i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  <a:r>
              <a:rPr lang="en-US" sz="1200" i="1" spc="-20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kz</a:t>
            </a:r>
            <a:r>
              <a:rPr lang="ru-RU" sz="1400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)</a:t>
            </a:r>
            <a:r>
              <a:rPr lang="en-US" sz="1400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ru-RU" sz="1400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выбрать раздел </a:t>
            </a:r>
            <a:r>
              <a:rPr lang="ru-RU" sz="14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«СОЦИАЛЬНОЕ ОБЕСПЕЧЕНИЕ»</a:t>
            </a:r>
            <a:r>
              <a:rPr lang="ru-RU" sz="1400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D40D10-D931-400A-A586-56F9A52A39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5" b="58993"/>
          <a:stretch/>
        </p:blipFill>
        <p:spPr>
          <a:xfrm>
            <a:off x="778114" y="616751"/>
            <a:ext cx="10404411" cy="266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44110A-967D-4349-9C44-BC21B832C2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7995" r="24863" b="55107"/>
          <a:stretch/>
        </p:blipFill>
        <p:spPr>
          <a:xfrm>
            <a:off x="713063" y="3869291"/>
            <a:ext cx="10469462" cy="26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3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03EA82-D8EE-4E6E-8778-EFC8CE3B96A4}"/>
              </a:ext>
            </a:extLst>
          </p:cNvPr>
          <p:cNvSpPr txBox="1"/>
          <p:nvPr/>
        </p:nvSpPr>
        <p:spPr>
          <a:xfrm>
            <a:off x="972720" y="127051"/>
            <a:ext cx="979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sz="16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3. </a:t>
            </a:r>
            <a:r>
              <a:rPr lang="kk-KZ" sz="16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Заказать услугу</a:t>
            </a:r>
            <a:endParaRPr lang="ru-KZ" sz="1600" b="1" spc="-20" dirty="0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828143-CCDB-4734-A656-22F9A70B8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35" y="3543001"/>
            <a:ext cx="9722839" cy="263377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F0B65C-2E42-4813-BD48-85B323A6C18E}"/>
              </a:ext>
            </a:extLst>
          </p:cNvPr>
          <p:cNvSpPr/>
          <p:nvPr/>
        </p:nvSpPr>
        <p:spPr>
          <a:xfrm>
            <a:off x="1040234" y="6176773"/>
            <a:ext cx="9722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на портале доступна для юридических лиц, а также физических лиц,  являющихся действующими индивидуальными предпринимателями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5ABAE-93E5-4691-9051-8F0254E08501}"/>
              </a:ext>
            </a:extLst>
          </p:cNvPr>
          <p:cNvSpPr txBox="1"/>
          <p:nvPr/>
        </p:nvSpPr>
        <p:spPr>
          <a:xfrm>
            <a:off x="914400" y="3160933"/>
            <a:ext cx="9848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sz="16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4. Авторизоваться на портале</a:t>
            </a:r>
            <a:endParaRPr lang="ru-KZ" sz="1600" b="1" spc="-20" dirty="0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F7645-43CD-4184-8EAE-4576075CA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1713" r="24408" b="43766"/>
          <a:stretch/>
        </p:blipFill>
        <p:spPr>
          <a:xfrm>
            <a:off x="972720" y="527161"/>
            <a:ext cx="9790354" cy="26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5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8640" y="2136339"/>
            <a:ext cx="1080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3499" y="542139"/>
            <a:ext cx="59991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(Заполнение данных)</a:t>
            </a:r>
          </a:p>
          <a:p>
            <a:pPr indent="180000" algn="just"/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поля на рисунке являются обязательными к заполнению.</a:t>
            </a:r>
          </a:p>
          <a:p>
            <a:pPr indent="180000" algn="just"/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всех запрошенных обязательных полей, становится доступной кнопка «ПРОВЕРИТЬ».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9520" y="1403913"/>
            <a:ext cx="58219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если </a:t>
            </a:r>
            <a:r>
              <a:rPr lang="kk-KZ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реорганизовано, у плательщика есть возможность выбрать себя из предлагаемого списка  «Реорганизованный ЮЛ» или «Текущий ЮЛ».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1A02D3-3CC9-4E1C-BE14-E2A8C19FB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r="53349" b="36536"/>
          <a:stretch/>
        </p:blipFill>
        <p:spPr>
          <a:xfrm>
            <a:off x="6360127" y="317218"/>
            <a:ext cx="4496849" cy="31748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6A5A6C-3346-4293-9D73-F6CAFE57DB56}"/>
              </a:ext>
            </a:extLst>
          </p:cNvPr>
          <p:cNvSpPr txBox="1"/>
          <p:nvPr/>
        </p:nvSpPr>
        <p:spPr>
          <a:xfrm>
            <a:off x="329520" y="213557"/>
            <a:ext cx="1052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sz="16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5. Пошаговое заполнение данных</a:t>
            </a:r>
            <a:endParaRPr lang="ru-KZ" sz="1600" b="1" spc="-20" dirty="0">
              <a:solidFill>
                <a:schemeClr val="accent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80F47B-5300-40F5-8318-5CB813402244}"/>
              </a:ext>
            </a:extLst>
          </p:cNvPr>
          <p:cNvSpPr/>
          <p:nvPr/>
        </p:nvSpPr>
        <p:spPr>
          <a:xfrm>
            <a:off x="259075" y="1899268"/>
            <a:ext cx="598433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(Сведения о работниках)</a:t>
            </a:r>
            <a:endParaRPr lang="ru-KZ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Шаге 2 предлагается список работников, по которым необходимо сделать возврат. Выбранные работники отражаются в таблице, где плательщик указывает сумму возврата, сумму подлежавшую к уплате и выбирает причину возврата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000" algn="just"/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причины возврата необходимо п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рикрепить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подтверждающий документ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формате, в случае если: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излишне начислены на доходы, полученные вновь принятыми или уволенными работниками авансом, подлежащие возврату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копию документа, подтверждающего начало/прекращение трудовой деятельности участника системы обязательного социального страхования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списочной части платежного поручения допущены ошибки в периоде платежа и  в суммах социальных отчислений за работников -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подтверждающих документов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00050" indent="-171450" algn="just">
              <a:buFont typeface="Symbol" panose="05050102010706020507" pitchFamily="18" charset="2"/>
              <a:buChar char="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упрощенной декларации для субъектов малого бизнеса (форма 910.00);</a:t>
            </a:r>
          </a:p>
          <a:p>
            <a:pPr marL="400050" indent="-171450" algn="just">
              <a:buFont typeface="Symbol" panose="05050102010706020507" pitchFamily="18" charset="2"/>
              <a:buChar char="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расчета стоимости патента (форма 911.00) за период возврата  социальных отчислений и (или) пени за несвоевременную и (или) неполную уплату социальных отчислений;</a:t>
            </a:r>
          </a:p>
          <a:p>
            <a:pPr marL="400050" indent="-171450" algn="just">
              <a:buFont typeface="Symbol" panose="05050102010706020507" pitchFamily="18" charset="2"/>
              <a:buChar char="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лицевого счета налогоплательщика о состоянии расчетов с бюджетом.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уплачены физическим лицом, не зарегистрированным в качестве индивидуального предпринимателя, лица, занимающегося частной практикой, а также крестьянского или фермерского хозяйства -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в свободной форме.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7DEA87-7B38-4847-A76B-5211C919D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8" r="7278" b="4626"/>
          <a:stretch/>
        </p:blipFill>
        <p:spPr>
          <a:xfrm>
            <a:off x="6358505" y="3503484"/>
            <a:ext cx="4496849" cy="30372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DACE5-7CD6-4D23-8C75-03766795316B}"/>
              </a:ext>
            </a:extLst>
          </p:cNvPr>
          <p:cNvSpPr txBox="1"/>
          <p:nvPr/>
        </p:nvSpPr>
        <p:spPr>
          <a:xfrm>
            <a:off x="836676" y="6161972"/>
            <a:ext cx="511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 заявлении указывается только одна причина возврата.</a:t>
            </a:r>
            <a:endParaRPr lang="ru-KZ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7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548640" y="2136339"/>
            <a:ext cx="1080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BE663-B6C7-41D2-BFCE-83064A24F95D}"/>
              </a:ext>
            </a:extLst>
          </p:cNvPr>
          <p:cNvSpPr txBox="1"/>
          <p:nvPr/>
        </p:nvSpPr>
        <p:spPr>
          <a:xfrm>
            <a:off x="548640" y="464244"/>
            <a:ext cx="401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(Подписание услуги)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F7D6CA-2AA2-437D-B565-61CE8FEDA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8929"/>
          <a:stretch/>
        </p:blipFill>
        <p:spPr>
          <a:xfrm>
            <a:off x="5110221" y="507049"/>
            <a:ext cx="6162423" cy="2370169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6D51F4D0-B6D6-4B8F-9BB3-3A7D43E9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70" y="3431598"/>
            <a:ext cx="51378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Государственная корпорация </a:t>
            </a:r>
            <a:r>
              <a:rPr lang="ru-RU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kk-KZ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 </a:t>
            </a:r>
            <a:r>
              <a:rPr lang="ru-RU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достоверность сведений, указанных в электронном заявлении и в случае:</a:t>
            </a:r>
          </a:p>
          <a:p>
            <a:pPr algn="just"/>
            <a:r>
              <a:rPr lang="ru-RU" altLang="ru-KZ" sz="1200" b="1" dirty="0">
                <a:solidFill>
                  <a:srgbClr val="4B6EAE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отрицательного результата </a:t>
            </a:r>
            <a:r>
              <a:rPr lang="ru-RU" altLang="ru-KZ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- направляется</a:t>
            </a:r>
            <a:r>
              <a:rPr lang="en-US" altLang="ru-KZ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altLang="ru-KZ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«Уведомление об отклонении электронного </a:t>
            </a:r>
            <a:r>
              <a:rPr lang="kk-KZ" altLang="ru-KZ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заявления в личный кабинет плательщика на портале»</a:t>
            </a:r>
            <a:r>
              <a:rPr lang="en-US" altLang="ru-KZ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kk-KZ" altLang="ru-KZ" sz="1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altLang="ru-KZ" sz="1200" b="1" dirty="0">
                <a:solidFill>
                  <a:srgbClr val="4B6EAE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положительного результата и регистрации заявления </a:t>
            </a:r>
            <a:r>
              <a:rPr lang="ru-RU" altLang="ru-KZ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- направляется «Уведомление о статусе рассмотрения электронного заявления в личный кабинет плательщика на портале»</a:t>
            </a:r>
            <a:r>
              <a:rPr lang="en-US" altLang="ru-KZ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altLang="ru-KZ" sz="1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altLang="ru-KZ" sz="12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после получения средств из </a:t>
            </a:r>
            <a:r>
              <a:rPr lang="ru-RU" sz="12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Государственного фонда социального страхования</a:t>
            </a:r>
            <a:r>
              <a:rPr lang="ru-RU" altLang="ru-KZ" sz="1200" dirty="0">
                <a:latin typeface="Times New Roman" panose="02020603050405020304" pitchFamily="18" charset="0"/>
                <a:cs typeface="Calibri" panose="020F0502020204030204" pitchFamily="34" charset="0"/>
              </a:rPr>
              <a:t> - средства перечисляются на счет плательщика в банк или организацию, осуществляющую отдельные виды банковских операций.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09B8EB7-B677-4475-A247-6992F524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662" y="3429000"/>
            <a:ext cx="49209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b="1" spc="-20" dirty="0">
                <a:solidFill>
                  <a:schemeClr val="accent5"/>
                </a:solidFill>
                <a:latin typeface="Times New Roman" panose="02020603050405020304" pitchFamily="18" charset="0"/>
              </a:rPr>
              <a:t>Государственный фонд социального страхования </a:t>
            </a:r>
            <a:r>
              <a:rPr lang="ru-RU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проверку </a:t>
            </a:r>
            <a:r>
              <a:rPr lang="kk-KZ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</a:t>
            </a:r>
            <a:r>
              <a:rPr lang="ru-RU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</a:t>
            </a:r>
            <a:r>
              <a:rPr lang="en-US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KZ" sz="1200" b="1" dirty="0">
                <a:solidFill>
                  <a:srgbClr val="4B6E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результата - </a:t>
            </a:r>
            <a:r>
              <a:rPr lang="ru-RU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«Уведомление о принятом решении о возврате в личный кабинет плательщика на портале» и средства перечисляются в Государственную корпорацию</a:t>
            </a:r>
            <a:r>
              <a:rPr lang="en-US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KZ" sz="1200" b="1" dirty="0">
                <a:solidFill>
                  <a:srgbClr val="4B6E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отрицательного результата -</a:t>
            </a:r>
            <a:r>
              <a:rPr lang="ru-RU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направляется «Уведомление об отказе в возврате социальных отчислений» в личный кабинет плательщика на портале, с указанием причины отказа</a:t>
            </a:r>
            <a:r>
              <a:rPr lang="kk-KZ" altLang="ru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K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803E76-BBEC-4FE4-B29E-301AA3080D21}"/>
              </a:ext>
            </a:extLst>
          </p:cNvPr>
          <p:cNvSpPr/>
          <p:nvPr/>
        </p:nvSpPr>
        <p:spPr>
          <a:xfrm>
            <a:off x="649372" y="5529441"/>
            <a:ext cx="11542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отказа в возврате излишне (ошибочно) уплаченных социальных отчислений и пени: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 указанный период социальные отчисления и (или) пени должны быть уплачены в Фонд;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излишне (ошибочно) уплаченных социальных отчислений исчислены за период, который был учтен для назначения социальной выплаты;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возврата не подтверждается.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622AF7-8657-4667-B311-DE71C050FF44}"/>
              </a:ext>
            </a:extLst>
          </p:cNvPr>
          <p:cNvSpPr/>
          <p:nvPr/>
        </p:nvSpPr>
        <p:spPr>
          <a:xfrm>
            <a:off x="616770" y="882319"/>
            <a:ext cx="4108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подписывается одним из предложенных способов. </a:t>
            </a:r>
          </a:p>
          <a:p>
            <a:pPr indent="1800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заявление с личного кабинета портала направляется в информационную систему, где проходит проверку на корректность реквизитов, отсутствие ранее направленного заявления на возврат сумм социальных отчислений 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пени, указанных в заявлении.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E7AF6-C1CA-42A1-BDB8-C0AF41284648}"/>
              </a:ext>
            </a:extLst>
          </p:cNvPr>
          <p:cNvSpPr txBox="1"/>
          <p:nvPr/>
        </p:nvSpPr>
        <p:spPr>
          <a:xfrm>
            <a:off x="721452" y="2289373"/>
            <a:ext cx="40042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 подписывается электронно-цифровой подписью первого руководителя или главного бухгалтера (при наличии).</a:t>
            </a:r>
            <a:endParaRPr lang="ru-KZ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CC12CE-C1EE-46CE-9B41-BF0303804FFE}"/>
              </a:ext>
            </a:extLst>
          </p:cNvPr>
          <p:cNvSpPr txBox="1"/>
          <p:nvPr/>
        </p:nvSpPr>
        <p:spPr>
          <a:xfrm>
            <a:off x="1143537" y="2957722"/>
            <a:ext cx="2042160" cy="31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 (Статус)</a:t>
            </a:r>
          </a:p>
        </p:txBody>
      </p:sp>
    </p:spTree>
    <p:extLst>
      <p:ext uri="{BB962C8B-B14F-4D97-AF65-F5344CB8AC3E}">
        <p14:creationId xmlns:p14="http://schemas.microsoft.com/office/powerpoint/2010/main" val="225882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813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Инструкция  для подачи заявления на возврат излишне (ошибочно) уплаченных социальных отчислений и (или) пени за несвоевременную и (или) неполную уплату социальных отчислений» через web-портал «электронное правительство» (www.egov.kz)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Мынжасарова Жанара Бактыбековна</dc:creator>
  <cp:lastModifiedBy>Мынжасарова Жанара Бактыбековна</cp:lastModifiedBy>
  <cp:revision>183</cp:revision>
  <dcterms:created xsi:type="dcterms:W3CDTF">2024-01-12T07:37:35Z</dcterms:created>
  <dcterms:modified xsi:type="dcterms:W3CDTF">2024-02-07T05:34:44Z</dcterms:modified>
</cp:coreProperties>
</file>